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6"/>
  </p:notesMasterIdLst>
  <p:sldIdLst>
    <p:sldId id="499" r:id="rId2"/>
    <p:sldId id="484" r:id="rId3"/>
    <p:sldId id="306" r:id="rId4"/>
    <p:sldId id="444" r:id="rId5"/>
    <p:sldId id="353" r:id="rId6"/>
    <p:sldId id="296" r:id="rId7"/>
    <p:sldId id="297" r:id="rId8"/>
    <p:sldId id="298" r:id="rId9"/>
    <p:sldId id="430" r:id="rId10"/>
    <p:sldId id="514" r:id="rId11"/>
    <p:sldId id="507" r:id="rId12"/>
    <p:sldId id="508" r:id="rId13"/>
    <p:sldId id="437" r:id="rId14"/>
    <p:sldId id="439" r:id="rId15"/>
    <p:sldId id="516" r:id="rId16"/>
    <p:sldId id="518" r:id="rId17"/>
    <p:sldId id="519" r:id="rId18"/>
    <p:sldId id="520" r:id="rId19"/>
    <p:sldId id="521" r:id="rId20"/>
    <p:sldId id="491" r:id="rId21"/>
    <p:sldId id="358" r:id="rId22"/>
    <p:sldId id="361" r:id="rId23"/>
    <p:sldId id="477" r:id="rId24"/>
    <p:sldId id="472" r:id="rId25"/>
    <p:sldId id="476" r:id="rId26"/>
    <p:sldId id="473" r:id="rId27"/>
    <p:sldId id="522" r:id="rId28"/>
    <p:sldId id="442" r:id="rId29"/>
    <p:sldId id="515" r:id="rId30"/>
    <p:sldId id="440" r:id="rId31"/>
    <p:sldId id="495" r:id="rId32"/>
    <p:sldId id="497" r:id="rId33"/>
    <p:sldId id="505" r:id="rId34"/>
    <p:sldId id="506" r:id="rId35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8242" autoAdjust="0"/>
  </p:normalViewPr>
  <p:slideViewPr>
    <p:cSldViewPr>
      <p:cViewPr>
        <p:scale>
          <a:sx n="81" d="100"/>
          <a:sy n="81" d="100"/>
        </p:scale>
        <p:origin x="-1656" y="-7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938EEE-FAB6-43A9-B01C-1B20368CC64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9D2559B-89CE-4412-A52A-D51D1C4EFA5E}">
      <dgm:prSet phldrT="[Text]" custT="1"/>
      <dgm:spPr>
        <a:solidFill>
          <a:srgbClr val="CCFFCC"/>
        </a:solidFill>
      </dgm:spPr>
      <dgm:t>
        <a:bodyPr/>
        <a:lstStyle/>
        <a:p>
          <a:r>
            <a:rPr lang="lo-LA" sz="1800" b="1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20</a:t>
          </a:r>
          <a:r>
            <a:rPr lang="en-US" sz="1800" b="1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16</a:t>
          </a:r>
          <a:endParaRPr lang="en-US" sz="1800" b="1" dirty="0">
            <a:solidFill>
              <a:srgbClr val="FF6600"/>
            </a:solidFill>
            <a:latin typeface="Saysettha OT" pitchFamily="34" charset="-34"/>
            <a:cs typeface="Saysettha OT" pitchFamily="34" charset="-34"/>
          </a:endParaRPr>
        </a:p>
      </dgm:t>
    </dgm:pt>
    <dgm:pt modelId="{90D1A7DC-2CB1-40C0-B10F-5AA5D0BF48D5}" type="parTrans" cxnId="{DB99381B-4799-455A-A4CC-DE2B54182B24}">
      <dgm:prSet/>
      <dgm:spPr/>
      <dgm:t>
        <a:bodyPr/>
        <a:lstStyle/>
        <a:p>
          <a:endParaRPr lang="en-US"/>
        </a:p>
      </dgm:t>
    </dgm:pt>
    <dgm:pt modelId="{24034627-E0B1-4B6C-BBAC-B51E86ACB857}" type="sibTrans" cxnId="{DB99381B-4799-455A-A4CC-DE2B54182B24}">
      <dgm:prSet/>
      <dgm:spPr/>
      <dgm:t>
        <a:bodyPr/>
        <a:lstStyle/>
        <a:p>
          <a:endParaRPr lang="en-US"/>
        </a:p>
      </dgm:t>
    </dgm:pt>
    <dgm:pt modelId="{E7047B80-8487-44FE-B650-4A533795D9BF}">
      <dgm:prSet phldrT="[Text]" custT="1"/>
      <dgm:spPr>
        <a:solidFill>
          <a:srgbClr val="CCFFCC"/>
        </a:solidFill>
      </dgm:spPr>
      <dgm:t>
        <a:bodyPr/>
        <a:lstStyle/>
        <a:p>
          <a:r>
            <a:rPr lang="lo-LA" sz="2000" b="1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2025</a:t>
          </a:r>
          <a:endParaRPr lang="en-US" sz="2000" b="1" dirty="0">
            <a:solidFill>
              <a:srgbClr val="FF6600"/>
            </a:solidFill>
            <a:latin typeface="Saysettha OT" pitchFamily="34" charset="-34"/>
            <a:cs typeface="Saysettha OT" pitchFamily="34" charset="-34"/>
          </a:endParaRPr>
        </a:p>
      </dgm:t>
    </dgm:pt>
    <dgm:pt modelId="{2AFA2993-995D-488C-8DAE-F7D0173E8C0E}" type="parTrans" cxnId="{91C32A1D-00CF-4654-A599-D621C1697B4A}">
      <dgm:prSet/>
      <dgm:spPr/>
      <dgm:t>
        <a:bodyPr/>
        <a:lstStyle/>
        <a:p>
          <a:endParaRPr lang="en-US"/>
        </a:p>
      </dgm:t>
    </dgm:pt>
    <dgm:pt modelId="{94135A6C-19F3-4D96-ABD2-B71BEB47CA39}" type="sibTrans" cxnId="{91C32A1D-00CF-4654-A599-D621C1697B4A}">
      <dgm:prSet/>
      <dgm:spPr/>
      <dgm:t>
        <a:bodyPr/>
        <a:lstStyle/>
        <a:p>
          <a:endParaRPr lang="en-US"/>
        </a:p>
      </dgm:t>
    </dgm:pt>
    <dgm:pt modelId="{2E1F07B6-6B18-4B2B-8575-B0AD89E3BBD2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Saysettha OT" pitchFamily="34" charset="-34"/>
              <a:cs typeface="Saysettha OT" pitchFamily="34" charset="-34"/>
            </a:rPr>
            <a:t>Vision</a:t>
          </a:r>
          <a:r>
            <a:rPr lang="lo-LA" sz="1800" b="1" dirty="0" smtClean="0">
              <a:solidFill>
                <a:schemeClr val="bg1"/>
              </a:solidFill>
              <a:latin typeface="Saysettha OT" pitchFamily="34" charset="-34"/>
              <a:cs typeface="Saysettha OT" pitchFamily="34" charset="-34"/>
            </a:rPr>
            <a:t> 2030</a:t>
          </a:r>
          <a:endParaRPr lang="en-US" sz="1800" b="1" dirty="0">
            <a:solidFill>
              <a:schemeClr val="bg1"/>
            </a:solidFill>
            <a:latin typeface="Saysettha OT" pitchFamily="34" charset="-34"/>
            <a:cs typeface="Saysettha OT" pitchFamily="34" charset="-34"/>
          </a:endParaRPr>
        </a:p>
      </dgm:t>
    </dgm:pt>
    <dgm:pt modelId="{2B7E5BDD-3C76-43FE-8EDE-A6387E038577}" type="parTrans" cxnId="{F2A584E3-D118-4C67-B124-8616CAFC7D71}">
      <dgm:prSet/>
      <dgm:spPr/>
      <dgm:t>
        <a:bodyPr/>
        <a:lstStyle/>
        <a:p>
          <a:endParaRPr lang="en-US"/>
        </a:p>
      </dgm:t>
    </dgm:pt>
    <dgm:pt modelId="{2B60A678-DD53-4FF8-AF33-EEDAFC8D56E5}" type="sibTrans" cxnId="{F2A584E3-D118-4C67-B124-8616CAFC7D71}">
      <dgm:prSet/>
      <dgm:spPr/>
      <dgm:t>
        <a:bodyPr/>
        <a:lstStyle/>
        <a:p>
          <a:endParaRPr lang="en-US"/>
        </a:p>
      </dgm:t>
    </dgm:pt>
    <dgm:pt modelId="{0E163297-B053-4D42-83AB-CD8616099318}">
      <dgm:prSet phldrT="[Text]" custT="1"/>
      <dgm:spPr>
        <a:solidFill>
          <a:srgbClr val="CCFFCC"/>
        </a:solidFill>
      </dgm:spPr>
      <dgm:t>
        <a:bodyPr/>
        <a:lstStyle/>
        <a:p>
          <a:r>
            <a:rPr lang="lo-LA" sz="1800" b="1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2020</a:t>
          </a:r>
          <a:endParaRPr lang="en-US" sz="1800" b="1" dirty="0">
            <a:solidFill>
              <a:srgbClr val="FF6600"/>
            </a:solidFill>
            <a:latin typeface="Saysettha OT" pitchFamily="34" charset="-34"/>
            <a:cs typeface="Saysettha OT" pitchFamily="34" charset="-34"/>
          </a:endParaRPr>
        </a:p>
      </dgm:t>
    </dgm:pt>
    <dgm:pt modelId="{A1522D9E-4C50-644E-AFCC-C657B442B056}" type="parTrans" cxnId="{E2D51C1A-3E4C-8444-8DCB-1100C836FEC2}">
      <dgm:prSet/>
      <dgm:spPr/>
      <dgm:t>
        <a:bodyPr/>
        <a:lstStyle/>
        <a:p>
          <a:endParaRPr lang="en-US"/>
        </a:p>
      </dgm:t>
    </dgm:pt>
    <dgm:pt modelId="{C11A0203-D5C8-A64D-96B0-B205CF99374D}" type="sibTrans" cxnId="{E2D51C1A-3E4C-8444-8DCB-1100C836FEC2}">
      <dgm:prSet/>
      <dgm:spPr/>
      <dgm:t>
        <a:bodyPr/>
        <a:lstStyle/>
        <a:p>
          <a:endParaRPr lang="en-US"/>
        </a:p>
      </dgm:t>
    </dgm:pt>
    <dgm:pt modelId="{7A0F4A74-924A-413C-B9E0-38FBD19D887A}" type="pres">
      <dgm:prSet presAssocID="{C7938EEE-FAB6-43A9-B01C-1B20368CC647}" presName="arrowDiagram" presStyleCnt="0">
        <dgm:presLayoutVars>
          <dgm:chMax val="5"/>
          <dgm:dir/>
          <dgm:resizeHandles val="exact"/>
        </dgm:presLayoutVars>
      </dgm:prSet>
      <dgm:spPr/>
    </dgm:pt>
    <dgm:pt modelId="{E2586083-49B9-40CE-845B-C7F7C33FBE2B}" type="pres">
      <dgm:prSet presAssocID="{C7938EEE-FAB6-43A9-B01C-1B20368CC647}" presName="arrow" presStyleLbl="bgShp" presStyleIdx="0" presStyleCnt="1" custScaleX="107014"/>
      <dgm:spPr>
        <a:solidFill>
          <a:srgbClr val="002060"/>
        </a:solidFill>
      </dgm:spPr>
    </dgm:pt>
    <dgm:pt modelId="{CF826913-BF84-1F4E-B020-27ADC9ADCCD7}" type="pres">
      <dgm:prSet presAssocID="{C7938EEE-FAB6-43A9-B01C-1B20368CC647}" presName="arrowDiagram4" presStyleCnt="0"/>
      <dgm:spPr/>
    </dgm:pt>
    <dgm:pt modelId="{9A59FA6D-06F6-514D-93C0-BA8722D84564}" type="pres">
      <dgm:prSet presAssocID="{A9D2559B-89CE-4412-A52A-D51D1C4EFA5E}" presName="bullet4a" presStyleLbl="node1" presStyleIdx="0" presStyleCnt="4"/>
      <dgm:spPr/>
    </dgm:pt>
    <dgm:pt modelId="{403690F8-0A7E-E445-9A1D-6C8F16FCB52E}" type="pres">
      <dgm:prSet presAssocID="{A9D2559B-89CE-4412-A52A-D51D1C4EFA5E}" presName="textBox4a" presStyleLbl="revTx" presStyleIdx="0" presStyleCnt="4" custScaleY="73010" custLinFactNeighborX="8662" custLinFactNeighborY="-123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8BFE8-DED5-CB4D-82D3-F46E5F9A8E01}" type="pres">
      <dgm:prSet presAssocID="{0E163297-B053-4D42-83AB-CD8616099318}" presName="bullet4b" presStyleLbl="node1" presStyleIdx="1" presStyleCnt="4"/>
      <dgm:spPr/>
    </dgm:pt>
    <dgm:pt modelId="{886BB4D6-80B3-3A46-B6A9-FA5D8A88805E}" type="pres">
      <dgm:prSet presAssocID="{0E163297-B053-4D42-83AB-CD8616099318}" presName="textBox4b" presStyleLbl="revTx" presStyleIdx="1" presStyleCnt="4" custScaleX="83392" custScaleY="38938" custLinFactNeighborX="7503" custLinFactNeighborY="-323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C2776-0233-BE41-A796-58C1373BD911}" type="pres">
      <dgm:prSet presAssocID="{E7047B80-8487-44FE-B650-4A533795D9BF}" presName="bullet4c" presStyleLbl="node1" presStyleIdx="2" presStyleCnt="4"/>
      <dgm:spPr/>
    </dgm:pt>
    <dgm:pt modelId="{DF2821EF-9463-DE4F-824D-75CEEB9DD493}" type="pres">
      <dgm:prSet presAssocID="{E7047B80-8487-44FE-B650-4A533795D9BF}" presName="textBox4c" presStyleLbl="revTx" presStyleIdx="2" presStyleCnt="4" custScaleX="82492" custScaleY="33257" custLinFactNeighborX="10190" custLinFactNeighborY="-333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C2805-D649-E747-948E-ADA1A40FF3E5}" type="pres">
      <dgm:prSet presAssocID="{2E1F07B6-6B18-4B2B-8575-B0AD89E3BBD2}" presName="bullet4d" presStyleLbl="node1" presStyleIdx="3" presStyleCnt="4"/>
      <dgm:spPr/>
    </dgm:pt>
    <dgm:pt modelId="{0BFD8B7B-A282-C24C-9C68-A33750431BB7}" type="pres">
      <dgm:prSet presAssocID="{2E1F07B6-6B18-4B2B-8575-B0AD89E3BBD2}" presName="textBox4d" presStyleLbl="revTx" presStyleIdx="3" presStyleCnt="4" custScaleX="100001" custScaleY="26163" custLinFactNeighborX="20835" custLinFactNeighborY="-47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181F8F-37E8-EC46-ADBB-8F7034FB7949}" type="presOf" srcId="{C7938EEE-FAB6-43A9-B01C-1B20368CC647}" destId="{7A0F4A74-924A-413C-B9E0-38FBD19D887A}" srcOrd="0" destOrd="0" presId="urn:microsoft.com/office/officeart/2005/8/layout/arrow2"/>
    <dgm:cxn modelId="{F2A584E3-D118-4C67-B124-8616CAFC7D71}" srcId="{C7938EEE-FAB6-43A9-B01C-1B20368CC647}" destId="{2E1F07B6-6B18-4B2B-8575-B0AD89E3BBD2}" srcOrd="3" destOrd="0" parTransId="{2B7E5BDD-3C76-43FE-8EDE-A6387E038577}" sibTransId="{2B60A678-DD53-4FF8-AF33-EEDAFC8D56E5}"/>
    <dgm:cxn modelId="{DB99381B-4799-455A-A4CC-DE2B54182B24}" srcId="{C7938EEE-FAB6-43A9-B01C-1B20368CC647}" destId="{A9D2559B-89CE-4412-A52A-D51D1C4EFA5E}" srcOrd="0" destOrd="0" parTransId="{90D1A7DC-2CB1-40C0-B10F-5AA5D0BF48D5}" sibTransId="{24034627-E0B1-4B6C-BBAC-B51E86ACB857}"/>
    <dgm:cxn modelId="{A4023E3D-0369-2946-9CA2-E178A9A99256}" type="presOf" srcId="{E7047B80-8487-44FE-B650-4A533795D9BF}" destId="{DF2821EF-9463-DE4F-824D-75CEEB9DD493}" srcOrd="0" destOrd="0" presId="urn:microsoft.com/office/officeart/2005/8/layout/arrow2"/>
    <dgm:cxn modelId="{3EB7CB58-3BCA-654A-A61C-924AAB146109}" type="presOf" srcId="{A9D2559B-89CE-4412-A52A-D51D1C4EFA5E}" destId="{403690F8-0A7E-E445-9A1D-6C8F16FCB52E}" srcOrd="0" destOrd="0" presId="urn:microsoft.com/office/officeart/2005/8/layout/arrow2"/>
    <dgm:cxn modelId="{E2D51C1A-3E4C-8444-8DCB-1100C836FEC2}" srcId="{C7938EEE-FAB6-43A9-B01C-1B20368CC647}" destId="{0E163297-B053-4D42-83AB-CD8616099318}" srcOrd="1" destOrd="0" parTransId="{A1522D9E-4C50-644E-AFCC-C657B442B056}" sibTransId="{C11A0203-D5C8-A64D-96B0-B205CF99374D}"/>
    <dgm:cxn modelId="{91C32A1D-00CF-4654-A599-D621C1697B4A}" srcId="{C7938EEE-FAB6-43A9-B01C-1B20368CC647}" destId="{E7047B80-8487-44FE-B650-4A533795D9BF}" srcOrd="2" destOrd="0" parTransId="{2AFA2993-995D-488C-8DAE-F7D0173E8C0E}" sibTransId="{94135A6C-19F3-4D96-ABD2-B71BEB47CA39}"/>
    <dgm:cxn modelId="{891D907A-06DE-8B4D-ACA6-A008B50AB991}" type="presOf" srcId="{2E1F07B6-6B18-4B2B-8575-B0AD89E3BBD2}" destId="{0BFD8B7B-A282-C24C-9C68-A33750431BB7}" srcOrd="0" destOrd="0" presId="urn:microsoft.com/office/officeart/2005/8/layout/arrow2"/>
    <dgm:cxn modelId="{51E58D1B-8530-0544-9D54-9671F3858DD3}" type="presOf" srcId="{0E163297-B053-4D42-83AB-CD8616099318}" destId="{886BB4D6-80B3-3A46-B6A9-FA5D8A88805E}" srcOrd="0" destOrd="0" presId="urn:microsoft.com/office/officeart/2005/8/layout/arrow2"/>
    <dgm:cxn modelId="{815EEE0C-EDB6-CC4B-BD97-AABA3CB6C0C6}" type="presParOf" srcId="{7A0F4A74-924A-413C-B9E0-38FBD19D887A}" destId="{E2586083-49B9-40CE-845B-C7F7C33FBE2B}" srcOrd="0" destOrd="0" presId="urn:microsoft.com/office/officeart/2005/8/layout/arrow2"/>
    <dgm:cxn modelId="{8237B875-DBFA-0F4C-9F95-713E945DF325}" type="presParOf" srcId="{7A0F4A74-924A-413C-B9E0-38FBD19D887A}" destId="{CF826913-BF84-1F4E-B020-27ADC9ADCCD7}" srcOrd="1" destOrd="0" presId="urn:microsoft.com/office/officeart/2005/8/layout/arrow2"/>
    <dgm:cxn modelId="{CBF7470A-9531-3944-9408-A0AB2EBD09CB}" type="presParOf" srcId="{CF826913-BF84-1F4E-B020-27ADC9ADCCD7}" destId="{9A59FA6D-06F6-514D-93C0-BA8722D84564}" srcOrd="0" destOrd="0" presId="urn:microsoft.com/office/officeart/2005/8/layout/arrow2"/>
    <dgm:cxn modelId="{869A67A8-9D33-6442-B23B-770981B9180A}" type="presParOf" srcId="{CF826913-BF84-1F4E-B020-27ADC9ADCCD7}" destId="{403690F8-0A7E-E445-9A1D-6C8F16FCB52E}" srcOrd="1" destOrd="0" presId="urn:microsoft.com/office/officeart/2005/8/layout/arrow2"/>
    <dgm:cxn modelId="{804970EC-CF42-FD40-A89A-6387B996A81E}" type="presParOf" srcId="{CF826913-BF84-1F4E-B020-27ADC9ADCCD7}" destId="{42F8BFE8-DED5-CB4D-82D3-F46E5F9A8E01}" srcOrd="2" destOrd="0" presId="urn:microsoft.com/office/officeart/2005/8/layout/arrow2"/>
    <dgm:cxn modelId="{DE15376B-C041-CE43-9C39-0A7DAE02A4FC}" type="presParOf" srcId="{CF826913-BF84-1F4E-B020-27ADC9ADCCD7}" destId="{886BB4D6-80B3-3A46-B6A9-FA5D8A88805E}" srcOrd="3" destOrd="0" presId="urn:microsoft.com/office/officeart/2005/8/layout/arrow2"/>
    <dgm:cxn modelId="{75F5A3CC-3BA7-7D4A-AE1C-D32E4BDE0CB5}" type="presParOf" srcId="{CF826913-BF84-1F4E-B020-27ADC9ADCCD7}" destId="{EA1C2776-0233-BE41-A796-58C1373BD911}" srcOrd="4" destOrd="0" presId="urn:microsoft.com/office/officeart/2005/8/layout/arrow2"/>
    <dgm:cxn modelId="{2080E7AB-2D33-2D41-AE09-5661E9F16993}" type="presParOf" srcId="{CF826913-BF84-1F4E-B020-27ADC9ADCCD7}" destId="{DF2821EF-9463-DE4F-824D-75CEEB9DD493}" srcOrd="5" destOrd="0" presId="urn:microsoft.com/office/officeart/2005/8/layout/arrow2"/>
    <dgm:cxn modelId="{02E8D733-F031-4442-BF6A-89AC8B6DB105}" type="presParOf" srcId="{CF826913-BF84-1F4E-B020-27ADC9ADCCD7}" destId="{380C2805-D649-E747-948E-ADA1A40FF3E5}" srcOrd="6" destOrd="0" presId="urn:microsoft.com/office/officeart/2005/8/layout/arrow2"/>
    <dgm:cxn modelId="{C0183F7A-5B12-9E45-BEF1-50E932B57E81}" type="presParOf" srcId="{CF826913-BF84-1F4E-B020-27ADC9ADCCD7}" destId="{0BFD8B7B-A282-C24C-9C68-A33750431BB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86083-49B9-40CE-845B-C7F7C33FBE2B}">
      <dsp:nvSpPr>
        <dsp:cNvPr id="0" name=""/>
        <dsp:cNvSpPr/>
      </dsp:nvSpPr>
      <dsp:spPr>
        <a:xfrm>
          <a:off x="2345767" y="0"/>
          <a:ext cx="4436029" cy="2590800"/>
        </a:xfrm>
        <a:prstGeom prst="swooshArrow">
          <a:avLst>
            <a:gd name="adj1" fmla="val 25000"/>
            <a:gd name="adj2" fmla="val 25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9FA6D-06F6-514D-93C0-BA8722D84564}">
      <dsp:nvSpPr>
        <dsp:cNvPr id="0" name=""/>
        <dsp:cNvSpPr/>
      </dsp:nvSpPr>
      <dsp:spPr>
        <a:xfrm>
          <a:off x="2899452" y="1926518"/>
          <a:ext cx="95341" cy="953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690F8-0A7E-E445-9A1D-6C8F16FCB52E}">
      <dsp:nvSpPr>
        <dsp:cNvPr id="0" name=""/>
        <dsp:cNvSpPr/>
      </dsp:nvSpPr>
      <dsp:spPr>
        <a:xfrm>
          <a:off x="3008523" y="1981200"/>
          <a:ext cx="708842" cy="450187"/>
        </a:xfrm>
        <a:prstGeom prst="rect">
          <a:avLst/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1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o-LA" sz="1800" b="1" kern="1200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20</a:t>
          </a:r>
          <a:r>
            <a:rPr lang="en-US" sz="1800" b="1" kern="1200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16</a:t>
          </a:r>
          <a:endParaRPr lang="en-US" sz="1800" b="1" kern="1200" dirty="0">
            <a:solidFill>
              <a:srgbClr val="FF6600"/>
            </a:solidFill>
            <a:latin typeface="Saysettha OT" pitchFamily="34" charset="-34"/>
            <a:cs typeface="Saysettha OT" pitchFamily="34" charset="-34"/>
          </a:endParaRPr>
        </a:p>
      </dsp:txBody>
      <dsp:txXfrm>
        <a:off x="3008523" y="1981200"/>
        <a:ext cx="708842" cy="450187"/>
      </dsp:txXfrm>
    </dsp:sp>
    <dsp:sp modelId="{42F8BFE8-DED5-CB4D-82D3-F46E5F9A8E01}">
      <dsp:nvSpPr>
        <dsp:cNvPr id="0" name=""/>
        <dsp:cNvSpPr/>
      </dsp:nvSpPr>
      <dsp:spPr>
        <a:xfrm>
          <a:off x="3573060" y="1323898"/>
          <a:ext cx="165811" cy="1658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BB4D6-80B3-3A46-B6A9-FA5D8A88805E}">
      <dsp:nvSpPr>
        <dsp:cNvPr id="0" name=""/>
        <dsp:cNvSpPr/>
      </dsp:nvSpPr>
      <dsp:spPr>
        <a:xfrm>
          <a:off x="3793567" y="1385835"/>
          <a:ext cx="725934" cy="461024"/>
        </a:xfrm>
        <a:prstGeom prst="rect">
          <a:avLst/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6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o-LA" sz="1800" b="1" kern="1200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2020</a:t>
          </a:r>
          <a:endParaRPr lang="en-US" sz="1800" b="1" kern="1200" dirty="0">
            <a:solidFill>
              <a:srgbClr val="FF6600"/>
            </a:solidFill>
            <a:latin typeface="Saysettha OT" pitchFamily="34" charset="-34"/>
            <a:cs typeface="Saysettha OT" pitchFamily="34" charset="-34"/>
          </a:endParaRPr>
        </a:p>
      </dsp:txBody>
      <dsp:txXfrm>
        <a:off x="3793567" y="1385835"/>
        <a:ext cx="725934" cy="461024"/>
      </dsp:txXfrm>
    </dsp:sp>
    <dsp:sp modelId="{EA1C2776-0233-BE41-A796-58C1373BD911}">
      <dsp:nvSpPr>
        <dsp:cNvPr id="0" name=""/>
        <dsp:cNvSpPr/>
      </dsp:nvSpPr>
      <dsp:spPr>
        <a:xfrm>
          <a:off x="4433206" y="879835"/>
          <a:ext cx="219699" cy="219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821EF-9463-DE4F-824D-75CEEB9DD493}">
      <dsp:nvSpPr>
        <dsp:cNvPr id="0" name=""/>
        <dsp:cNvSpPr/>
      </dsp:nvSpPr>
      <dsp:spPr>
        <a:xfrm>
          <a:off x="4707965" y="990606"/>
          <a:ext cx="718100" cy="532482"/>
        </a:xfrm>
        <a:prstGeom prst="rect">
          <a:avLst/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1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o-LA" sz="2000" b="1" kern="1200" dirty="0" smtClean="0">
              <a:solidFill>
                <a:srgbClr val="FF6600"/>
              </a:solidFill>
              <a:latin typeface="Saysettha OT" pitchFamily="34" charset="-34"/>
              <a:cs typeface="Saysettha OT" pitchFamily="34" charset="-34"/>
            </a:rPr>
            <a:t>2025</a:t>
          </a:r>
          <a:endParaRPr lang="en-US" sz="2000" b="1" kern="1200" dirty="0">
            <a:solidFill>
              <a:srgbClr val="FF6600"/>
            </a:solidFill>
            <a:latin typeface="Saysettha OT" pitchFamily="34" charset="-34"/>
            <a:cs typeface="Saysettha OT" pitchFamily="34" charset="-34"/>
          </a:endParaRPr>
        </a:p>
      </dsp:txBody>
      <dsp:txXfrm>
        <a:off x="4707965" y="990606"/>
        <a:ext cx="718100" cy="532482"/>
      </dsp:txXfrm>
    </dsp:sp>
    <dsp:sp modelId="{380C2805-D649-E747-948E-ADA1A40FF3E5}">
      <dsp:nvSpPr>
        <dsp:cNvPr id="0" name=""/>
        <dsp:cNvSpPr/>
      </dsp:nvSpPr>
      <dsp:spPr>
        <a:xfrm>
          <a:off x="5370039" y="586038"/>
          <a:ext cx="294314" cy="2943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D8B7B-A282-C24C-9C68-A33750431BB7}">
      <dsp:nvSpPr>
        <dsp:cNvPr id="0" name=""/>
        <dsp:cNvSpPr/>
      </dsp:nvSpPr>
      <dsp:spPr>
        <a:xfrm>
          <a:off x="5698563" y="533401"/>
          <a:ext cx="870517" cy="486004"/>
        </a:xfrm>
        <a:prstGeom prst="rect">
          <a:avLst/>
        </a:prstGeom>
        <a:solidFill>
          <a:srgbClr val="0080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951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Saysettha OT" pitchFamily="34" charset="-34"/>
              <a:cs typeface="Saysettha OT" pitchFamily="34" charset="-34"/>
            </a:rPr>
            <a:t>Vision</a:t>
          </a:r>
          <a:r>
            <a:rPr lang="lo-LA" sz="1800" b="1" kern="1200" dirty="0" smtClean="0">
              <a:solidFill>
                <a:schemeClr val="bg1"/>
              </a:solidFill>
              <a:latin typeface="Saysettha OT" pitchFamily="34" charset="-34"/>
              <a:cs typeface="Saysettha OT" pitchFamily="34" charset="-34"/>
            </a:rPr>
            <a:t> 2030</a:t>
          </a:r>
          <a:endParaRPr lang="en-US" sz="1800" b="1" kern="1200" dirty="0">
            <a:solidFill>
              <a:schemeClr val="bg1"/>
            </a:solidFill>
            <a:latin typeface="Saysettha OT" pitchFamily="34" charset="-34"/>
            <a:cs typeface="Saysettha OT" pitchFamily="34" charset="-34"/>
          </a:endParaRPr>
        </a:p>
      </dsp:txBody>
      <dsp:txXfrm>
        <a:off x="5698563" y="533401"/>
        <a:ext cx="870517" cy="486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11/12/17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Calibri Light" charset="0"/>
              </a:rPr>
              <a:t>Lao PDR</a:t>
            </a:r>
            <a:r>
              <a:rPr lang="ja-JP" altLang="en-US" sz="1200" b="1" dirty="0" smtClean="0">
                <a:latin typeface="Calibri Light" charset="0"/>
              </a:rPr>
              <a:t>’</a:t>
            </a:r>
            <a:r>
              <a:rPr lang="en-US" sz="1200" b="1" dirty="0" smtClean="0">
                <a:latin typeface="Calibri Light" charset="0"/>
              </a:rPr>
              <a:t>s Intended Nationally Determined Contribution (</a:t>
            </a:r>
            <a:r>
              <a:rPr lang="en-US" dirty="0" smtClean="0"/>
              <a:t>Lao PDR’s INDC) = </a:t>
            </a:r>
            <a:r>
              <a:rPr lang="en-US" dirty="0" err="1" smtClean="0"/>
              <a:t>ບົດລາຍງານແຫ່ງຊາດ</a:t>
            </a:r>
            <a:r>
              <a:rPr lang="en-US" dirty="0" smtClean="0"/>
              <a:t> </a:t>
            </a:r>
            <a:r>
              <a:rPr lang="en-US" dirty="0" err="1" smtClean="0"/>
              <a:t>ກ່ຽວກັບ</a:t>
            </a:r>
            <a:r>
              <a:rPr lang="en-US" dirty="0" smtClean="0"/>
              <a:t> </a:t>
            </a:r>
            <a:r>
              <a:rPr lang="en-US" dirty="0" err="1" smtClean="0"/>
              <a:t>ການປະກອບສ່ວນເຂົ້າໃນການແກ້ໄຂບັນການປ່ຽນແປງດິນຟ້າອາກາດ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Lao PDR’s INDC </a:t>
            </a:r>
            <a:r>
              <a:rPr lang="en-US" dirty="0" err="1" smtClean="0"/>
              <a:t>ບົດລາຍງານແຫ່ງຊາດ</a:t>
            </a:r>
            <a:r>
              <a:rPr lang="en-US" dirty="0" smtClean="0"/>
              <a:t> </a:t>
            </a:r>
            <a:r>
              <a:rPr lang="en-US" dirty="0" err="1" smtClean="0"/>
              <a:t>ກ່ຽວກັບ</a:t>
            </a:r>
            <a:r>
              <a:rPr lang="en-US" dirty="0" smtClean="0"/>
              <a:t> </a:t>
            </a:r>
            <a:r>
              <a:rPr lang="en-US" dirty="0" err="1" smtClean="0"/>
              <a:t>ການປະກອບສ່ວນເຂົ້າໃນການແກ້ໄຂບັນການປ່ຽນແປງດິນຟ້າອາກາດ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2362200" y="4537528"/>
            <a:ext cx="6515100" cy="514350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Presented by: Mr. Soukvilay Vilavong, a 2011-12 Humphrey Fellow from Laos.</a:t>
            </a:r>
          </a:p>
          <a:p>
            <a:r>
              <a:rPr lang="en-US" dirty="0" smtClean="0"/>
              <a:t>E-mail: </a:t>
            </a:r>
            <a:r>
              <a:rPr lang="en-US" dirty="0" err="1" smtClean="0"/>
              <a:t>s.vilavong_ems@yahoo.com</a:t>
            </a:r>
            <a:endParaRPr lang="en-US" dirty="0" smtClean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11/12/17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Plumeri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9131"/>
            <a:ext cx="6781800" cy="4515881"/>
          </a:xfrm>
          <a:prstGeom prst="rect">
            <a:avLst/>
          </a:prstGeom>
        </p:spPr>
      </p:pic>
      <p:pic>
        <p:nvPicPr>
          <p:cNvPr id="18" name="Picture 17" descr="367px-Coat_of_arms_of_Laos.sv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914400" cy="754940"/>
          </a:xfrm>
          <a:prstGeom prst="rect">
            <a:avLst/>
          </a:prstGeom>
        </p:spPr>
      </p:pic>
      <p:pic>
        <p:nvPicPr>
          <p:cNvPr id="20" name="Picture 19" descr="la-anim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40" y="-19050"/>
            <a:ext cx="1089660" cy="742950"/>
          </a:xfrm>
          <a:prstGeom prst="rect">
            <a:avLst/>
          </a:prstGeom>
        </p:spPr>
      </p:pic>
      <p:pic>
        <p:nvPicPr>
          <p:cNvPr id="21" name="Picture 20" descr="Lao girl.bmp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99" y="-35016"/>
            <a:ext cx="3870499" cy="45117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 anchor="t">
            <a:normAutofit/>
          </a:bodyPr>
          <a:lstStyle>
            <a:lvl1pPr algn="l">
              <a:defRPr sz="2800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Georgia" pitchFamily="18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2000">
                <a:latin typeface="Georgia" pitchFamily="18" charset="0"/>
              </a:defRPr>
            </a:lvl4pPr>
            <a:lvl5pPr>
              <a:defRPr sz="20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548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1836000"/>
            <a:ext cx="7776000" cy="2862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CEEA Inventory ProCEEd 2013</a:t>
            </a:r>
            <a:endParaRPr lang="en-GB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CD00D-D55E-405D-ACD8-4B54C9601CA1}" type="datetime1">
              <a:rPr lang="en-US"/>
              <a:pPr>
                <a:defRPr/>
              </a:pPr>
              <a:t>11/12/17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37417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11/12/17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/>
              <a:pPr/>
              <a:t>11/12/17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25.png"/><Relationship Id="rId5" Type="http://schemas.openxmlformats.org/officeDocument/2006/relationships/image" Target="../media/image7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9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6" Type="http://schemas.openxmlformats.org/officeDocument/2006/relationships/image" Target="../media/image14.jpeg"/><Relationship Id="rId7" Type="http://schemas.openxmlformats.org/officeDocument/2006/relationships/image" Target="../media/image59.png"/><Relationship Id="rId8" Type="http://schemas.openxmlformats.org/officeDocument/2006/relationships/image" Target="../media/image60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5.emf"/><Relationship Id="rId5" Type="http://schemas.openxmlformats.org/officeDocument/2006/relationships/image" Target="../media/image16.gif"/><Relationship Id="rId6" Type="http://schemas.openxmlformats.org/officeDocument/2006/relationships/image" Target="../media/image7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3657600" y="2724150"/>
            <a:ext cx="2590800" cy="838200"/>
          </a:xfrm>
        </p:spPr>
        <p:txBody>
          <a:bodyPr>
            <a:noAutofit/>
          </a:bodyPr>
          <a:lstStyle>
            <a:extLst/>
          </a:lstStyle>
          <a:p>
            <a:pPr>
              <a:lnSpc>
                <a:spcPct val="120000"/>
              </a:lnSpc>
            </a:pPr>
            <a:r>
              <a:rPr lang="en-US" sz="1800" b="1" cap="none" dirty="0" err="1" smtClean="0">
                <a:latin typeface="Saysettha Unicode"/>
                <a:cs typeface="Saysettha Unicode"/>
              </a:rPr>
              <a:t>ຍິນດີຕ້ອນຮັບສູ</a:t>
            </a:r>
            <a:r>
              <a:rPr lang="en-US" sz="1800" b="1" cap="none" dirty="0" smtClean="0">
                <a:latin typeface="Saysettha Unicode"/>
                <a:cs typeface="Saysettha Unicode"/>
              </a:rPr>
              <a:t>່ </a:t>
            </a:r>
            <a:r>
              <a:rPr lang="en-US" sz="1800" b="1" cap="none" dirty="0" err="1" smtClean="0">
                <a:latin typeface="Saysettha Unicode"/>
                <a:cs typeface="Saysettha Unicode"/>
              </a:rPr>
              <a:t>ສປປ</a:t>
            </a:r>
            <a:r>
              <a:rPr lang="en-US" sz="1800" b="1" cap="none" dirty="0" smtClean="0">
                <a:latin typeface="Saysettha Unicode"/>
                <a:cs typeface="Saysettha Unicode"/>
              </a:rPr>
              <a:t> </a:t>
            </a:r>
            <a:r>
              <a:rPr lang="en-US" sz="1800" b="1" cap="none" dirty="0" err="1" smtClean="0">
                <a:latin typeface="Saysettha Unicode"/>
                <a:cs typeface="Saysettha Unicode"/>
              </a:rPr>
              <a:t>ລາວ</a:t>
            </a:r>
            <a:r>
              <a:rPr lang="en-US" sz="1800" b="1" cap="none" dirty="0" smtClean="0">
                <a:latin typeface="Saysettha Unicode"/>
                <a:cs typeface="Saysettha Unicode"/>
              </a:rPr>
              <a:t>!</a:t>
            </a:r>
            <a:r>
              <a:rPr lang="en-US" sz="1800" b="1" cap="none" dirty="0">
                <a:latin typeface="Saysettha Unicode"/>
                <a:cs typeface="Saysettha Unicode"/>
              </a:rPr>
              <a:t/>
            </a:r>
            <a:br>
              <a:rPr lang="en-US" sz="1800" b="1" cap="none" dirty="0">
                <a:latin typeface="Saysettha Unicode"/>
                <a:cs typeface="Saysettha Unicode"/>
              </a:rPr>
            </a:br>
            <a:r>
              <a:rPr lang="en-US" sz="1800" b="1" cap="none" dirty="0" smtClean="0">
                <a:latin typeface="Times New Roman"/>
                <a:cs typeface="Times New Roman"/>
              </a:rPr>
              <a:t>Welcome to Lao PDR!</a:t>
            </a:r>
            <a:endParaRPr lang="en-US" sz="1800" b="1" cap="none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81800" cy="514350"/>
          </a:xfrm>
        </p:spPr>
        <p:txBody>
          <a:bodyPr>
            <a:noAutofit/>
          </a:bodyPr>
          <a:lstStyle>
            <a:extLst/>
          </a:lstStyle>
          <a:p>
            <a:r>
              <a:rPr lang="en-US" b="1" dirty="0" smtClean="0">
                <a:latin typeface="Times New Roman"/>
                <a:cs typeface="Times New Roman"/>
              </a:rPr>
              <a:t>The </a:t>
            </a:r>
            <a:r>
              <a:rPr lang="en-US" b="1" dirty="0" err="1" smtClean="0">
                <a:latin typeface="Times New Roman"/>
                <a:cs typeface="Times New Roman"/>
              </a:rPr>
              <a:t>Lancang</a:t>
            </a:r>
            <a:r>
              <a:rPr lang="en-US" b="1" dirty="0" smtClean="0">
                <a:latin typeface="Times New Roman"/>
                <a:cs typeface="Times New Roman"/>
              </a:rPr>
              <a:t>-Mekong Countries and the UN 2030 Agenda for Sustainable Development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01574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15-17 Nov 2017</a:t>
            </a:r>
          </a:p>
          <a:p>
            <a:pPr algn="ctr"/>
            <a:r>
              <a:rPr lang="en-US" sz="1600" dirty="0" smtClean="0"/>
              <a:t>Beijing, China</a:t>
            </a:r>
            <a:endParaRPr lang="en-US" sz="1600" dirty="0"/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3657600" y="3486150"/>
            <a:ext cx="5486400" cy="914400"/>
          </a:xfrm>
          <a:prstGeom prst="rect">
            <a:avLst/>
          </a:prstGeom>
        </p:spPr>
        <p:txBody>
          <a:bodyPr vert="horz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20000"/>
              </a:lnSpc>
            </a:pPr>
            <a:r>
              <a:rPr lang="en-US" sz="1400" b="1" cap="none" dirty="0" smtClean="0">
                <a:latin typeface="Times New Roman"/>
                <a:cs typeface="Times New Roman"/>
              </a:rPr>
              <a:t>Presented by: Laos’ Delegations,</a:t>
            </a:r>
          </a:p>
          <a:p>
            <a:pPr>
              <a:lnSpc>
                <a:spcPct val="120000"/>
              </a:lnSpc>
            </a:pPr>
            <a:r>
              <a:rPr lang="en-US" sz="1400" b="1" cap="none" dirty="0" smtClean="0">
                <a:latin typeface="Times New Roman"/>
                <a:cs typeface="Times New Roman"/>
              </a:rPr>
              <a:t>	    Ministry of Natural Resources and Environment 	    Vientiane, Lao PDR</a:t>
            </a:r>
          </a:p>
        </p:txBody>
      </p:sp>
    </p:spTree>
    <p:extLst>
      <p:ext uri="{BB962C8B-B14F-4D97-AF65-F5344CB8AC3E}">
        <p14:creationId xmlns:p14="http://schemas.microsoft.com/office/powerpoint/2010/main" val="12252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8110"/>
            <a:ext cx="8839200" cy="100584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3. Implementation </a:t>
            </a:r>
            <a:r>
              <a:rPr lang="en-US" sz="3200" dirty="0">
                <a:solidFill>
                  <a:schemeClr val="tx1"/>
                </a:solidFill>
              </a:rPr>
              <a:t>of Environment-related </a:t>
            </a:r>
            <a:r>
              <a:rPr lang="en-US" sz="3200" dirty="0" smtClean="0">
                <a:solidFill>
                  <a:schemeClr val="tx1"/>
                </a:solidFill>
              </a:rPr>
              <a:t>SDGs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in the Lao </a:t>
            </a:r>
            <a:r>
              <a:rPr lang="en-US" sz="3200" dirty="0">
                <a:solidFill>
                  <a:schemeClr val="tx1"/>
                </a:solidFill>
              </a:rPr>
              <a:t>PDR</a:t>
            </a:r>
            <a:endParaRPr lang="en-US" sz="3200" dirty="0"/>
          </a:p>
        </p:txBody>
      </p:sp>
      <p:pic>
        <p:nvPicPr>
          <p:cNvPr id="5" name="Picture 4" descr="SDGs_poster_new1-e145332778648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38" y="1317117"/>
            <a:ext cx="5978238" cy="3616834"/>
          </a:xfrm>
          <a:prstGeom prst="rect">
            <a:avLst/>
          </a:prstGeom>
        </p:spPr>
      </p:pic>
      <p:pic>
        <p:nvPicPr>
          <p:cNvPr id="6" name="Picture 5" descr="LAoSDG18_UXO_FINALRED-L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71568"/>
            <a:ext cx="3124200" cy="156698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486400" y="2647950"/>
            <a:ext cx="457200" cy="381000"/>
            <a:chOff x="6096000" y="1581150"/>
            <a:chExt cx="609600" cy="4572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96000" y="1809750"/>
              <a:ext cx="609600" cy="0"/>
            </a:xfrm>
            <a:prstGeom prst="line">
              <a:avLst/>
            </a:prstGeom>
            <a:ln w="5715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00800" y="1581150"/>
              <a:ext cx="0" cy="457200"/>
            </a:xfrm>
            <a:prstGeom prst="line">
              <a:avLst/>
            </a:prstGeom>
            <a:ln w="5715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236" descr="06_original_w"/>
          <p:cNvSpPr>
            <a:spLocks noChangeArrowheads="1"/>
          </p:cNvSpPr>
          <p:nvPr/>
        </p:nvSpPr>
        <p:spPr bwMode="gray">
          <a:xfrm>
            <a:off x="76200" y="666750"/>
            <a:ext cx="1066800" cy="10477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 cmpd="sng">
            <a:solidFill>
              <a:srgbClr val="227A8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8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901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3. Implementation </a:t>
            </a:r>
            <a:r>
              <a:rPr lang="en-US" sz="3200" dirty="0">
                <a:solidFill>
                  <a:schemeClr val="tx1"/>
                </a:solidFill>
              </a:rPr>
              <a:t>of Environment-related SDGs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in </a:t>
            </a:r>
            <a:r>
              <a:rPr lang="en-US" sz="3200" dirty="0" smtClean="0">
                <a:solidFill>
                  <a:schemeClr val="tx1"/>
                </a:solidFill>
              </a:rPr>
              <a:t>the Lao PDR (cont.)</a:t>
            </a:r>
            <a:endParaRPr lang="en-US" sz="3200" dirty="0"/>
          </a:p>
        </p:txBody>
      </p:sp>
      <p:sp>
        <p:nvSpPr>
          <p:cNvPr id="5" name="Oval 236" descr="06_original_w"/>
          <p:cNvSpPr>
            <a:spLocks noChangeArrowheads="1"/>
          </p:cNvSpPr>
          <p:nvPr/>
        </p:nvSpPr>
        <p:spPr bwMode="gray">
          <a:xfrm>
            <a:off x="76200" y="666750"/>
            <a:ext cx="1066800" cy="104775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 cmpd="sng">
            <a:solidFill>
              <a:srgbClr val="227A8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8000"/>
                </a:solidFill>
              </a:ln>
            </a:endParaRPr>
          </a:p>
        </p:txBody>
      </p:sp>
      <p:pic>
        <p:nvPicPr>
          <p:cNvPr id="6" name="Picture 5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78" y="3486150"/>
            <a:ext cx="1658322" cy="1658322"/>
          </a:xfrm>
          <a:prstGeom prst="rect">
            <a:avLst/>
          </a:prstGeom>
        </p:spPr>
      </p:pic>
      <p:pic>
        <p:nvPicPr>
          <p:cNvPr id="7" name="Picture 6" descr="E_SDG-goals_Goal-0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86150"/>
            <a:ext cx="1676400" cy="1676400"/>
          </a:xfrm>
          <a:prstGeom prst="rect">
            <a:avLst/>
          </a:prstGeom>
        </p:spPr>
      </p:pic>
      <p:pic>
        <p:nvPicPr>
          <p:cNvPr id="8" name="Picture 7" descr="E_SDG-goals_Goal-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86150"/>
            <a:ext cx="1676400" cy="1676400"/>
          </a:xfrm>
          <a:prstGeom prst="rect">
            <a:avLst/>
          </a:prstGeom>
        </p:spPr>
      </p:pic>
      <p:pic>
        <p:nvPicPr>
          <p:cNvPr id="9" name="Picture 8" descr="E_SDG-goals_Goal-1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3486150"/>
            <a:ext cx="1657350" cy="1657350"/>
          </a:xfrm>
          <a:prstGeom prst="rect">
            <a:avLst/>
          </a:prstGeom>
        </p:spPr>
      </p:pic>
      <p:pic>
        <p:nvPicPr>
          <p:cNvPr id="10" name="Picture 9" descr="E_SDG_Icons-1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486150"/>
            <a:ext cx="1657350" cy="165735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1352550"/>
            <a:ext cx="8610600" cy="21336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/>
              <a:t>Ministry of Planning and Investment is now drafting the Roadmap toward SDGs;</a:t>
            </a:r>
          </a:p>
          <a:p>
            <a:pPr>
              <a:lnSpc>
                <a:spcPct val="120000"/>
              </a:lnSpc>
            </a:pPr>
            <a:r>
              <a:rPr lang="en-US" sz="2200" dirty="0" smtClean="0"/>
              <a:t>On March 29, 2017, MONRE acceded </a:t>
            </a:r>
            <a:r>
              <a:rPr lang="en-US" sz="2200" dirty="0"/>
              <a:t>5</a:t>
            </a:r>
            <a:r>
              <a:rPr lang="en-US" sz="2200" dirty="0" smtClean="0"/>
              <a:t> SDGs with 19 targets and 28 indicators for sustainable development in Natural Resources and Environment, including: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01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110"/>
            <a:ext cx="9144000" cy="100584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3. Implementation of Environment-related </a:t>
            </a:r>
            <a:r>
              <a:rPr lang="en-US" sz="2400" dirty="0" smtClean="0">
                <a:solidFill>
                  <a:schemeClr val="tx1"/>
                </a:solidFill>
              </a:rPr>
              <a:t>SDGs in </a:t>
            </a:r>
            <a:r>
              <a:rPr lang="en-US" sz="2400" dirty="0">
                <a:solidFill>
                  <a:schemeClr val="tx1"/>
                </a:solidFill>
              </a:rPr>
              <a:t>the Lao PDR (cont.)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200" dirty="0" smtClean="0">
                <a:solidFill>
                  <a:srgbClr val="008000"/>
                </a:solidFill>
              </a:rPr>
              <a:t>MONRE’s Efforts toward SDGs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28750"/>
            <a:ext cx="8305800" cy="3200400"/>
          </a:xfrm>
        </p:spPr>
        <p:txBody>
          <a:bodyPr/>
          <a:lstStyle/>
          <a:p>
            <a:pPr marL="679450" indent="-679450">
              <a:buSzPct val="100000"/>
              <a:buNone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3.1	Devising and enforcing Laws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Regulations, and Legal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Framework on Natural Resource Management and Environmental Protection;</a:t>
            </a:r>
          </a:p>
          <a:p>
            <a:pPr marL="679450" indent="-679450">
              <a:buSzPct val="100000"/>
              <a:buNone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3.2	Implementation of the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rd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Five-Year Action Plan (2016-2020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buSzPct val="100000"/>
              <a:buFont typeface="Wingdings" charset="2"/>
              <a:buChar char="v"/>
            </a:pPr>
            <a:endParaRPr lang="en-US" dirty="0"/>
          </a:p>
        </p:txBody>
      </p:sp>
      <p:pic>
        <p:nvPicPr>
          <p:cNvPr id="4" name="Picture 8" descr="D:\MoNRE Log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429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9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6248400" cy="1005840"/>
          </a:xfrm>
        </p:spPr>
        <p:txBody>
          <a:bodyPr>
            <a:normAutofit/>
          </a:bodyPr>
          <a:lstStyle/>
          <a:p>
            <a:pPr>
              <a:tabLst>
                <a:tab pos="346075" algn="l"/>
              </a:tabLst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3.1 Devising and Enforcing Laws, Regulations, &amp; </a:t>
            </a:r>
            <a:b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	  Legal framework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91324" y="200026"/>
            <a:ext cx="2571750" cy="213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7081" y="1276350"/>
            <a:ext cx="8991600" cy="3867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>
                <a:cs typeface="Times New Roman"/>
              </a:rPr>
              <a:t>Mekong Agreement 1995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>
                <a:cs typeface="Times New Roman"/>
              </a:rPr>
              <a:t>Environmental Protection Law (first edition in 1999 &amp; last update in 2012)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 smtClean="0">
                <a:cs typeface="Times New Roman"/>
              </a:rPr>
              <a:t>Agreement </a:t>
            </a:r>
            <a:r>
              <a:rPr lang="en-US" sz="1500" dirty="0">
                <a:cs typeface="Times New Roman"/>
              </a:rPr>
              <a:t>on the Environmental Standards (</a:t>
            </a:r>
            <a:r>
              <a:rPr lang="en-US" sz="1500" dirty="0" smtClean="0">
                <a:cs typeface="Times New Roman"/>
              </a:rPr>
              <a:t>2010),  updated in 2017</a:t>
            </a:r>
            <a:endParaRPr lang="en-US" sz="1500" dirty="0">
              <a:cs typeface="Times New Roman"/>
            </a:endParaRP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>
                <a:cs typeface="Times New Roman"/>
              </a:rPr>
              <a:t>Decision </a:t>
            </a:r>
            <a:r>
              <a:rPr lang="en-US" sz="1500" dirty="0" smtClean="0">
                <a:cs typeface="Times New Roman"/>
              </a:rPr>
              <a:t>on </a:t>
            </a:r>
            <a:r>
              <a:rPr lang="en-US" sz="1500" dirty="0">
                <a:cs typeface="Times New Roman"/>
              </a:rPr>
              <a:t>the Ozone Depleting Substances Management (2012</a:t>
            </a:r>
            <a:r>
              <a:rPr lang="en-US" sz="1500" dirty="0" smtClean="0">
                <a:cs typeface="Times New Roman"/>
              </a:rPr>
              <a:t>)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 smtClean="0">
                <a:cs typeface="Times New Roman"/>
              </a:rPr>
              <a:t>Ministerial Agreement on the Endorsement and Promulgation of List of Investment Projects and Activities Requiring for Conducting the IEE or ESIA (2013)</a:t>
            </a:r>
            <a:endParaRPr lang="en-US" sz="1500" dirty="0">
              <a:cs typeface="Times New Roman"/>
            </a:endParaRP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 smtClean="0">
                <a:cs typeface="Times New Roman"/>
              </a:rPr>
              <a:t>Agreement </a:t>
            </a:r>
            <a:r>
              <a:rPr lang="en-US" sz="1500" dirty="0">
                <a:cs typeface="Times New Roman"/>
              </a:rPr>
              <a:t>on Boiler Management in Processing Industry &amp; Handicraft (2014)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>
                <a:cs typeface="Times New Roman"/>
              </a:rPr>
              <a:t>Agreement on Air Pollutant Emission Control in Processing Industry (2015</a:t>
            </a:r>
            <a:r>
              <a:rPr lang="en-US" sz="1500" dirty="0" smtClean="0">
                <a:cs typeface="Times New Roman"/>
              </a:rPr>
              <a:t>)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 smtClean="0">
                <a:cs typeface="Times New Roman"/>
              </a:rPr>
              <a:t>Guideline for Toxic &amp; Hazardous Waste Management (2015)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 smtClean="0">
                <a:cs typeface="Times New Roman"/>
              </a:rPr>
              <a:t>Guideline for Pollution Control (2015)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>
                <a:cs typeface="Times New Roman"/>
              </a:rPr>
              <a:t>Lao </a:t>
            </a:r>
            <a:r>
              <a:rPr lang="en-US" sz="1500" dirty="0" smtClean="0">
                <a:cs typeface="Times New Roman"/>
              </a:rPr>
              <a:t>PDR’s Intended Nationally Determined Contribution (Lao PDR’s INDC) </a:t>
            </a:r>
            <a:r>
              <a:rPr lang="en-US" sz="1500" dirty="0">
                <a:cs typeface="Times New Roman"/>
              </a:rPr>
              <a:t>has been submitted to </a:t>
            </a:r>
            <a:r>
              <a:rPr lang="en-US" sz="1500" dirty="0" smtClean="0">
                <a:cs typeface="Times New Roman"/>
              </a:rPr>
              <a:t>UNFCCC COP-21 on </a:t>
            </a:r>
            <a:r>
              <a:rPr lang="en-US" sz="1500" dirty="0">
                <a:cs typeface="Times New Roman"/>
              </a:rPr>
              <a:t>September 30, </a:t>
            </a:r>
            <a:r>
              <a:rPr lang="en-US" sz="1500" dirty="0" smtClean="0">
                <a:cs typeface="Times New Roman"/>
              </a:rPr>
              <a:t>2015</a:t>
            </a:r>
          </a:p>
          <a:p>
            <a:pPr>
              <a:spcBef>
                <a:spcPts val="600"/>
              </a:spcBef>
              <a:buSzPct val="100000"/>
              <a:buFont typeface="Wingdings" charset="2"/>
              <a:buChar char="v"/>
            </a:pPr>
            <a:r>
              <a:rPr lang="en-US" sz="1500" dirty="0" smtClean="0">
                <a:cs typeface="Times New Roman"/>
              </a:rPr>
              <a:t>Ministerial Agreement on Strategic Environmental Assessment (SEA)</a:t>
            </a:r>
            <a:endParaRPr lang="en-US" sz="15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56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352550"/>
            <a:ext cx="8915400" cy="3581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SzPct val="100000"/>
              <a:buFont typeface="Wingdings" charset="2"/>
              <a:buChar char="v"/>
            </a:pPr>
            <a:r>
              <a:rPr lang="en-GB" sz="2000" dirty="0" smtClean="0">
                <a:latin typeface="+mj-lt"/>
                <a:cs typeface="Times New Roman"/>
              </a:rPr>
              <a:t>Development of Environmental Pollution Control Strategy;</a:t>
            </a:r>
            <a:endParaRPr lang="en-GB" sz="2000" dirty="0">
              <a:latin typeface="+mj-lt"/>
              <a:cs typeface="Times New Roman"/>
            </a:endParaRPr>
          </a:p>
          <a:p>
            <a:pPr>
              <a:lnSpc>
                <a:spcPct val="120000"/>
              </a:lnSpc>
              <a:buSzPct val="100000"/>
              <a:buFont typeface="Wingdings" charset="2"/>
              <a:buChar char="v"/>
            </a:pPr>
            <a:r>
              <a:rPr lang="en-US" sz="2000" dirty="0" smtClean="0">
                <a:latin typeface="+mj-lt"/>
                <a:cs typeface="Times New Roman"/>
              </a:rPr>
              <a:t>Draft Provision on Environmental Tax;</a:t>
            </a:r>
          </a:p>
          <a:p>
            <a:pPr>
              <a:lnSpc>
                <a:spcPct val="120000"/>
              </a:lnSpc>
              <a:buSzPct val="100000"/>
              <a:buFont typeface="Wingdings" charset="2"/>
              <a:buChar char="v"/>
            </a:pPr>
            <a:r>
              <a:rPr lang="en-US" sz="2000" dirty="0" smtClean="0">
                <a:latin typeface="+mj-lt"/>
                <a:cs typeface="Times New Roman"/>
              </a:rPr>
              <a:t>Draft Environmental Standard and Guideline for Green, Clean, Beautiful Laos;</a:t>
            </a:r>
          </a:p>
          <a:p>
            <a:pPr>
              <a:lnSpc>
                <a:spcPct val="120000"/>
              </a:lnSpc>
              <a:buSzPct val="100000"/>
              <a:buFont typeface="Wingdings" charset="2"/>
              <a:buChar char="v"/>
            </a:pPr>
            <a:r>
              <a:rPr lang="en-US" sz="2000" dirty="0" smtClean="0">
                <a:latin typeface="+mj-lt"/>
                <a:cs typeface="Times New Roman"/>
              </a:rPr>
              <a:t>Updating the ministerial agreement on technical services on environment;</a:t>
            </a:r>
          </a:p>
          <a:p>
            <a:pPr>
              <a:lnSpc>
                <a:spcPct val="120000"/>
              </a:lnSpc>
              <a:buSzPct val="100000"/>
              <a:buFont typeface="Wingdings" charset="2"/>
              <a:buChar char="v"/>
            </a:pPr>
            <a:r>
              <a:rPr lang="en-US" sz="2000" dirty="0" smtClean="0">
                <a:latin typeface="+mj-lt"/>
                <a:cs typeface="Times New Roman"/>
              </a:rPr>
              <a:t>Etc...</a:t>
            </a:r>
            <a:endParaRPr lang="en-US" sz="2000" dirty="0">
              <a:latin typeface="+mj-lt"/>
              <a:cs typeface="Times New Roman"/>
            </a:endParaRPr>
          </a:p>
        </p:txBody>
      </p:sp>
      <p:pic>
        <p:nvPicPr>
          <p:cNvPr id="8" name="Picture 8" descr="D:\MoNRE Logo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67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458200" cy="7772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On-going Process: Strategy and legal framework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1276350"/>
            <a:ext cx="4648200" cy="36575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SzPct val="100000"/>
              <a:buFont typeface="Wingdings" charset="2"/>
              <a:buChar char="v"/>
            </a:pPr>
            <a:r>
              <a:rPr lang="de-DE" sz="2800" dirty="0" smtClean="0"/>
              <a:t>On</a:t>
            </a:r>
            <a:r>
              <a:rPr lang="de-DE" sz="2800" dirty="0"/>
              <a:t>-</a:t>
            </a:r>
            <a:r>
              <a:rPr lang="de-DE" sz="2800" dirty="0" err="1"/>
              <a:t>going</a:t>
            </a:r>
            <a:r>
              <a:rPr lang="de-DE" sz="2800" dirty="0"/>
              <a:t> </a:t>
            </a:r>
            <a:r>
              <a:rPr lang="de-DE" sz="2800" dirty="0" err="1" smtClean="0"/>
              <a:t>projects</a:t>
            </a:r>
            <a:r>
              <a:rPr lang="de-DE" sz="2800" dirty="0"/>
              <a:t> </a:t>
            </a:r>
            <a:r>
              <a:rPr lang="de-DE" sz="2800" dirty="0" smtClean="0"/>
              <a:t>in 2017 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ü"/>
            </a:pPr>
            <a:r>
              <a:rPr lang="de-DE" sz="1800" dirty="0" smtClean="0"/>
              <a:t>58 </a:t>
            </a:r>
            <a:r>
              <a:rPr lang="de-DE" sz="1800" dirty="0" err="1"/>
              <a:t>projects</a:t>
            </a:r>
            <a:r>
              <a:rPr lang="de-DE" sz="1800" dirty="0"/>
              <a:t> </a:t>
            </a:r>
            <a:r>
              <a:rPr lang="de-DE" sz="1800" dirty="0" err="1"/>
              <a:t>countrywide</a:t>
            </a:r>
            <a:r>
              <a:rPr lang="de-DE" sz="1800" dirty="0"/>
              <a:t> </a:t>
            </a:r>
            <a:r>
              <a:rPr lang="de-DE" sz="1800" dirty="0" smtClean="0"/>
              <a:t>in 3 </a:t>
            </a:r>
            <a:r>
              <a:rPr lang="de-DE" sz="1800" dirty="0"/>
              <a:t>sub-</a:t>
            </a:r>
            <a:r>
              <a:rPr lang="de-DE" sz="1800" dirty="0" err="1"/>
              <a:t>sectors</a:t>
            </a:r>
            <a:r>
              <a:rPr lang="de-DE" sz="1800" dirty="0"/>
              <a:t> (Land, </a:t>
            </a:r>
            <a:r>
              <a:rPr lang="de-DE" sz="1800" dirty="0" err="1"/>
              <a:t>Water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smtClean="0"/>
              <a:t>Environment)</a:t>
            </a:r>
            <a:r>
              <a:rPr lang="de-DE" sz="1800" dirty="0"/>
              <a:t>, 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ü"/>
            </a:pPr>
            <a:r>
              <a:rPr lang="de-DE" sz="1800" dirty="0"/>
              <a:t>26 </a:t>
            </a:r>
            <a:r>
              <a:rPr lang="de-DE" sz="1800" dirty="0" err="1"/>
              <a:t>foreign-financed</a:t>
            </a:r>
            <a:r>
              <a:rPr lang="de-DE" sz="1800" dirty="0"/>
              <a:t> </a:t>
            </a:r>
            <a:r>
              <a:rPr lang="de-DE" sz="1800" dirty="0" err="1" smtClean="0"/>
              <a:t>projects</a:t>
            </a:r>
            <a:r>
              <a:rPr lang="de-DE" sz="1800" dirty="0" smtClean="0"/>
              <a:t>, </a:t>
            </a:r>
            <a:endParaRPr lang="de-DE" sz="1800" dirty="0"/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ü"/>
            </a:pPr>
            <a:r>
              <a:rPr lang="de-DE" sz="1800" dirty="0"/>
              <a:t>3 Lao-</a:t>
            </a:r>
            <a:r>
              <a:rPr lang="de-DE" sz="1800" dirty="0" err="1"/>
              <a:t>contributed</a:t>
            </a:r>
            <a:r>
              <a:rPr lang="de-DE" sz="1800" dirty="0"/>
              <a:t> </a:t>
            </a:r>
            <a:r>
              <a:rPr lang="de-DE" sz="1800" dirty="0" err="1" smtClean="0"/>
              <a:t>projects</a:t>
            </a:r>
            <a:r>
              <a:rPr lang="de-DE" sz="1800" dirty="0" smtClean="0"/>
              <a:t>, </a:t>
            </a:r>
            <a:endParaRPr lang="de-DE" sz="1800" dirty="0"/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ü"/>
            </a:pPr>
            <a:r>
              <a:rPr lang="de-DE" sz="1800" dirty="0"/>
              <a:t>29 Lao-</a:t>
            </a:r>
            <a:r>
              <a:rPr lang="de-DE" sz="1800" dirty="0" err="1"/>
              <a:t>financed</a:t>
            </a:r>
            <a:r>
              <a:rPr lang="de-DE" sz="1800" dirty="0"/>
              <a:t> </a:t>
            </a:r>
            <a:r>
              <a:rPr lang="de-DE" sz="1800" dirty="0" err="1"/>
              <a:t>projects</a:t>
            </a:r>
            <a:r>
              <a:rPr lang="de-DE" sz="1800" dirty="0"/>
              <a:t>. 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495800" y="1276350"/>
            <a:ext cx="4648200" cy="379095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SzPct val="100000"/>
              <a:buFont typeface="Wingdings" charset="2"/>
              <a:buChar char="q"/>
            </a:pPr>
            <a:r>
              <a:rPr lang="de-DE" sz="2800" dirty="0" smtClean="0"/>
              <a:t>Projects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sectors</a:t>
            </a:r>
            <a:endParaRPr lang="de-DE" sz="2800" dirty="0" smtClean="0"/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²"/>
            </a:pPr>
            <a:r>
              <a:rPr lang="de-DE" sz="1800" dirty="0" smtClean="0"/>
              <a:t>9 </a:t>
            </a:r>
            <a:r>
              <a:rPr lang="de-DE" sz="1800" dirty="0" err="1"/>
              <a:t>projects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</a:t>
            </a:r>
            <a:r>
              <a:rPr lang="de-DE" sz="1800" dirty="0" smtClean="0"/>
              <a:t>Land </a:t>
            </a:r>
            <a:r>
              <a:rPr lang="de-DE" sz="1800" dirty="0" err="1"/>
              <a:t>Sector</a:t>
            </a:r>
            <a:r>
              <a:rPr lang="de-DE" sz="1800" dirty="0"/>
              <a:t>, 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²"/>
            </a:pPr>
            <a:r>
              <a:rPr lang="de-DE" sz="1800" dirty="0"/>
              <a:t>11 </a:t>
            </a:r>
            <a:r>
              <a:rPr lang="de-DE" sz="1800" dirty="0" err="1"/>
              <a:t>projects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</a:t>
            </a:r>
            <a:r>
              <a:rPr lang="de-DE" sz="1800" dirty="0" err="1" smtClean="0"/>
              <a:t>Water</a:t>
            </a:r>
            <a:r>
              <a:rPr lang="de-DE" sz="1800" dirty="0" smtClean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en-US" sz="1800" dirty="0" smtClean="0"/>
              <a:t>Hydro-meteorology Sector</a:t>
            </a:r>
            <a:r>
              <a:rPr lang="de-DE" sz="1800" dirty="0" smtClean="0"/>
              <a:t>, </a:t>
            </a:r>
            <a:endParaRPr lang="de-DE" sz="1800" dirty="0"/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²"/>
            </a:pPr>
            <a:r>
              <a:rPr lang="de-DE" sz="1800" dirty="0"/>
              <a:t>21 </a:t>
            </a:r>
            <a:r>
              <a:rPr lang="de-DE" sz="1800" dirty="0" err="1"/>
              <a:t>projects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</a:t>
            </a:r>
            <a:r>
              <a:rPr lang="de-DE" sz="1800" dirty="0" smtClean="0"/>
              <a:t>Environment, </a:t>
            </a:r>
            <a:r>
              <a:rPr lang="de-DE" sz="1800" dirty="0" err="1"/>
              <a:t>Disaster</a:t>
            </a:r>
            <a:r>
              <a:rPr lang="de-DE" sz="1800" dirty="0"/>
              <a:t> </a:t>
            </a:r>
            <a:r>
              <a:rPr lang="de-DE" sz="1800" dirty="0" err="1"/>
              <a:t>Risk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Climate</a:t>
            </a:r>
            <a:r>
              <a:rPr lang="de-DE" sz="1800" dirty="0"/>
              <a:t> Change </a:t>
            </a:r>
            <a:r>
              <a:rPr lang="de-DE" sz="1800" dirty="0" err="1" smtClean="0"/>
              <a:t>Sector</a:t>
            </a:r>
            <a:r>
              <a:rPr lang="de-DE" sz="1800" dirty="0"/>
              <a:t>. 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²"/>
            </a:pPr>
            <a:r>
              <a:rPr lang="de-DE" sz="1800" dirty="0"/>
              <a:t>17 </a:t>
            </a:r>
            <a:r>
              <a:rPr lang="de-DE" sz="1800" dirty="0" err="1" smtClean="0"/>
              <a:t>projects</a:t>
            </a:r>
            <a:r>
              <a:rPr lang="de-DE" sz="1800" dirty="0" smtClean="0"/>
              <a:t> </a:t>
            </a:r>
            <a:r>
              <a:rPr lang="de-DE" sz="1800" dirty="0" err="1" smtClean="0"/>
              <a:t>under</a:t>
            </a:r>
            <a:r>
              <a:rPr lang="de-DE" sz="1800" dirty="0" smtClean="0"/>
              <a:t> </a:t>
            </a:r>
            <a:r>
              <a:rPr lang="de-DE" sz="1800" dirty="0" err="1" smtClean="0"/>
              <a:t>cross</a:t>
            </a:r>
            <a:r>
              <a:rPr lang="de-DE" sz="1800" dirty="0" err="1"/>
              <a:t>-cutting</a:t>
            </a:r>
            <a:r>
              <a:rPr lang="de-DE" sz="1800" dirty="0"/>
              <a:t> </a:t>
            </a:r>
            <a:r>
              <a:rPr lang="de-DE" sz="1800" dirty="0" err="1" smtClean="0"/>
              <a:t>sectors</a:t>
            </a:r>
            <a:r>
              <a:rPr lang="de-DE" sz="1800" dirty="0" smtClean="0"/>
              <a:t>, </a:t>
            </a:r>
            <a:r>
              <a:rPr lang="de-DE" sz="1800" dirty="0" err="1"/>
              <a:t>supporting</a:t>
            </a:r>
            <a:r>
              <a:rPr lang="de-DE" sz="1800" dirty="0"/>
              <a:t> </a:t>
            </a:r>
            <a:r>
              <a:rPr lang="de-DE" sz="1800" dirty="0" err="1"/>
              <a:t>institutional</a:t>
            </a:r>
            <a:r>
              <a:rPr lang="de-DE" sz="1800" dirty="0"/>
              <a:t> </a:t>
            </a:r>
            <a:r>
              <a:rPr lang="de-DE" sz="1800" dirty="0" err="1"/>
              <a:t>change</a:t>
            </a:r>
            <a:r>
              <a:rPr lang="de-DE" sz="1800" dirty="0"/>
              <a:t>, </a:t>
            </a:r>
            <a:r>
              <a:rPr lang="de-DE" sz="1800" dirty="0" err="1" smtClean="0"/>
              <a:t>monitoring</a:t>
            </a:r>
            <a:r>
              <a:rPr lang="de-DE" sz="1800" dirty="0" smtClean="0"/>
              <a:t>, &amp; </a:t>
            </a:r>
            <a:r>
              <a:rPr lang="de-DE" sz="1800" dirty="0"/>
              <a:t>human </a:t>
            </a:r>
            <a:r>
              <a:rPr lang="de-DE" sz="1800" dirty="0" err="1"/>
              <a:t>capacity</a:t>
            </a:r>
            <a:r>
              <a:rPr lang="de-DE" sz="1800" dirty="0"/>
              <a:t> </a:t>
            </a:r>
            <a:r>
              <a:rPr lang="de-DE" sz="1800" dirty="0" err="1"/>
              <a:t>building</a:t>
            </a:r>
            <a:r>
              <a:rPr lang="de-DE" sz="1800" dirty="0" smtClean="0"/>
              <a:t>.</a:t>
            </a:r>
            <a:endParaRPr lang="de-DE" sz="1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7848600" cy="100584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3.2 Implementation of the 3</a:t>
            </a:r>
            <a:r>
              <a:rPr lang="en-US" sz="2800" baseline="30000" dirty="0" smtClean="0">
                <a:solidFill>
                  <a:schemeClr val="tx1"/>
                </a:solidFill>
              </a:rPr>
              <a:t>rd</a:t>
            </a:r>
            <a:r>
              <a:rPr lang="en-US" sz="2800" dirty="0" smtClean="0">
                <a:solidFill>
                  <a:schemeClr val="tx1"/>
                </a:solidFill>
              </a:rPr>
              <a:t> Five-Year Action Plan (2016-2020)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8" descr="D:\MoNRE Log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67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2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047750"/>
            <a:ext cx="8991600" cy="379095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dirty="0" smtClean="0"/>
              <a:t>Key achievements in the first half of 2017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3600" dirty="0" smtClean="0">
                <a:solidFill>
                  <a:srgbClr val="008000"/>
                </a:solidFill>
              </a:rPr>
              <a:t>Land Sector</a:t>
            </a:r>
          </a:p>
          <a:p>
            <a:pPr marL="565150" lvl="3" indent="-282575">
              <a:lnSpc>
                <a:spcPct val="140000"/>
              </a:lnSpc>
            </a:pPr>
            <a:r>
              <a:rPr lang="en-US" sz="1800" dirty="0"/>
              <a:t>47,450 Land titles issued with nationwide </a:t>
            </a:r>
            <a:r>
              <a:rPr lang="en-US" sz="1800" dirty="0" smtClean="0"/>
              <a:t>equivalent to 55.8</a:t>
            </a:r>
            <a:r>
              <a:rPr lang="en-US" sz="1800" dirty="0"/>
              <a:t>% of the annual plan and </a:t>
            </a:r>
            <a:r>
              <a:rPr lang="en-US" sz="1800" dirty="0" smtClean="0"/>
              <a:t>registered </a:t>
            </a:r>
            <a:r>
              <a:rPr lang="en-US" sz="1800" dirty="0"/>
              <a:t>into the computer system by using LLMS for </a:t>
            </a:r>
            <a:r>
              <a:rPr lang="en-US" sz="1800" dirty="0" smtClean="0"/>
              <a:t>drawing and printing for </a:t>
            </a:r>
            <a:r>
              <a:rPr lang="en-US" sz="1800" dirty="0"/>
              <a:t>6,891 partials, </a:t>
            </a:r>
            <a:endParaRPr lang="en-US" sz="1800" dirty="0" smtClean="0"/>
          </a:p>
          <a:p>
            <a:pPr marL="565150" lvl="3" indent="-282575">
              <a:lnSpc>
                <a:spcPct val="140000"/>
              </a:lnSpc>
            </a:pPr>
            <a:r>
              <a:rPr lang="en-US" sz="1800" dirty="0" smtClean="0"/>
              <a:t>The </a:t>
            </a:r>
            <a:r>
              <a:rPr lang="en-US" sz="1800" dirty="0"/>
              <a:t>information has </a:t>
            </a:r>
            <a:r>
              <a:rPr lang="en-US" sz="1800" dirty="0" smtClean="0"/>
              <a:t>input </a:t>
            </a:r>
            <a:r>
              <a:rPr lang="en-US" sz="1800" dirty="0"/>
              <a:t>into the database for 69,471 partials;</a:t>
            </a:r>
          </a:p>
          <a:p>
            <a:pPr marL="565150" lvl="3" indent="-282575">
              <a:lnSpc>
                <a:spcPct val="140000"/>
              </a:lnSpc>
            </a:pPr>
            <a:r>
              <a:rPr lang="en-US" sz="1800" dirty="0" smtClean="0"/>
              <a:t>Conduct the </a:t>
            </a:r>
            <a:r>
              <a:rPr lang="en-US" sz="1800" dirty="0"/>
              <a:t>data collection for expansion of land price assessment in 2 </a:t>
            </a:r>
            <a:r>
              <a:rPr lang="en-US" sz="1800" dirty="0" smtClean="0"/>
              <a:t>northern provinces (4 </a:t>
            </a:r>
            <a:r>
              <a:rPr lang="en-US" sz="1800" dirty="0"/>
              <a:t>districts of </a:t>
            </a:r>
            <a:r>
              <a:rPr lang="en-US" sz="1800" dirty="0" err="1" smtClean="0"/>
              <a:t>Luang</a:t>
            </a:r>
            <a:r>
              <a:rPr lang="en-US" sz="1800" dirty="0" smtClean="0"/>
              <a:t> </a:t>
            </a:r>
            <a:r>
              <a:rPr lang="en-US" sz="1800" dirty="0" err="1" smtClean="0"/>
              <a:t>Namtha</a:t>
            </a:r>
            <a:r>
              <a:rPr lang="en-US" sz="1800" dirty="0" smtClean="0"/>
              <a:t> and </a:t>
            </a:r>
            <a:r>
              <a:rPr lang="en-US" sz="1800" dirty="0"/>
              <a:t>3 districts of </a:t>
            </a:r>
            <a:r>
              <a:rPr lang="en-US" sz="1800" dirty="0" err="1"/>
              <a:t>Bokeo</a:t>
            </a:r>
            <a:r>
              <a:rPr lang="en-US" sz="1800" dirty="0"/>
              <a:t> </a:t>
            </a:r>
            <a:r>
              <a:rPr lang="en-US" sz="1800" dirty="0" smtClean="0"/>
              <a:t>Province). 3 districts are under data </a:t>
            </a:r>
            <a:r>
              <a:rPr lang="en-US" sz="1800" dirty="0"/>
              <a:t>collection preparation process.</a:t>
            </a:r>
          </a:p>
          <a:p>
            <a:pPr marL="565150" indent="-282575">
              <a:lnSpc>
                <a:spcPct val="140000"/>
              </a:lnSpc>
            </a:pPr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3.2 Implementation of the 3</a:t>
            </a:r>
            <a:r>
              <a:rPr lang="en-US" sz="2800" baseline="30000" dirty="0" smtClean="0">
                <a:solidFill>
                  <a:srgbClr val="000000"/>
                </a:solidFill>
              </a:rPr>
              <a:t>rd</a:t>
            </a:r>
            <a:r>
              <a:rPr lang="en-US" sz="2800" dirty="0" smtClean="0">
                <a:solidFill>
                  <a:srgbClr val="000000"/>
                </a:solidFill>
              </a:rPr>
              <a:t> Five-Year Action Plan (2016-2020) (cont.)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971550"/>
            <a:ext cx="8991600" cy="409575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dirty="0" smtClean="0"/>
              <a:t>Key achievements in the first half of 2017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3600" dirty="0" smtClean="0">
                <a:solidFill>
                  <a:srgbClr val="008000"/>
                </a:solidFill>
              </a:rPr>
              <a:t>Water</a:t>
            </a:r>
          </a:p>
          <a:p>
            <a:pPr marL="635000" lvl="3" indent="-300038">
              <a:spcBef>
                <a:spcPts val="0"/>
              </a:spcBef>
            </a:pPr>
            <a:r>
              <a:rPr lang="en-US" sz="1400" dirty="0" smtClean="0"/>
              <a:t>Completed </a:t>
            </a:r>
            <a:r>
              <a:rPr lang="en-US" sz="1400" dirty="0"/>
              <a:t>the amendment of technical guidelines on GIS for Water Resource Management and </a:t>
            </a:r>
            <a:r>
              <a:rPr lang="en-US" sz="1400" dirty="0" smtClean="0"/>
              <a:t>completed </a:t>
            </a:r>
            <a:r>
              <a:rPr lang="en-US" sz="1400" dirty="0" smtClean="0"/>
              <a:t>water </a:t>
            </a:r>
            <a:r>
              <a:rPr lang="en-US" sz="1400" dirty="0"/>
              <a:t>resource </a:t>
            </a:r>
            <a:r>
              <a:rPr lang="en-US" sz="1400" dirty="0" smtClean="0"/>
              <a:t>model </a:t>
            </a:r>
            <a:r>
              <a:rPr lang="en-US" sz="1400" dirty="0"/>
              <a:t>as the pilot for Development Planning in Nam Song </a:t>
            </a:r>
            <a:r>
              <a:rPr lang="en-US" sz="1400" dirty="0" smtClean="0"/>
              <a:t>sub-water basins </a:t>
            </a:r>
            <a:r>
              <a:rPr lang="en-US" sz="1400" dirty="0"/>
              <a:t>including conducting research and improving </a:t>
            </a:r>
            <a:r>
              <a:rPr lang="en-US" sz="1400" dirty="0" smtClean="0"/>
              <a:t>8 </a:t>
            </a:r>
            <a:r>
              <a:rPr lang="en-US" sz="1400" dirty="0"/>
              <a:t>draft regulations on water resource management;</a:t>
            </a:r>
          </a:p>
          <a:p>
            <a:pPr marL="635000" lvl="3" indent="-300038">
              <a:spcBef>
                <a:spcPts val="0"/>
              </a:spcBef>
            </a:pPr>
            <a:r>
              <a:rPr lang="en-US" sz="1400" dirty="0" smtClean="0"/>
              <a:t>Implementing data collection for </a:t>
            </a:r>
            <a:r>
              <a:rPr lang="en-US" sz="1400" dirty="0"/>
              <a:t>risk assessment </a:t>
            </a:r>
            <a:r>
              <a:rPr lang="en-US" sz="1400" dirty="0" smtClean="0"/>
              <a:t>and some activities under </a:t>
            </a:r>
            <a:r>
              <a:rPr lang="en-US" sz="1400" dirty="0" err="1"/>
              <a:t>Sedon</a:t>
            </a:r>
            <a:r>
              <a:rPr lang="en-US" sz="1400" dirty="0"/>
              <a:t> and Nam </a:t>
            </a:r>
            <a:r>
              <a:rPr lang="en-US" sz="1400" dirty="0" err="1" smtClean="0"/>
              <a:t>Ngeum</a:t>
            </a:r>
            <a:r>
              <a:rPr lang="en-US" sz="1400" dirty="0" smtClean="0"/>
              <a:t> river </a:t>
            </a:r>
            <a:r>
              <a:rPr lang="en-US" sz="1400" dirty="0"/>
              <a:t>basins management </a:t>
            </a:r>
            <a:r>
              <a:rPr lang="en-US" sz="1400" dirty="0" smtClean="0"/>
              <a:t>plan, together with summarizing water resource, quality and quantity assessment from concerned bodies in </a:t>
            </a:r>
            <a:r>
              <a:rPr lang="en-US" sz="1400" dirty="0"/>
              <a:t>2 water receivers. </a:t>
            </a:r>
            <a:r>
              <a:rPr lang="en-US" sz="1400" dirty="0" smtClean="0"/>
              <a:t>Completed </a:t>
            </a:r>
            <a:r>
              <a:rPr lang="en-US" sz="1400" dirty="0"/>
              <a:t>80% of </a:t>
            </a:r>
            <a:r>
              <a:rPr lang="en-US" sz="1400" dirty="0" err="1"/>
              <a:t>X</a:t>
            </a:r>
            <a:r>
              <a:rPr lang="en-US" sz="1400" dirty="0" err="1" smtClean="0"/>
              <a:t>e</a:t>
            </a:r>
            <a:r>
              <a:rPr lang="en-US" sz="1400" dirty="0" smtClean="0"/>
              <a:t> </a:t>
            </a:r>
            <a:r>
              <a:rPr lang="en-US" sz="1400" dirty="0" err="1" smtClean="0"/>
              <a:t>bangheang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err="1"/>
              <a:t>X</a:t>
            </a:r>
            <a:r>
              <a:rPr lang="en-US" sz="1400" dirty="0" err="1" smtClean="0"/>
              <a:t>e</a:t>
            </a:r>
            <a:r>
              <a:rPr lang="en-US" sz="1400" dirty="0" smtClean="0"/>
              <a:t> </a:t>
            </a:r>
            <a:r>
              <a:rPr lang="en-US" sz="1400" dirty="0" err="1" smtClean="0"/>
              <a:t>bangfai</a:t>
            </a:r>
            <a:r>
              <a:rPr lang="en-US" sz="1400" dirty="0" smtClean="0"/>
              <a:t> </a:t>
            </a:r>
            <a:r>
              <a:rPr lang="en-US" sz="1400" dirty="0"/>
              <a:t>basin management plan including initiate some activities in the </a:t>
            </a:r>
            <a:r>
              <a:rPr lang="en-US" sz="1400" dirty="0" smtClean="0"/>
              <a:t>plan;</a:t>
            </a:r>
            <a:endParaRPr lang="en-US" sz="1400" dirty="0"/>
          </a:p>
          <a:p>
            <a:pPr marL="635000" lvl="3" indent="-300038">
              <a:spcBef>
                <a:spcPts val="0"/>
              </a:spcBef>
            </a:pPr>
            <a:r>
              <a:rPr lang="en-US" sz="1400" dirty="0" smtClean="0"/>
              <a:t>Completed </a:t>
            </a:r>
            <a:r>
              <a:rPr lang="en-US" sz="1400" dirty="0"/>
              <a:t>the development of Nam </a:t>
            </a:r>
            <a:r>
              <a:rPr lang="en-US" sz="1400" dirty="0" err="1"/>
              <a:t>Ou</a:t>
            </a:r>
            <a:r>
              <a:rPr lang="en-US" sz="1400" dirty="0"/>
              <a:t> basin general situation report </a:t>
            </a:r>
            <a:r>
              <a:rPr lang="en-US" sz="1400" dirty="0" smtClean="0"/>
              <a:t>and dissemination </a:t>
            </a:r>
            <a:r>
              <a:rPr lang="en-US" sz="1400" dirty="0"/>
              <a:t>meeting </a:t>
            </a:r>
            <a:r>
              <a:rPr lang="en-US" sz="1400" dirty="0" smtClean="0"/>
              <a:t>at </a:t>
            </a:r>
            <a:r>
              <a:rPr lang="en-US" sz="1400" dirty="0"/>
              <a:t>the end of June 2017; and continue to develop management plan and general situation report of </a:t>
            </a:r>
            <a:r>
              <a:rPr lang="en-US" sz="1400" dirty="0" err="1" smtClean="0"/>
              <a:t>Xe</a:t>
            </a:r>
            <a:r>
              <a:rPr lang="en-US" sz="1400" dirty="0" smtClean="0"/>
              <a:t> </a:t>
            </a:r>
            <a:r>
              <a:rPr lang="en-US" sz="1400" dirty="0" err="1" smtClean="0"/>
              <a:t>bangheang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err="1" smtClean="0"/>
              <a:t>Xe</a:t>
            </a:r>
            <a:r>
              <a:rPr lang="en-US" sz="1400" dirty="0" smtClean="0"/>
              <a:t> </a:t>
            </a:r>
            <a:r>
              <a:rPr lang="en-US" sz="1400" dirty="0" err="1" smtClean="0"/>
              <a:t>bangfai</a:t>
            </a:r>
            <a:r>
              <a:rPr lang="en-US" sz="1400" dirty="0" smtClean="0"/>
              <a:t> </a:t>
            </a:r>
            <a:r>
              <a:rPr lang="en-US" sz="1400" dirty="0"/>
              <a:t>basin;</a:t>
            </a:r>
          </a:p>
          <a:p>
            <a:pPr marL="635000" lvl="3" indent="-300038">
              <a:spcBef>
                <a:spcPts val="0"/>
              </a:spcBef>
            </a:pPr>
            <a:r>
              <a:rPr lang="en-US" sz="1400" dirty="0" smtClean="0"/>
              <a:t>Approval </a:t>
            </a:r>
            <a:r>
              <a:rPr lang="en-US" sz="1400" dirty="0"/>
              <a:t>of water and water resource law from </a:t>
            </a:r>
            <a:r>
              <a:rPr lang="en-US" sz="1400" dirty="0" smtClean="0"/>
              <a:t>National Assembly;</a:t>
            </a:r>
            <a:endParaRPr lang="en-US" sz="1400" dirty="0"/>
          </a:p>
          <a:p>
            <a:pPr marL="635000" lvl="3" indent="-300038">
              <a:spcBef>
                <a:spcPts val="0"/>
              </a:spcBef>
            </a:pPr>
            <a:r>
              <a:rPr lang="en-US" sz="1400" dirty="0" smtClean="0"/>
              <a:t>Conducted water quality monitoring </a:t>
            </a:r>
            <a:r>
              <a:rPr lang="en-US" sz="1400" dirty="0"/>
              <a:t>in 19 stations along the main rivers (3 months</a:t>
            </a:r>
            <a:r>
              <a:rPr lang="en-US" sz="1400" dirty="0" smtClean="0"/>
              <a:t>)</a:t>
            </a:r>
            <a:r>
              <a:rPr lang="en-US" sz="1400" dirty="0"/>
              <a:t> </a:t>
            </a:r>
            <a:r>
              <a:rPr lang="en-US" sz="1400" dirty="0" smtClean="0"/>
              <a:t>and more </a:t>
            </a:r>
            <a:r>
              <a:rPr lang="en-US" sz="1400" dirty="0"/>
              <a:t>13 stations in </a:t>
            </a:r>
            <a:r>
              <a:rPr lang="en-US" sz="1400" dirty="0" smtClean="0"/>
              <a:t>Mekong river. </a:t>
            </a:r>
          </a:p>
          <a:p>
            <a:pPr marL="635000" lvl="3" indent="-300038">
              <a:spcBef>
                <a:spcPts val="0"/>
              </a:spcBef>
            </a:pPr>
            <a:r>
              <a:rPr lang="en-US" sz="1400" dirty="0" smtClean="0"/>
              <a:t>Recently</a:t>
            </a:r>
            <a:r>
              <a:rPr lang="en-US" sz="1400" dirty="0"/>
              <a:t>, </a:t>
            </a:r>
            <a:r>
              <a:rPr lang="en-US" sz="1400" dirty="0" smtClean="0"/>
              <a:t>169 </a:t>
            </a:r>
            <a:r>
              <a:rPr lang="en-US" sz="1400" dirty="0"/>
              <a:t>water quality </a:t>
            </a:r>
            <a:r>
              <a:rPr lang="en-US" sz="1400" dirty="0" smtClean="0"/>
              <a:t>stations </a:t>
            </a:r>
            <a:r>
              <a:rPr lang="en-US" sz="1400" dirty="0" smtClean="0"/>
              <a:t>are under the responsibility </a:t>
            </a:r>
            <a:r>
              <a:rPr lang="en-US" sz="1400" dirty="0"/>
              <a:t>of MONRE and 11 stations are </a:t>
            </a:r>
            <a:r>
              <a:rPr lang="en-US" sz="1400" dirty="0" smtClean="0"/>
              <a:t>under the </a:t>
            </a:r>
            <a:r>
              <a:rPr lang="en-US" sz="1400" dirty="0"/>
              <a:t>responsibility of the Mekong River Committee.</a:t>
            </a:r>
          </a:p>
          <a:p>
            <a:pPr marL="635000" indent="-300038">
              <a:lnSpc>
                <a:spcPct val="140000"/>
              </a:lnSpc>
            </a:pPr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3.2 Implementation of the 3</a:t>
            </a:r>
            <a:r>
              <a:rPr lang="en-US" sz="2800" baseline="30000" dirty="0" smtClean="0">
                <a:solidFill>
                  <a:srgbClr val="000000"/>
                </a:solidFill>
              </a:rPr>
              <a:t>rd</a:t>
            </a:r>
            <a:r>
              <a:rPr lang="en-US" sz="2800" dirty="0" smtClean="0">
                <a:solidFill>
                  <a:srgbClr val="000000"/>
                </a:solidFill>
              </a:rPr>
              <a:t> Five-Year Action Plan (2016-2020) (cont.)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533400"/>
            <a:ext cx="9144000" cy="45529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Key achievements in the first half of 2017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3600" dirty="0" smtClean="0">
                <a:solidFill>
                  <a:srgbClr val="008000"/>
                </a:solidFill>
              </a:rPr>
              <a:t>Environment</a:t>
            </a:r>
          </a:p>
          <a:p>
            <a:pPr marL="565150" lvl="3" indent="-230188">
              <a:spcBef>
                <a:spcPts val="0"/>
              </a:spcBef>
              <a:buFont typeface="Wingdings" charset="2"/>
              <a:buChar char="²"/>
            </a:pPr>
            <a:endParaRPr lang="en-US" sz="1200" dirty="0" smtClean="0"/>
          </a:p>
          <a:p>
            <a:pPr marL="565150" lvl="3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Completed </a:t>
            </a:r>
            <a:r>
              <a:rPr lang="en-US" sz="1200" dirty="0"/>
              <a:t>the construction of a National Disaster Warning Center located at the Department of Meteorology and </a:t>
            </a:r>
            <a:r>
              <a:rPr lang="en-US" sz="1200" dirty="0" smtClean="0"/>
              <a:t>Hydrology. </a:t>
            </a:r>
          </a:p>
          <a:p>
            <a:pPr marL="334962" lvl="3" indent="0">
              <a:spcBef>
                <a:spcPts val="0"/>
              </a:spcBef>
              <a:buNone/>
              <a:tabLst>
                <a:tab pos="577850" algn="l"/>
              </a:tabLst>
            </a:pPr>
            <a:r>
              <a:rPr lang="en-US" sz="1200" dirty="0"/>
              <a:t>	</a:t>
            </a:r>
            <a:r>
              <a:rPr lang="en-US" sz="1200" dirty="0" smtClean="0"/>
              <a:t>The </a:t>
            </a:r>
            <a:r>
              <a:rPr lang="en-US" sz="1200" dirty="0"/>
              <a:t>official handover </a:t>
            </a:r>
            <a:r>
              <a:rPr lang="en-US" sz="1200" dirty="0" smtClean="0"/>
              <a:t>ceremony was on </a:t>
            </a:r>
            <a:r>
              <a:rPr lang="en-US" sz="1200" dirty="0"/>
              <a:t>30 March </a:t>
            </a:r>
            <a:r>
              <a:rPr lang="en-US" sz="1200" dirty="0" smtClean="0"/>
              <a:t>2017. Also, </a:t>
            </a:r>
            <a:r>
              <a:rPr lang="en-US" sz="1200" dirty="0"/>
              <a:t>meteorology and </a:t>
            </a:r>
            <a:r>
              <a:rPr lang="en-US" sz="1200" dirty="0" smtClean="0"/>
              <a:t>hydrology monitoring station and equipment have 	been installed throughout the country;</a:t>
            </a:r>
            <a:endParaRPr lang="en-US" sz="1200" dirty="0"/>
          </a:p>
          <a:p>
            <a:pPr marL="565150" lvl="3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Completed </a:t>
            </a:r>
            <a:r>
              <a:rPr lang="en-US" sz="1200" dirty="0"/>
              <a:t>the improvement of 18 meteorology stations </a:t>
            </a:r>
            <a:r>
              <a:rPr lang="en-US" sz="1200" dirty="0" smtClean="0"/>
              <a:t>and 8 </a:t>
            </a:r>
            <a:r>
              <a:rPr lang="en-US" sz="1200" dirty="0"/>
              <a:t>hydrology stations </a:t>
            </a:r>
            <a:r>
              <a:rPr lang="en-US" sz="1200" dirty="0" smtClean="0"/>
              <a:t>nationwide</a:t>
            </a:r>
            <a:r>
              <a:rPr lang="en-US" sz="1200" dirty="0"/>
              <a:t> </a:t>
            </a:r>
            <a:r>
              <a:rPr lang="en-US" sz="1200" dirty="0" smtClean="0"/>
              <a:t>with the main </a:t>
            </a:r>
            <a:r>
              <a:rPr lang="en-US" sz="1200" dirty="0"/>
              <a:t>financial support from the </a:t>
            </a:r>
            <a:r>
              <a:rPr lang="en-US" sz="1200" dirty="0" smtClean="0"/>
              <a:t>Government </a:t>
            </a:r>
            <a:r>
              <a:rPr lang="en-US" sz="1200" dirty="0"/>
              <a:t>of </a:t>
            </a:r>
            <a:r>
              <a:rPr lang="en-US" sz="1200" dirty="0" smtClean="0"/>
              <a:t>Japan;</a:t>
            </a:r>
            <a:endParaRPr lang="en-US" sz="1200" dirty="0"/>
          </a:p>
          <a:p>
            <a:pPr marL="565150" lvl="3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Conducting the ISP training and data collection in 5 </a:t>
            </a:r>
            <a:r>
              <a:rPr lang="en-US" sz="1200" dirty="0"/>
              <a:t>provinces </a:t>
            </a:r>
            <a:r>
              <a:rPr lang="en-US" sz="1200" dirty="0" smtClean="0"/>
              <a:t>(</a:t>
            </a:r>
            <a:r>
              <a:rPr lang="en-US" sz="1200" i="1" dirty="0" err="1" smtClean="0"/>
              <a:t>Bolikhamxay</a:t>
            </a:r>
            <a:r>
              <a:rPr lang="en-US" sz="1200" i="1" dirty="0"/>
              <a:t>, Vientiane, </a:t>
            </a:r>
            <a:r>
              <a:rPr lang="en-US" sz="1200" i="1" dirty="0" err="1"/>
              <a:t>Salavan</a:t>
            </a:r>
            <a:r>
              <a:rPr lang="en-US" sz="1200" i="1" dirty="0"/>
              <a:t>, </a:t>
            </a:r>
            <a:r>
              <a:rPr lang="en-US" sz="1200" i="1" dirty="0" err="1"/>
              <a:t>Huaphanh</a:t>
            </a:r>
            <a:r>
              <a:rPr lang="en-US" sz="1200" i="1" dirty="0"/>
              <a:t> and </a:t>
            </a:r>
            <a:r>
              <a:rPr lang="en-US" sz="1200" i="1" dirty="0" err="1"/>
              <a:t>Xienkhuang</a:t>
            </a:r>
            <a:r>
              <a:rPr lang="en-US" sz="1200" i="1" dirty="0"/>
              <a:t> </a:t>
            </a:r>
            <a:r>
              <a:rPr lang="en-US" sz="1200" i="1" dirty="0" smtClean="0"/>
              <a:t>Province</a:t>
            </a:r>
            <a:r>
              <a:rPr lang="en-US" sz="1200" dirty="0" smtClean="0"/>
              <a:t>) with the main purpose of promoting </a:t>
            </a:r>
            <a:r>
              <a:rPr lang="en-US" sz="1200" dirty="0"/>
              <a:t>the </a:t>
            </a:r>
            <a:r>
              <a:rPr lang="en-US" sz="1200" dirty="0" smtClean="0"/>
              <a:t>implementation </a:t>
            </a:r>
            <a:r>
              <a:rPr lang="en-US" sz="1200" dirty="0"/>
              <a:t>for entire </a:t>
            </a:r>
            <a:r>
              <a:rPr lang="en-US" sz="1200" dirty="0" smtClean="0"/>
              <a:t>country;</a:t>
            </a:r>
            <a:endParaRPr lang="en-US" sz="1200" dirty="0"/>
          </a:p>
          <a:p>
            <a:pPr marL="565150" lvl="3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Completed </a:t>
            </a:r>
            <a:r>
              <a:rPr lang="en-US" sz="1200" dirty="0"/>
              <a:t>the integration of ISP and </a:t>
            </a:r>
            <a:r>
              <a:rPr lang="en-US" sz="1200" dirty="0" smtClean="0"/>
              <a:t>SEA in the socio-economic development plan at provincial level throughout the country through capacity building program and data collection to finalize the ISP in the target provinces in order to reach provincial approval;</a:t>
            </a:r>
          </a:p>
          <a:p>
            <a:pPr marL="565150" lvl="3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Ministerial Decision on SEA has been issued and published </a:t>
            </a:r>
            <a:r>
              <a:rPr lang="en-US" sz="1200" dirty="0"/>
              <a:t>for 300 copies and the pilot activities for </a:t>
            </a:r>
            <a:r>
              <a:rPr lang="en-US" sz="1200" dirty="0" smtClean="0"/>
              <a:t>integrating SEA to </a:t>
            </a:r>
            <a:r>
              <a:rPr lang="en-US" sz="1200" dirty="0"/>
              <a:t>provincial socio-economic development plan in 3 provinces </a:t>
            </a:r>
            <a:r>
              <a:rPr lang="en-US" sz="1200" dirty="0" smtClean="0"/>
              <a:t>are </a:t>
            </a:r>
            <a:r>
              <a:rPr lang="en-US" sz="1200" dirty="0"/>
              <a:t>completely </a:t>
            </a:r>
            <a:r>
              <a:rPr lang="en-US" sz="1200" dirty="0" smtClean="0"/>
              <a:t>prepared; </a:t>
            </a:r>
          </a:p>
          <a:p>
            <a:pPr marL="565150" lvl="3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Completed </a:t>
            </a:r>
            <a:r>
              <a:rPr lang="en-US" sz="1200" dirty="0"/>
              <a:t>the development </a:t>
            </a:r>
            <a:r>
              <a:rPr lang="en-US" sz="1200" dirty="0" smtClean="0"/>
              <a:t>of ESC </a:t>
            </a:r>
            <a:r>
              <a:rPr lang="en-US" sz="1200" dirty="0" smtClean="0"/>
              <a:t>guidelines introducing 3Rs together with </a:t>
            </a:r>
            <a:r>
              <a:rPr lang="en-US" sz="1200" dirty="0"/>
              <a:t>organizing dissemination </a:t>
            </a:r>
            <a:r>
              <a:rPr lang="en-US" sz="1200" dirty="0" smtClean="0"/>
              <a:t>workshops </a:t>
            </a:r>
            <a:r>
              <a:rPr lang="en-US" sz="1200" dirty="0"/>
              <a:t>in some provinces;</a:t>
            </a:r>
          </a:p>
          <a:p>
            <a:pPr marL="565150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Completed the development of </a:t>
            </a:r>
            <a:r>
              <a:rPr lang="en-US" sz="1200" dirty="0"/>
              <a:t>database on pollution source (soil, </a:t>
            </a:r>
            <a:r>
              <a:rPr lang="en-US" sz="1200" dirty="0" smtClean="0"/>
              <a:t>water, </a:t>
            </a:r>
            <a:r>
              <a:rPr lang="en-US" sz="1200" dirty="0"/>
              <a:t>and air pollution) and waste management including landfill in 12 provinces and </a:t>
            </a:r>
            <a:r>
              <a:rPr lang="en-US" sz="1200" dirty="0" smtClean="0"/>
              <a:t>101 districts </a:t>
            </a:r>
            <a:r>
              <a:rPr lang="en-US" sz="1200" dirty="0" smtClean="0"/>
              <a:t>throughout the </a:t>
            </a:r>
            <a:r>
              <a:rPr lang="en-US" sz="1200" dirty="0"/>
              <a:t>country </a:t>
            </a:r>
            <a:r>
              <a:rPr lang="en-US" sz="1200" dirty="0" smtClean="0"/>
              <a:t>and continue this kind of activities in the remaining provinces and districts;</a:t>
            </a:r>
            <a:endParaRPr lang="en-US" sz="1200" dirty="0"/>
          </a:p>
          <a:p>
            <a:pPr marL="565150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Completed draft </a:t>
            </a:r>
            <a:r>
              <a:rPr lang="en-US" sz="1200" dirty="0"/>
              <a:t>National Pollution Control </a:t>
            </a:r>
            <a:r>
              <a:rPr lang="en-US" sz="1200" dirty="0" smtClean="0"/>
              <a:t>Decision which is now under the </a:t>
            </a:r>
            <a:r>
              <a:rPr lang="en-US" sz="1200" dirty="0"/>
              <a:t>consultation process with </a:t>
            </a:r>
            <a:r>
              <a:rPr lang="en-US" sz="1200" dirty="0" smtClean="0"/>
              <a:t>World Bank, line ministries and concerned sectors;</a:t>
            </a:r>
          </a:p>
          <a:p>
            <a:pPr marL="565150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The Prime Minister’s Decree on National </a:t>
            </a:r>
            <a:r>
              <a:rPr lang="en-US" sz="1200" dirty="0"/>
              <a:t>Environmental </a:t>
            </a:r>
            <a:r>
              <a:rPr lang="en-US" sz="1200" dirty="0" smtClean="0"/>
              <a:t>Standards approved on </a:t>
            </a:r>
            <a:r>
              <a:rPr lang="en-US" sz="1200" dirty="0"/>
              <a:t>21 February </a:t>
            </a:r>
            <a:r>
              <a:rPr lang="en-US" sz="1200" dirty="0" smtClean="0"/>
              <a:t>2017 and dissemination workshop in </a:t>
            </a:r>
            <a:r>
              <a:rPr lang="en-US" sz="1200" dirty="0"/>
              <a:t>5 </a:t>
            </a:r>
            <a:r>
              <a:rPr lang="en-US" sz="1200" dirty="0" smtClean="0"/>
              <a:t>provinces with 420 participants; </a:t>
            </a:r>
          </a:p>
          <a:p>
            <a:pPr marL="565150" indent="-230188">
              <a:spcBef>
                <a:spcPts val="0"/>
              </a:spcBef>
              <a:buFont typeface="Wingdings" charset="2"/>
              <a:buChar char="²"/>
            </a:pPr>
            <a:r>
              <a:rPr lang="en-US" sz="1200" dirty="0" smtClean="0"/>
              <a:t>Developing Vision </a:t>
            </a:r>
            <a:r>
              <a:rPr lang="en-US" sz="1200" dirty="0"/>
              <a:t>2030, Work Plan to </a:t>
            </a:r>
            <a:r>
              <a:rPr lang="en-US" sz="1200" dirty="0" smtClean="0"/>
              <a:t>2025, National </a:t>
            </a:r>
            <a:r>
              <a:rPr lang="en-US" sz="1200" dirty="0"/>
              <a:t>Pollution Control </a:t>
            </a:r>
            <a:r>
              <a:rPr lang="en-US" sz="1200" dirty="0" smtClean="0"/>
              <a:t>Strategy and Action </a:t>
            </a:r>
            <a:r>
              <a:rPr lang="en-US" sz="1200" dirty="0" smtClean="0"/>
              <a:t>Plan, </a:t>
            </a:r>
            <a:r>
              <a:rPr lang="en-US" sz="1200" dirty="0"/>
              <a:t>and Technical guidelines for pollution control and waste </a:t>
            </a:r>
            <a:r>
              <a:rPr lang="en-US" sz="1200" dirty="0" smtClean="0"/>
              <a:t>management, which is expected to be completed </a:t>
            </a:r>
            <a:r>
              <a:rPr lang="en-US" sz="1200" dirty="0"/>
              <a:t>in the end of </a:t>
            </a:r>
            <a:r>
              <a:rPr lang="en-US" sz="1200" dirty="0" smtClean="0"/>
              <a:t>2017</a:t>
            </a:r>
            <a:r>
              <a:rPr lang="en-US" sz="1200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54864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Implementation of the 3</a:t>
            </a:r>
            <a:r>
              <a:rPr lang="en-US" sz="2400" baseline="30000" dirty="0" smtClean="0">
                <a:solidFill>
                  <a:srgbClr val="000000"/>
                </a:solidFill>
              </a:rPr>
              <a:t>rd</a:t>
            </a:r>
            <a:r>
              <a:rPr lang="en-US" sz="2400" dirty="0" smtClean="0">
                <a:solidFill>
                  <a:srgbClr val="000000"/>
                </a:solidFill>
              </a:rPr>
              <a:t> Five-Year Action Plan (2016-2020) (cont.)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990600"/>
            <a:ext cx="8991600" cy="3790950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sz="3600" dirty="0" smtClean="0"/>
              <a:t>Pictures of </a:t>
            </a:r>
            <a:r>
              <a:rPr lang="en-US" sz="3600" dirty="0" smtClean="0"/>
              <a:t>environmental </a:t>
            </a:r>
            <a:r>
              <a:rPr lang="en-US" sz="3600" dirty="0" smtClean="0"/>
              <a:t>management and 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en-US" sz="3600" dirty="0" smtClean="0"/>
              <a:t>Awareness Raising Activities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cs typeface="Times New Roman"/>
              </a:rPr>
              <a:t>Contents</a:t>
            </a:r>
            <a:endParaRPr lang="en-US" sz="3600" b="1" dirty="0">
              <a:cs typeface="Times New Roman"/>
            </a:endParaRPr>
          </a:p>
        </p:txBody>
      </p:sp>
      <p:pic>
        <p:nvPicPr>
          <p:cNvPr id="3" name="Picture 2" descr="w_bvong_lao_new_year_riverdale_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2" y="0"/>
            <a:ext cx="959608" cy="5143500"/>
          </a:xfrm>
          <a:prstGeom prst="rect">
            <a:avLst/>
          </a:prstGeom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1371600" y="1962150"/>
            <a:ext cx="7772400" cy="310515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  <a:cs typeface="Times New Roman"/>
              </a:rPr>
              <a:t>Introduction to Lao PDR: Socio-economic Information</a:t>
            </a:r>
          </a:p>
          <a:p>
            <a:pPr marL="45720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  <a:cs typeface="Times New Roman"/>
              </a:rPr>
              <a:t>National Policy and Strategy on Environment</a:t>
            </a:r>
          </a:p>
          <a:p>
            <a:pPr marL="45720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  <a:cs typeface="Times New Roman"/>
              </a:rPr>
              <a:t>Implementation of Environment-related SDGs in the Lao PDR</a:t>
            </a:r>
          </a:p>
          <a:p>
            <a:pPr marL="687388" lvl="1" indent="-228600">
              <a:lnSpc>
                <a:spcPct val="120000"/>
              </a:lnSpc>
              <a:buSzPct val="100000"/>
            </a:pPr>
            <a:r>
              <a:rPr lang="en-US" sz="2200" dirty="0" smtClean="0">
                <a:solidFill>
                  <a:schemeClr val="tx1"/>
                </a:solidFill>
                <a:cs typeface="Times New Roman"/>
              </a:rPr>
              <a:t>-	MONRE’s Efforts toward the SDGs</a:t>
            </a:r>
          </a:p>
          <a:p>
            <a:pPr marL="45720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  <a:cs typeface="Times New Roman"/>
              </a:rPr>
              <a:t>Conclusion </a:t>
            </a:r>
          </a:p>
          <a:p>
            <a:pPr marL="45720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  <a:cs typeface="Times New Roman"/>
              </a:rPr>
              <a:t>Recommendations</a:t>
            </a:r>
          </a:p>
        </p:txBody>
      </p:sp>
      <p:sp>
        <p:nvSpPr>
          <p:cNvPr id="7" name="Oval 236" descr="06_original_w"/>
          <p:cNvSpPr>
            <a:spLocks noChangeArrowheads="1"/>
          </p:cNvSpPr>
          <p:nvPr/>
        </p:nvSpPr>
        <p:spPr bwMode="gray">
          <a:xfrm>
            <a:off x="7543800" y="1047750"/>
            <a:ext cx="1066800" cy="104775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 cmpd="sng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8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249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562503"/>
              </p:ext>
            </p:extLst>
          </p:nvPr>
        </p:nvGraphicFramePr>
        <p:xfrm>
          <a:off x="4049844" y="1582822"/>
          <a:ext cx="5398956" cy="3579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" name="Document" r:id="rId3" imgW="9461500" imgH="6273800" progId="Word.Document.12">
                  <p:embed/>
                </p:oleObj>
              </mc:Choice>
              <mc:Fallback>
                <p:oleObj name="Document" r:id="rId3" imgW="9461500" imgH="6273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9844" y="1582822"/>
                        <a:ext cx="5398956" cy="3579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700" dirty="0" smtClean="0">
                <a:solidFill>
                  <a:schemeClr val="bg1"/>
                </a:solidFill>
              </a:rPr>
              <a:t>Lao Pilot Program - Environmental Management Component </a:t>
            </a:r>
            <a:br>
              <a:rPr lang="en-US" sz="27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(LPPE)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352550"/>
            <a:ext cx="4419600" cy="3810000"/>
          </a:xfrm>
          <a:prstGeom prst="rect">
            <a:avLst/>
          </a:prstGeom>
          <a:solidFill>
            <a:srgbClr val="CCFFCC"/>
          </a:solidFill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6688" indent="-166688">
              <a:lnSpc>
                <a:spcPct val="12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en-US" sz="1400" dirty="0" smtClean="0"/>
              <a:t>Supported by </a:t>
            </a:r>
            <a:r>
              <a:rPr lang="en-US" sz="1400" dirty="0" smtClean="0">
                <a:solidFill>
                  <a:srgbClr val="0000FF"/>
                </a:solidFill>
              </a:rPr>
              <a:t>JICA</a:t>
            </a:r>
          </a:p>
          <a:p>
            <a:pPr marL="166688" indent="-166688">
              <a:lnSpc>
                <a:spcPct val="12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en-US" sz="1400" dirty="0" smtClean="0"/>
              <a:t>Project’s Proprietor: </a:t>
            </a:r>
            <a:r>
              <a:rPr lang="en-US" sz="1400" dirty="0" smtClean="0">
                <a:solidFill>
                  <a:srgbClr val="0000FF"/>
                </a:solidFill>
              </a:rPr>
              <a:t>Department of Pollution Control</a:t>
            </a:r>
            <a:r>
              <a:rPr lang="en-US" sz="1400" dirty="0" smtClean="0"/>
              <a:t>, MONRE </a:t>
            </a:r>
          </a:p>
          <a:p>
            <a:pPr marL="166688" indent="-166688">
              <a:lnSpc>
                <a:spcPct val="12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en-US" sz="1400" dirty="0" smtClean="0"/>
              <a:t>Pilot Project Areas: </a:t>
            </a:r>
          </a:p>
          <a:p>
            <a:pPr marL="491490" lvl="1" indent="-17145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400" dirty="0" smtClean="0">
                <a:solidFill>
                  <a:srgbClr val="0000FF"/>
                </a:solidFill>
              </a:rPr>
              <a:t>Vientiane Capital</a:t>
            </a:r>
            <a:r>
              <a:rPr lang="en-US" sz="1400" dirty="0" smtClean="0"/>
              <a:t>, </a:t>
            </a:r>
            <a:r>
              <a:rPr lang="en-US" sz="1400" dirty="0" err="1" smtClean="0">
                <a:solidFill>
                  <a:srgbClr val="0000FF"/>
                </a:solidFill>
              </a:rPr>
              <a:t>Luang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Prabang</a:t>
            </a:r>
            <a:r>
              <a:rPr lang="en-US" sz="1400" dirty="0" smtClean="0"/>
              <a:t>, </a:t>
            </a:r>
            <a:r>
              <a:rPr lang="en-US" sz="1400" dirty="0" err="1" smtClean="0">
                <a:solidFill>
                  <a:srgbClr val="0000FF"/>
                </a:solidFill>
              </a:rPr>
              <a:t>Xayyabouly</a:t>
            </a:r>
            <a:endParaRPr lang="en-US" sz="1400" dirty="0">
              <a:solidFill>
                <a:srgbClr val="0000FF"/>
              </a:solidFill>
            </a:endParaRPr>
          </a:p>
          <a:p>
            <a:pPr marL="166688" indent="-166688">
              <a:lnSpc>
                <a:spcPct val="12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en-US" sz="1400" dirty="0" smtClean="0"/>
              <a:t>Duration: 2012-2015</a:t>
            </a:r>
          </a:p>
          <a:p>
            <a:pPr marL="166688" indent="-166688">
              <a:lnSpc>
                <a:spcPct val="12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en-US" sz="1400" dirty="0" smtClean="0"/>
              <a:t>Objective: </a:t>
            </a:r>
            <a:r>
              <a:rPr lang="en-US" sz="1400" dirty="0" smtClean="0">
                <a:solidFill>
                  <a:srgbClr val="0000FF"/>
                </a:solidFill>
              </a:rPr>
              <a:t>To build ESC Model Cities</a:t>
            </a:r>
          </a:p>
          <a:p>
            <a:pPr marL="166688" indent="-166688">
              <a:lnSpc>
                <a:spcPct val="12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en-US" sz="1400" dirty="0" smtClean="0"/>
              <a:t>Key Activities: </a:t>
            </a:r>
            <a:r>
              <a:rPr lang="en-US" sz="1400" dirty="0" smtClean="0">
                <a:solidFill>
                  <a:srgbClr val="0000FF"/>
                </a:solidFill>
              </a:rPr>
              <a:t>3Rs</a:t>
            </a:r>
            <a:r>
              <a:rPr lang="en-US" sz="1400" dirty="0" smtClean="0"/>
              <a:t> (Reduce, Reuse, Recycle)</a:t>
            </a:r>
          </a:p>
          <a:p>
            <a:pPr marL="166688" indent="-166688">
              <a:lnSpc>
                <a:spcPct val="12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en-US" sz="1400" dirty="0" smtClean="0"/>
              <a:t>Outcome: </a:t>
            </a:r>
            <a:r>
              <a:rPr lang="en-US" sz="1400" dirty="0" smtClean="0">
                <a:solidFill>
                  <a:srgbClr val="0000FF"/>
                </a:solidFill>
              </a:rPr>
              <a:t>ESC Guideline</a:t>
            </a:r>
            <a:r>
              <a:rPr lang="en-US" sz="1400" dirty="0" smtClean="0"/>
              <a:t> for further ESC Implementation Projects throughout the country focusing on:</a:t>
            </a:r>
          </a:p>
          <a:p>
            <a:pPr marL="491490" lvl="1" indent="-17145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400" dirty="0" smtClean="0"/>
              <a:t>Vision</a:t>
            </a:r>
          </a:p>
          <a:p>
            <a:pPr marL="491490" lvl="1" indent="-17145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400" dirty="0" smtClean="0"/>
              <a:t>Strategy</a:t>
            </a:r>
          </a:p>
          <a:p>
            <a:pPr marL="491490" lvl="1" indent="-17145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400" dirty="0" smtClean="0"/>
              <a:t>Implementation based on PDCA (Plan, Do, Check, Action)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dirty="0"/>
          </a:p>
        </p:txBody>
      </p:sp>
      <p:sp>
        <p:nvSpPr>
          <p:cNvPr id="6" name="Oval 106" descr="06_original_w"/>
          <p:cNvSpPr>
            <a:spLocks noChangeArrowheads="1"/>
          </p:cNvSpPr>
          <p:nvPr/>
        </p:nvSpPr>
        <p:spPr bwMode="gray">
          <a:xfrm>
            <a:off x="7924800" y="742950"/>
            <a:ext cx="838200" cy="8382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8575" cmpd="sng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123950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chemeClr val="bg1"/>
                </a:solidFill>
                <a:latin typeface="Tw Cen MT"/>
                <a:cs typeface="Tw Cen MT"/>
              </a:rPr>
              <a:t>Started the </a:t>
            </a:r>
            <a:r>
              <a:rPr lang="en-US" sz="1700" dirty="0" smtClean="0">
                <a:solidFill>
                  <a:srgbClr val="FFFF00"/>
                </a:solidFill>
                <a:latin typeface="Tw Cen MT"/>
                <a:cs typeface="Tw Cen MT"/>
              </a:rPr>
              <a:t>Integrated Spatial Planning (ISP) </a:t>
            </a:r>
            <a:r>
              <a:rPr lang="en-US" sz="1700" dirty="0" smtClean="0">
                <a:solidFill>
                  <a:schemeClr val="bg1"/>
                </a:solidFill>
                <a:latin typeface="Tw Cen MT"/>
                <a:cs typeface="Tw Cen MT"/>
              </a:rPr>
              <a:t>Program </a:t>
            </a:r>
            <a:br>
              <a:rPr lang="en-US" sz="1700" dirty="0" smtClean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700" dirty="0" smtClean="0">
                <a:solidFill>
                  <a:schemeClr val="bg1"/>
                </a:solidFill>
                <a:latin typeface="Tw Cen MT"/>
                <a:cs typeface="Tw Cen MT"/>
              </a:rPr>
              <a:t>- 2007</a:t>
            </a:r>
            <a:r>
              <a:rPr lang="en-US" sz="170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lang="en-US" sz="1700" dirty="0" smtClean="0">
                <a:solidFill>
                  <a:schemeClr val="bg1"/>
                </a:solidFill>
                <a:latin typeface="Tw Cen MT"/>
                <a:cs typeface="Tw Cen MT"/>
              </a:rPr>
              <a:t>to 2010 under supports of SEM2 &amp; EMSP. </a:t>
            </a:r>
            <a:br>
              <a:rPr lang="en-US" sz="1700" dirty="0" smtClean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1700" dirty="0" smtClean="0">
                <a:solidFill>
                  <a:schemeClr val="bg1"/>
                </a:solidFill>
                <a:latin typeface="Tw Cen MT"/>
                <a:cs typeface="Tw Cen MT"/>
              </a:rPr>
              <a:t>- Now, it is supported by LENS II</a:t>
            </a:r>
            <a:endParaRPr lang="en-US" sz="18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5" name="Picture 4" descr="20090605095007_10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6350"/>
            <a:ext cx="3886200" cy="218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20090605094746_6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3886200" cy="218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039" y="3486150"/>
            <a:ext cx="9046761" cy="1600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latin typeface="Tw Cen MT"/>
                <a:cs typeface="Tw Cen MT"/>
              </a:rPr>
              <a:t>ISP is </a:t>
            </a:r>
            <a:r>
              <a:rPr lang="en-US" sz="1600" dirty="0" smtClean="0">
                <a:latin typeface="Tw Cen MT"/>
                <a:cs typeface="Tw Cen MT"/>
              </a:rPr>
              <a:t>about </a:t>
            </a:r>
            <a:r>
              <a:rPr lang="en-US" sz="1600" b="1" dirty="0">
                <a:solidFill>
                  <a:srgbClr val="0000FF"/>
                </a:solidFill>
                <a:latin typeface="Tw Cen MT"/>
                <a:cs typeface="Tw Cen MT"/>
              </a:rPr>
              <a:t>planning for sustainable </a:t>
            </a:r>
            <a:r>
              <a:rPr lang="en-US" sz="1600" b="1" dirty="0" smtClean="0">
                <a:solidFill>
                  <a:srgbClr val="0000FF"/>
                </a:solidFill>
                <a:latin typeface="Tw Cen MT"/>
                <a:cs typeface="Tw Cen MT"/>
              </a:rPr>
              <a:t>utilization of our </a:t>
            </a:r>
            <a:r>
              <a:rPr lang="en-US" sz="1600" b="1" dirty="0">
                <a:solidFill>
                  <a:srgbClr val="0000FF"/>
                </a:solidFill>
                <a:latin typeface="Tw Cen MT"/>
                <a:cs typeface="Tw Cen MT"/>
              </a:rPr>
              <a:t>surroundings or </a:t>
            </a:r>
            <a:r>
              <a:rPr lang="en-US" sz="1600" b="1" dirty="0" smtClean="0">
                <a:solidFill>
                  <a:srgbClr val="0000FF"/>
                </a:solidFill>
                <a:latin typeface="Tw Cen MT"/>
                <a:cs typeface="Tw Cen MT"/>
              </a:rPr>
              <a:t>space and involves</a:t>
            </a:r>
            <a:r>
              <a:rPr lang="en-US" sz="1600" dirty="0" smtClean="0">
                <a:latin typeface="Tw Cen MT"/>
                <a:cs typeface="Tw Cen MT"/>
              </a:rPr>
              <a:t>; 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1600" dirty="0" smtClean="0">
                <a:latin typeface="Tw Cen MT"/>
                <a:cs typeface="Tw Cen MT"/>
              </a:rPr>
              <a:t>ISP helps establish </a:t>
            </a:r>
            <a:r>
              <a:rPr lang="en-US" sz="1600" b="1" dirty="0">
                <a:solidFill>
                  <a:srgbClr val="0000FF"/>
                </a:solidFill>
                <a:latin typeface="Tw Cen MT"/>
                <a:cs typeface="Tw Cen MT"/>
              </a:rPr>
              <a:t>a framework </a:t>
            </a:r>
            <a:r>
              <a:rPr lang="en-US" sz="1600" b="1" dirty="0" smtClean="0">
                <a:solidFill>
                  <a:srgbClr val="0000FF"/>
                </a:solidFill>
                <a:latin typeface="Tw Cen MT"/>
                <a:cs typeface="Tw Cen MT"/>
              </a:rPr>
              <a:t>for </a:t>
            </a:r>
            <a:r>
              <a:rPr lang="en-US" sz="1600" b="1" dirty="0">
                <a:solidFill>
                  <a:srgbClr val="008000"/>
                </a:solidFill>
                <a:latin typeface="Tw Cen MT"/>
                <a:cs typeface="Tw Cen MT"/>
              </a:rPr>
              <a:t>land use</a:t>
            </a:r>
            <a:r>
              <a:rPr lang="en-US" sz="1600" dirty="0" smtClean="0">
                <a:latin typeface="Tw Cen MT"/>
                <a:cs typeface="Tw Cen MT"/>
              </a:rPr>
              <a:t>, </a:t>
            </a:r>
            <a:r>
              <a:rPr lang="en-US" sz="1600" b="1" dirty="0" smtClean="0">
                <a:solidFill>
                  <a:srgbClr val="008000"/>
                </a:solidFill>
                <a:latin typeface="Tw Cen MT"/>
                <a:cs typeface="Tw Cen MT"/>
              </a:rPr>
              <a:t>protection and enhancement </a:t>
            </a:r>
            <a:r>
              <a:rPr lang="en-US" sz="1600" b="1" dirty="0">
                <a:solidFill>
                  <a:srgbClr val="008000"/>
                </a:solidFill>
                <a:latin typeface="Tw Cen MT"/>
                <a:cs typeface="Tw Cen MT"/>
              </a:rPr>
              <a:t>of nature &amp;</a:t>
            </a:r>
            <a:r>
              <a:rPr lang="en-US" sz="1600" b="1" dirty="0" smtClean="0">
                <a:solidFill>
                  <a:srgbClr val="008000"/>
                </a:solidFill>
                <a:latin typeface="Tw Cen MT"/>
                <a:cs typeface="Tw Cen MT"/>
              </a:rPr>
              <a:t> </a:t>
            </a:r>
            <a:r>
              <a:rPr lang="en-US" sz="1600" b="1" dirty="0">
                <a:solidFill>
                  <a:srgbClr val="008000"/>
                </a:solidFill>
                <a:latin typeface="Tw Cen MT"/>
                <a:cs typeface="Tw Cen MT"/>
              </a:rPr>
              <a:t>environment</a:t>
            </a:r>
            <a:r>
              <a:rPr lang="en-US" sz="1600" dirty="0">
                <a:latin typeface="Tw Cen MT"/>
                <a:cs typeface="Tw Cen MT"/>
              </a:rPr>
              <a:t>, </a:t>
            </a:r>
            <a:r>
              <a:rPr lang="en-US" sz="1600" b="1" dirty="0">
                <a:solidFill>
                  <a:srgbClr val="008000"/>
                </a:solidFill>
                <a:latin typeface="Tw Cen MT"/>
                <a:cs typeface="Tw Cen MT"/>
              </a:rPr>
              <a:t>location of </a:t>
            </a:r>
            <a:r>
              <a:rPr lang="en-US" sz="1600" b="1" dirty="0" smtClean="0">
                <a:solidFill>
                  <a:srgbClr val="008000"/>
                </a:solidFill>
                <a:latin typeface="Tw Cen MT"/>
                <a:cs typeface="Tw Cen MT"/>
              </a:rPr>
              <a:t>future residential &amp; </a:t>
            </a:r>
            <a:r>
              <a:rPr lang="en-US" sz="1600" b="1" dirty="0">
                <a:solidFill>
                  <a:srgbClr val="008000"/>
                </a:solidFill>
                <a:latin typeface="Tw Cen MT"/>
                <a:cs typeface="Tw Cen MT"/>
              </a:rPr>
              <a:t>industrial </a:t>
            </a:r>
            <a:r>
              <a:rPr lang="en-US" sz="1600" b="1" dirty="0" smtClean="0">
                <a:solidFill>
                  <a:srgbClr val="008000"/>
                </a:solidFill>
                <a:latin typeface="Tw Cen MT"/>
                <a:cs typeface="Tw Cen MT"/>
              </a:rPr>
              <a:t>areas</a:t>
            </a:r>
            <a:r>
              <a:rPr lang="en-US" sz="1600" dirty="0" smtClean="0">
                <a:solidFill>
                  <a:srgbClr val="0000FF"/>
                </a:solidFill>
                <a:latin typeface="Tw Cen MT"/>
                <a:cs typeface="Tw Cen MT"/>
              </a:rPr>
              <a:t>, </a:t>
            </a:r>
            <a:r>
              <a:rPr lang="en-US" sz="1600" dirty="0">
                <a:latin typeface="Tw Cen MT"/>
                <a:cs typeface="Tw Cen MT"/>
              </a:rPr>
              <a:t>and </a:t>
            </a:r>
            <a:r>
              <a:rPr lang="en-US" sz="1600" b="1" dirty="0">
                <a:solidFill>
                  <a:srgbClr val="008000"/>
                </a:solidFill>
                <a:latin typeface="Tw Cen MT"/>
                <a:cs typeface="Tw Cen MT"/>
              </a:rPr>
              <a:t>location &amp;</a:t>
            </a:r>
            <a:r>
              <a:rPr lang="en-US" sz="1600" b="1" dirty="0" smtClean="0">
                <a:solidFill>
                  <a:srgbClr val="008000"/>
                </a:solidFill>
                <a:latin typeface="Tw Cen MT"/>
                <a:cs typeface="Tw Cen MT"/>
              </a:rPr>
              <a:t> </a:t>
            </a:r>
            <a:r>
              <a:rPr lang="en-US" sz="1600" b="1" dirty="0">
                <a:solidFill>
                  <a:srgbClr val="008000"/>
                </a:solidFill>
                <a:latin typeface="Tw Cen MT"/>
                <a:cs typeface="Tw Cen MT"/>
              </a:rPr>
              <a:t>type of large investment projects</a:t>
            </a:r>
            <a:r>
              <a:rPr lang="en-US" sz="1600" b="1" dirty="0" smtClean="0">
                <a:latin typeface="Tw Cen MT"/>
                <a:cs typeface="Tw Cen MT"/>
              </a:rPr>
              <a:t>.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latin typeface="Tw Cen MT"/>
                <a:cs typeface="Tw Cen MT"/>
              </a:rPr>
              <a:t>ISP </a:t>
            </a:r>
            <a:r>
              <a:rPr lang="en-US" sz="1600" dirty="0" smtClean="0">
                <a:latin typeface="Tw Cen MT"/>
                <a:cs typeface="Tw Cen MT"/>
              </a:rPr>
              <a:t>has special </a:t>
            </a:r>
            <a:r>
              <a:rPr lang="en-US" sz="1600" dirty="0">
                <a:latin typeface="Tw Cen MT"/>
                <a:cs typeface="Tw Cen MT"/>
              </a:rPr>
              <a:t>potential to </a:t>
            </a:r>
            <a:r>
              <a:rPr lang="en-US" sz="1600" b="1" dirty="0">
                <a:solidFill>
                  <a:srgbClr val="0000FF"/>
                </a:solidFill>
                <a:latin typeface="Tw Cen MT"/>
                <a:cs typeface="Tw Cen MT"/>
              </a:rPr>
              <a:t>integrate 3</a:t>
            </a:r>
            <a:r>
              <a:rPr lang="en-US" sz="1600" b="1" dirty="0" smtClean="0">
                <a:solidFill>
                  <a:srgbClr val="0000FF"/>
                </a:solidFill>
                <a:latin typeface="Tw Cen MT"/>
                <a:cs typeface="Tw Cen MT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w Cen MT"/>
                <a:cs typeface="Tw Cen MT"/>
              </a:rPr>
              <a:t>interdependent dimensions </a:t>
            </a:r>
            <a:r>
              <a:rPr lang="en-US" sz="1600" dirty="0">
                <a:latin typeface="Tw Cen MT"/>
                <a:cs typeface="Tw Cen MT"/>
              </a:rPr>
              <a:t>of sustainable </a:t>
            </a:r>
            <a:r>
              <a:rPr lang="en-US" sz="1600" dirty="0" smtClean="0">
                <a:latin typeface="Tw Cen MT"/>
                <a:cs typeface="Tw Cen MT"/>
              </a:rPr>
              <a:t>development</a:t>
            </a:r>
            <a:r>
              <a:rPr lang="en-US" sz="1600" dirty="0">
                <a:latin typeface="Tw Cen MT"/>
                <a:cs typeface="Tw Cen MT"/>
              </a:rPr>
              <a:t>:</a:t>
            </a:r>
            <a:r>
              <a:rPr lang="en-US" sz="1600" dirty="0" smtClean="0">
                <a:latin typeface="Tw Cen MT"/>
                <a:cs typeface="Tw Cen MT"/>
              </a:rPr>
              <a:t> “</a:t>
            </a:r>
            <a:r>
              <a:rPr lang="en-US" sz="1600" b="1" dirty="0" smtClean="0">
                <a:solidFill>
                  <a:srgbClr val="0000FF"/>
                </a:solidFill>
                <a:latin typeface="Tw Cen MT"/>
                <a:cs typeface="Tw Cen MT"/>
              </a:rPr>
              <a:t>Economic</a:t>
            </a:r>
            <a:r>
              <a:rPr lang="en-US" sz="1600" dirty="0">
                <a:latin typeface="Tw Cen MT"/>
                <a:cs typeface="Tw Cen MT"/>
              </a:rPr>
              <a:t>, </a:t>
            </a:r>
            <a:r>
              <a:rPr lang="en-US" sz="1600" b="1" dirty="0" smtClean="0">
                <a:solidFill>
                  <a:srgbClr val="0000FF"/>
                </a:solidFill>
                <a:latin typeface="Tw Cen MT"/>
                <a:cs typeface="Tw Cen MT"/>
              </a:rPr>
              <a:t>Social</a:t>
            </a:r>
            <a:r>
              <a:rPr lang="en-US" sz="1600" b="1" dirty="0" smtClean="0">
                <a:solidFill>
                  <a:srgbClr val="008000"/>
                </a:solidFill>
                <a:latin typeface="Tw Cen MT"/>
                <a:cs typeface="Tw Cen MT"/>
              </a:rPr>
              <a:t>,</a:t>
            </a:r>
            <a:r>
              <a:rPr lang="en-US" sz="1600" dirty="0" smtClean="0">
                <a:latin typeface="Tw Cen MT"/>
                <a:cs typeface="Tw Cen MT"/>
              </a:rPr>
              <a:t> </a:t>
            </a:r>
            <a:r>
              <a:rPr lang="en-US" sz="1600" dirty="0">
                <a:latin typeface="Tw Cen MT"/>
                <a:cs typeface="Tw Cen MT"/>
              </a:rPr>
              <a:t>&amp;</a:t>
            </a:r>
            <a:r>
              <a:rPr lang="en-US" sz="1600" dirty="0" smtClean="0">
                <a:latin typeface="Tw Cen MT"/>
                <a:cs typeface="Tw Cen MT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Tw Cen MT"/>
                <a:cs typeface="Tw Cen MT"/>
              </a:rPr>
              <a:t>Environmental</a:t>
            </a:r>
            <a:r>
              <a:rPr lang="en-US" sz="1600" dirty="0" smtClean="0">
                <a:latin typeface="Tw Cen MT"/>
                <a:cs typeface="Tw Cen MT"/>
              </a:rPr>
              <a:t>”.</a:t>
            </a:r>
            <a:endParaRPr lang="en-US" sz="1600" dirty="0">
              <a:latin typeface="Tw Cen MT"/>
              <a:cs typeface="Tw Cen MT"/>
            </a:endParaRPr>
          </a:p>
          <a:p>
            <a:pPr>
              <a:lnSpc>
                <a:spcPct val="120000"/>
              </a:lnSpc>
              <a:buFont typeface="Wingdings" charset="2"/>
              <a:buChar char="§"/>
            </a:pPr>
            <a:endParaRPr lang="en-US" sz="1600" dirty="0"/>
          </a:p>
        </p:txBody>
      </p:sp>
      <p:pic>
        <p:nvPicPr>
          <p:cNvPr id="7" name="Picture 8" descr="D:\MoNRE Logo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67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-76200" y="4400550"/>
            <a:ext cx="9144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123950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Tw Cen MT"/>
                <a:cs typeface="Tw Cen MT"/>
              </a:rPr>
              <a:t>Environmental Education and Awareness Raising</a:t>
            </a:r>
            <a:br>
              <a:rPr lang="en-US" sz="2400" dirty="0" smtClean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2200" dirty="0" smtClean="0">
                <a:solidFill>
                  <a:schemeClr val="bg1"/>
                </a:solidFill>
                <a:latin typeface="Tw Cen MT"/>
                <a:cs typeface="Tw Cen MT"/>
              </a:rPr>
              <a:t>- Promotion of Climate-related Environmental Education (</a:t>
            </a:r>
            <a:r>
              <a:rPr lang="en-US" sz="2200" dirty="0" err="1" smtClean="0">
                <a:solidFill>
                  <a:schemeClr val="bg1"/>
                </a:solidFill>
                <a:latin typeface="Tw Cen MT"/>
                <a:cs typeface="Tw Cen MT"/>
              </a:rPr>
              <a:t>ProCeed</a:t>
            </a:r>
            <a:r>
              <a:rPr lang="en-US" sz="2200" dirty="0" smtClean="0">
                <a:solidFill>
                  <a:schemeClr val="bg1"/>
                </a:solidFill>
                <a:latin typeface="Tw Cen MT"/>
                <a:cs typeface="Tw Cen MT"/>
              </a:rPr>
              <a:t>)</a:t>
            </a:r>
            <a:endParaRPr lang="en-US" sz="22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5" name="Picture 4" descr="Screen Shot 2016-07-02 at 7.2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8750"/>
            <a:ext cx="6256677" cy="1905000"/>
          </a:xfrm>
          <a:prstGeom prst="rect">
            <a:avLst/>
          </a:prstGeom>
        </p:spPr>
      </p:pic>
      <p:pic>
        <p:nvPicPr>
          <p:cNvPr id="6" name="Picture 5" descr="kha-bustour3_350x2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23" y="1368225"/>
            <a:ext cx="2895600" cy="2117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eqp-bustour_350x25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68425"/>
            <a:ext cx="2895600" cy="2117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:\MoNRE Logo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67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0" y="3333750"/>
            <a:ext cx="3657600" cy="18097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charset="2"/>
              <a:buChar char="v"/>
            </a:pPr>
            <a:r>
              <a:rPr lang="en-US" sz="1200" dirty="0" smtClean="0">
                <a:latin typeface="Times New Roman"/>
                <a:cs typeface="Times New Roman"/>
              </a:rPr>
              <a:t>Duration: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§"/>
            </a:pPr>
            <a:r>
              <a:rPr lang="en-US" sz="1200" dirty="0" smtClean="0">
                <a:latin typeface="Times New Roman"/>
                <a:cs typeface="Times New Roman"/>
              </a:rPr>
              <a:t>Phase I: 2012-2015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§"/>
            </a:pPr>
            <a:r>
              <a:rPr lang="en-US" sz="1200" dirty="0" smtClean="0">
                <a:latin typeface="Times New Roman"/>
                <a:cs typeface="Times New Roman"/>
              </a:rPr>
              <a:t>Phase II: 2015-2017</a:t>
            </a:r>
          </a:p>
          <a:p>
            <a:pPr>
              <a:lnSpc>
                <a:spcPct val="120000"/>
              </a:lnSpc>
              <a:buFont typeface="Wingdings" charset="2"/>
              <a:buChar char="v"/>
            </a:pPr>
            <a:r>
              <a:rPr lang="en-US" sz="1200" dirty="0" smtClean="0">
                <a:latin typeface="Times New Roman"/>
                <a:cs typeface="Times New Roman"/>
              </a:rPr>
              <a:t>Target Areas/groups: 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§"/>
            </a:pPr>
            <a:r>
              <a:rPr lang="en-US" sz="1200" dirty="0" smtClean="0">
                <a:latin typeface="Times New Roman"/>
                <a:cs typeface="Times New Roman"/>
              </a:rPr>
              <a:t>Governmental Officials (e.g. policy-maker</a:t>
            </a:r>
            <a:r>
              <a:rPr lang="is-IS" sz="1200" dirty="0" smtClean="0">
                <a:latin typeface="Times New Roman"/>
                <a:cs typeface="Times New Roman"/>
              </a:rPr>
              <a:t>…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pPr lvl="1">
              <a:lnSpc>
                <a:spcPct val="120000"/>
              </a:lnSpc>
              <a:buSzPct val="100000"/>
              <a:buFont typeface="Wingdings" charset="2"/>
              <a:buChar char="§"/>
            </a:pPr>
            <a:r>
              <a:rPr lang="en-US" sz="1200" dirty="0" smtClean="0">
                <a:latin typeface="Times New Roman"/>
                <a:cs typeface="Times New Roman"/>
              </a:rPr>
              <a:t>Schools and villages in 3 Provinces </a:t>
            </a:r>
          </a:p>
          <a:p>
            <a:pPr marL="342900" lvl="1" indent="0">
              <a:lnSpc>
                <a:spcPct val="120000"/>
              </a:lnSpc>
              <a:buSzPct val="100000"/>
              <a:buNone/>
              <a:tabLst>
                <a:tab pos="577850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	</a:t>
            </a:r>
            <a:r>
              <a:rPr lang="en-US" sz="1200" dirty="0" smtClean="0">
                <a:latin typeface="Times New Roman"/>
                <a:cs typeface="Times New Roman"/>
              </a:rPr>
              <a:t>(</a:t>
            </a:r>
            <a:r>
              <a:rPr lang="en-US" sz="1200" dirty="0" err="1" smtClean="0">
                <a:latin typeface="Times New Roman"/>
                <a:cs typeface="Times New Roman"/>
              </a:rPr>
              <a:t>Houaphan</a:t>
            </a:r>
            <a:r>
              <a:rPr lang="en-US" sz="1200" dirty="0" smtClean="0">
                <a:latin typeface="Times New Roman"/>
                <a:cs typeface="Times New Roman"/>
              </a:rPr>
              <a:t>, </a:t>
            </a:r>
            <a:r>
              <a:rPr lang="en-US" sz="1200" dirty="0" err="1" smtClean="0">
                <a:latin typeface="Times New Roman"/>
                <a:cs typeface="Times New Roman"/>
              </a:rPr>
              <a:t>Khammouan</a:t>
            </a:r>
            <a:r>
              <a:rPr lang="en-US" sz="1200" dirty="0" smtClean="0">
                <a:latin typeface="Times New Roman"/>
                <a:cs typeface="Times New Roman"/>
              </a:rPr>
              <a:t>, </a:t>
            </a:r>
            <a:r>
              <a:rPr lang="en-US" sz="1200" dirty="0" err="1" smtClean="0">
                <a:latin typeface="Times New Roman"/>
                <a:cs typeface="Times New Roman"/>
              </a:rPr>
              <a:t>Xayabouly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72200" y="3333750"/>
            <a:ext cx="3048000" cy="1809750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6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20000"/>
              </a:lnSpc>
              <a:buFont typeface="Wingdings" charset="2"/>
              <a:buChar char="v"/>
            </a:pPr>
            <a:r>
              <a:rPr lang="en-US" sz="1200" dirty="0" smtClean="0">
                <a:latin typeface="Times New Roman"/>
                <a:cs typeface="Times New Roman"/>
              </a:rPr>
              <a:t>Key Activities: </a:t>
            </a:r>
          </a:p>
          <a:p>
            <a:pPr lvl="1">
              <a:lnSpc>
                <a:spcPct val="120000"/>
              </a:lnSpc>
              <a:buSzPct val="100000"/>
              <a:buFont typeface="+mj-lt"/>
              <a:buAutoNum type="arabicParenR"/>
            </a:pPr>
            <a:r>
              <a:rPr lang="en-US" sz="1200" dirty="0" smtClean="0">
                <a:latin typeface="Times New Roman"/>
                <a:cs typeface="Times New Roman"/>
              </a:rPr>
              <a:t>Awareness Raising of Environment &amp; Climate Change in Schools &amp; Villages</a:t>
            </a:r>
          </a:p>
          <a:p>
            <a:pPr lvl="1">
              <a:lnSpc>
                <a:spcPct val="120000"/>
              </a:lnSpc>
              <a:buSzPct val="100000"/>
              <a:buFont typeface="+mj-lt"/>
              <a:buAutoNum type="arabicParenR"/>
            </a:pPr>
            <a:r>
              <a:rPr lang="en-US" sz="1200" dirty="0" smtClean="0">
                <a:latin typeface="Times New Roman"/>
                <a:cs typeface="Times New Roman"/>
              </a:rPr>
              <a:t>Awareness Raising on Social Media (Radio, TV program, website</a:t>
            </a:r>
            <a:r>
              <a:rPr lang="is-IS" sz="1200" dirty="0" smtClean="0">
                <a:latin typeface="Times New Roman"/>
                <a:cs typeface="Times New Roman"/>
              </a:rPr>
              <a:t>…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pPr lvl="1">
              <a:lnSpc>
                <a:spcPct val="120000"/>
              </a:lnSpc>
              <a:buSzPct val="100000"/>
              <a:buFont typeface="+mj-lt"/>
              <a:buAutoNum type="arabicParenR"/>
            </a:pPr>
            <a:r>
              <a:rPr lang="en-US" sz="1200" dirty="0" smtClean="0">
                <a:latin typeface="Times New Roman"/>
                <a:cs typeface="Times New Roman"/>
              </a:rPr>
              <a:t>Publications</a:t>
            </a:r>
          </a:p>
          <a:p>
            <a:pPr>
              <a:lnSpc>
                <a:spcPct val="120000"/>
              </a:lnSpc>
              <a:buFont typeface="Wingdings" charset="2"/>
              <a:buChar char="v"/>
            </a:pP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39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123950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Tw Cen MT"/>
                <a:cs typeface="Tw Cen MT"/>
              </a:rPr>
              <a:t>Environmental Education and Awareness Raising</a:t>
            </a:r>
            <a:br>
              <a:rPr lang="en-US" sz="2400" dirty="0" smtClean="0">
                <a:solidFill>
                  <a:schemeClr val="bg1"/>
                </a:solidFill>
                <a:latin typeface="Tw Cen MT"/>
                <a:cs typeface="Tw Cen MT"/>
              </a:rPr>
            </a:br>
            <a:r>
              <a:rPr lang="en-US" sz="2400" dirty="0" smtClean="0">
                <a:solidFill>
                  <a:schemeClr val="bg1"/>
                </a:solidFill>
                <a:latin typeface="Tw Cen MT"/>
                <a:cs typeface="Tw Cen MT"/>
              </a:rPr>
              <a:t>- Environmental Education and Climate Change Curriculum</a:t>
            </a:r>
            <a:endParaRPr lang="en-US" sz="24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9" name="Picture 8" descr="D:\MoNRE Log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67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428750"/>
            <a:ext cx="5410200" cy="327660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buFont typeface="Wingdings" charset="2"/>
              <a:buChar char="v"/>
            </a:pPr>
            <a:r>
              <a:rPr lang="en-US" sz="1600" dirty="0" smtClean="0">
                <a:latin typeface="+mn-lt"/>
                <a:cs typeface="Times New Roman"/>
              </a:rPr>
              <a:t>Sponsor: </a:t>
            </a:r>
            <a:r>
              <a:rPr lang="en-US" sz="1600" dirty="0" err="1" smtClean="0">
                <a:latin typeface="+mn-lt"/>
                <a:cs typeface="Times New Roman"/>
              </a:rPr>
              <a:t>Hanns</a:t>
            </a:r>
            <a:r>
              <a:rPr lang="en-US" sz="1600" dirty="0" smtClean="0">
                <a:latin typeface="+mn-lt"/>
                <a:cs typeface="Times New Roman"/>
              </a:rPr>
              <a:t> Seidel Foundation</a:t>
            </a:r>
          </a:p>
          <a:p>
            <a:pPr>
              <a:lnSpc>
                <a:spcPct val="140000"/>
              </a:lnSpc>
              <a:buFont typeface="Wingdings" charset="2"/>
              <a:buChar char="v"/>
            </a:pPr>
            <a:r>
              <a:rPr lang="en-US" sz="1600" dirty="0" smtClean="0">
                <a:latin typeface="+mn-lt"/>
                <a:cs typeface="Times New Roman"/>
              </a:rPr>
              <a:t>Duration: 2013-2015</a:t>
            </a:r>
          </a:p>
          <a:p>
            <a:pPr>
              <a:lnSpc>
                <a:spcPct val="140000"/>
              </a:lnSpc>
              <a:buFont typeface="Wingdings" charset="2"/>
              <a:buChar char="v"/>
            </a:pPr>
            <a:r>
              <a:rPr lang="en-US" sz="1600" dirty="0" smtClean="0">
                <a:latin typeface="+mn-lt"/>
                <a:cs typeface="Times New Roman"/>
              </a:rPr>
              <a:t>Target Areas: Kindergarten to High school</a:t>
            </a:r>
          </a:p>
          <a:p>
            <a:pPr>
              <a:lnSpc>
                <a:spcPct val="140000"/>
              </a:lnSpc>
              <a:buFont typeface="Wingdings" charset="2"/>
              <a:buChar char="v"/>
            </a:pPr>
            <a:r>
              <a:rPr lang="en-US" sz="1600" dirty="0" smtClean="0">
                <a:latin typeface="+mn-lt"/>
                <a:cs typeface="Times New Roman"/>
              </a:rPr>
              <a:t>Key Activities:</a:t>
            </a:r>
          </a:p>
          <a:p>
            <a:pPr lvl="1">
              <a:lnSpc>
                <a:spcPct val="140000"/>
              </a:lnSpc>
              <a:buSzPct val="100000"/>
              <a:buFont typeface="Wingdings" charset="2"/>
              <a:buChar char="§"/>
            </a:pPr>
            <a:r>
              <a:rPr lang="en-US" sz="1600" dirty="0" smtClean="0">
                <a:latin typeface="+mn-lt"/>
                <a:cs typeface="Times New Roman"/>
              </a:rPr>
              <a:t>Environmental and Climate Change Curriculum Development</a:t>
            </a:r>
          </a:p>
          <a:p>
            <a:pPr lvl="1">
              <a:lnSpc>
                <a:spcPct val="140000"/>
              </a:lnSpc>
              <a:buSzPct val="100000"/>
              <a:buFont typeface="Wingdings" charset="2"/>
              <a:buChar char="§"/>
            </a:pPr>
            <a:r>
              <a:rPr lang="en-US" sz="1600" dirty="0" smtClean="0">
                <a:latin typeface="+mn-lt"/>
                <a:cs typeface="Times New Roman"/>
              </a:rPr>
              <a:t>Teacher Training</a:t>
            </a:r>
          </a:p>
          <a:p>
            <a:pPr lvl="1">
              <a:lnSpc>
                <a:spcPct val="140000"/>
              </a:lnSpc>
              <a:buSzPct val="100000"/>
              <a:buFont typeface="Wingdings" charset="2"/>
              <a:buChar char="§"/>
            </a:pPr>
            <a:r>
              <a:rPr lang="en-US" sz="1600" dirty="0" smtClean="0">
                <a:latin typeface="+mn-lt"/>
                <a:cs typeface="Times New Roman"/>
              </a:rPr>
              <a:t>Publication of Teaching and Learning Textbook of Environment and Climate Change</a:t>
            </a:r>
          </a:p>
          <a:p>
            <a:pPr lvl="1">
              <a:lnSpc>
                <a:spcPct val="140000"/>
              </a:lnSpc>
              <a:buSzPct val="100000"/>
              <a:buFont typeface="Wingdings" charset="2"/>
              <a:buChar char="§"/>
            </a:pPr>
            <a:endParaRPr lang="en-US" sz="1600" dirty="0" smtClean="0">
              <a:latin typeface="+mn-lt"/>
              <a:cs typeface="Times New Roman"/>
            </a:endParaRPr>
          </a:p>
        </p:txBody>
      </p:sp>
      <p:pic>
        <p:nvPicPr>
          <p:cNvPr id="12" name="Picture 4" descr="E:\Chithanom 2012\Chithanom WREA\Chithanom, DoE\EEA 2013\Hannaseildel\TOT training\9-11 hnn\IMG_5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105150"/>
            <a:ext cx="3195638" cy="2275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E:\Chithanom 2012\Chithanom WREA\Chithanom, DoE\EEA 2013\Hannaseildel\TOT training\9-11 hnn\IMG_5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8857" y="1276350"/>
            <a:ext cx="3385143" cy="2376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6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7" descr="E:\Chithanom 2012\Chithanom WREA\Chithanom, DoE\EEA 2014\GIZ\Huaphan Villages\iuhui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60" y="3486150"/>
            <a:ext cx="3124340" cy="1543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8" descr="E:\Chithanom 2012\Chithanom WREA\Chithanom, DoE\EEA 2014\GIZ\Huaphan Villages\g8ugiu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675" y="3676650"/>
            <a:ext cx="3269817" cy="148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0" name="Picture 9" descr="E:\Chithanom 2012\Chithanom WREA\Chithanom, DoE\EEA 2014\GIZ\Huaphan Villages\gyftd6fu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86150"/>
            <a:ext cx="2887097" cy="148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Chithanom 2012\Chithanom WREA\Chithanom, DoE\EEA 2013\GIZ\Photo bus\khammoun\IMG_810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124200" y="0"/>
            <a:ext cx="2901142" cy="1449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E:\HOME P\Khammmuan\DSC05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" y="1852612"/>
            <a:ext cx="2905297" cy="1633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E:\HOME P\Houaphan Bus Toure\10.3.14\IMG_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5550" y="1962150"/>
            <a:ext cx="2914650" cy="1457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 descr="E:\HOME P\Houaphan Bus Toure\13.3.14\IMG_03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112" y="240505"/>
            <a:ext cx="3138488" cy="1569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E:\HOME P\Khammmuan\Follow up\EE bus tour\IMG_04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285750"/>
            <a:ext cx="2763838" cy="1553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482472"/>
              </p:ext>
            </p:extLst>
          </p:nvPr>
        </p:nvGraphicFramePr>
        <p:xfrm>
          <a:off x="3048000" y="1811655"/>
          <a:ext cx="3200400" cy="14859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00400"/>
              </a:tblGrid>
              <a:tr h="1485900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Public Awareness Raising of Environment &amp; Climate Change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654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110"/>
            <a:ext cx="914400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Awareness Raising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IMG_05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8562" y="742950"/>
            <a:ext cx="32702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IMG_039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952750"/>
            <a:ext cx="328341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IMG_039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52750"/>
            <a:ext cx="319535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IMG_042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952750"/>
            <a:ext cx="3283412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E:\HOME P\Hand over bus&amp;tak\IMG_85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8102" y="742949"/>
            <a:ext cx="3314702" cy="22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G_049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742950"/>
            <a:ext cx="3048000" cy="220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9232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:\Chithanom 2012\Chithanom WREA\Chithanom, DoE\EEA 2014\HSF\Taining 17.2.14\Photo\IMG_9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0"/>
            <a:ext cx="34290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9" descr="Picture 0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105150"/>
            <a:ext cx="3554046" cy="203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10" descr="Picture 0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5262" y="3105150"/>
            <a:ext cx="2073338" cy="2038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293" name="Group 20"/>
          <p:cNvGrpSpPr>
            <a:grpSpLocks noChangeAspect="1"/>
          </p:cNvGrpSpPr>
          <p:nvPr/>
        </p:nvGrpSpPr>
        <p:grpSpPr bwMode="auto">
          <a:xfrm>
            <a:off x="31512" y="3087415"/>
            <a:ext cx="1906588" cy="2063353"/>
            <a:chOff x="2362" y="1800"/>
            <a:chExt cx="6704" cy="9676"/>
          </a:xfrm>
        </p:grpSpPr>
        <p:sp>
          <p:nvSpPr>
            <p:cNvPr id="12299" name="AutoShape 21"/>
            <p:cNvSpPr>
              <a:spLocks noChangeAspect="1" noChangeArrowheads="1"/>
            </p:cNvSpPr>
            <p:nvPr/>
          </p:nvSpPr>
          <p:spPr bwMode="auto">
            <a:xfrm>
              <a:off x="2362" y="1800"/>
              <a:ext cx="6704" cy="9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th-TH" sz="2800">
                <a:latin typeface="Arial" pitchFamily="34" charset="0"/>
              </a:endParaRPr>
            </a:p>
          </p:txBody>
        </p:sp>
        <p:sp>
          <p:nvSpPr>
            <p:cNvPr id="12300" name="Rectangle 22"/>
            <p:cNvSpPr>
              <a:spLocks noChangeArrowheads="1"/>
            </p:cNvSpPr>
            <p:nvPr/>
          </p:nvSpPr>
          <p:spPr bwMode="auto">
            <a:xfrm>
              <a:off x="2362" y="1800"/>
              <a:ext cx="6704" cy="9676"/>
            </a:xfrm>
            <a:prstGeom prst="rect">
              <a:avLst/>
            </a:prstGeom>
            <a:solidFill>
              <a:srgbClr val="99FFCC"/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th-TH" sz="2800">
                <a:latin typeface="Arial" pitchFamily="34" charset="0"/>
              </a:endParaRPr>
            </a:p>
          </p:txBody>
        </p:sp>
        <p:sp>
          <p:nvSpPr>
            <p:cNvPr id="1230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855" y="1947"/>
              <a:ext cx="5817" cy="7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sz="2000" kern="10">
                  <a:ln w="12700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>
                      <a:alpha val="70195"/>
                    </a:srgbClr>
                  </a:soli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Saysettha Lao"/>
                </a:rPr>
                <a:t>Âì¡¡¿ìñ¤»Éº­¢›­©É¸¨­Õ´õ¢º¤´¸­´½­÷©</a:t>
              </a:r>
              <a:endParaRPr lang="th-TH" sz="2000" kern="10">
                <a:ln w="12700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70195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aysettha Lao"/>
              </a:endParaRPr>
            </a:p>
          </p:txBody>
        </p:sp>
        <p:pic>
          <p:nvPicPr>
            <p:cNvPr id="12302" name="Picture 24" descr="images[80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92" y="3109"/>
              <a:ext cx="5126" cy="3769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230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972" y="7444"/>
              <a:ext cx="5616" cy="7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kern="1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Saysettha Lao"/>
                </a:rPr>
                <a:t>¥‰¤²Éº´¡ñ­¹ñ­¯È¼­²ô©ªò¡¿À²ˆºÍÐ©°Èº­¡¾­¯Èº¨ê¾©º¾¨¡¾¡Â®­ò¡</a:t>
              </a:r>
              <a:endParaRPr lang="th-TH" sz="12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aysettha Lao"/>
              </a:endParaRPr>
            </a:p>
          </p:txBody>
        </p:sp>
        <p:sp>
          <p:nvSpPr>
            <p:cNvPr id="1230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236" y="8249"/>
              <a:ext cx="3056" cy="7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b="1" kern="10">
                  <a:ln w="9525" algn="ctr">
                    <a:solidFill>
                      <a:srgbClr val="0066FF"/>
                    </a:solidFill>
                    <a:round/>
                    <a:headEnd/>
                    <a:tailEnd/>
                  </a:ln>
                  <a:solidFill>
                    <a:srgbClr val="0066FF"/>
                  </a:solidFill>
                  <a:latin typeface="Saysettha Lao"/>
                </a:rPr>
                <a:t> ¡ö´¦…¤Á¸©ìÉº´</a:t>
              </a:r>
              <a:endParaRPr lang="th-TH" sz="2400" b="1" kern="10">
                <a:ln w="9525" algn="ctr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Saysettha Lao"/>
              </a:endParaRPr>
            </a:p>
          </p:txBody>
        </p:sp>
        <p:sp>
          <p:nvSpPr>
            <p:cNvPr id="12305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3388" y="9258"/>
              <a:ext cx="4732" cy="66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/>
              <a:r>
                <a:rPr lang="en-US" sz="2800" kern="1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Saysettha Lao"/>
                </a:rPr>
                <a:t>ºö¤¡¾­ §ñ®²½¨¾¡º­­Õ Áì½ ¦…¤Á¸©ìÉº´</a:t>
              </a:r>
              <a:endParaRPr lang="th-TH" sz="28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Saysettha Lao"/>
              </a:endParaRPr>
            </a:p>
          </p:txBody>
        </p:sp>
        <p:pic>
          <p:nvPicPr>
            <p:cNvPr id="12306" name="Picture 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75" y="10042"/>
              <a:ext cx="1352" cy="1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7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769" y="10660"/>
              <a:ext cx="3547" cy="2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800" kern="1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Saysettha Lao"/>
                </a:rPr>
                <a:t>¦½Îñ®¦½Îø­Â©¨: ºö¤¡¾­ §ó©¾, ¯½Àê© ¦½¸óÀ©ñ­ </a:t>
              </a:r>
              <a:endParaRPr lang="th-TH" sz="800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aysettha Lao"/>
              </a:endParaRPr>
            </a:p>
          </p:txBody>
        </p:sp>
      </p:grpSp>
      <p:pic>
        <p:nvPicPr>
          <p:cNvPr id="12294" name="Picture 18" descr="G:\i love u-0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428750"/>
            <a:ext cx="3046039" cy="177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24" descr="G:\i love u-00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0"/>
            <a:ext cx="3005138" cy="1717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7" name="Picture 20" descr="DSC0174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276350"/>
            <a:ext cx="3262759" cy="1835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2209800" cy="6858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Publications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976946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5811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v"/>
            </a:pP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Climate Change Adaptation in Wetland Areas (CCAW) Project </a:t>
            </a:r>
            <a:b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</a:b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- Priority Areas: 	1. </a:t>
            </a:r>
            <a:r>
              <a:rPr lang="en-US" sz="1800" dirty="0" err="1" smtClean="0">
                <a:solidFill>
                  <a:schemeClr val="tx1"/>
                </a:solidFill>
                <a:latin typeface="Tw Cen MT"/>
                <a:cs typeface="Tw Cen MT"/>
              </a:rPr>
              <a:t>Xe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w Cen MT"/>
                <a:cs typeface="Tw Cen MT"/>
              </a:rPr>
              <a:t>Champone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 wetlands in </a:t>
            </a:r>
            <a:r>
              <a:rPr lang="en-US" sz="1800" dirty="0" err="1" smtClean="0">
                <a:solidFill>
                  <a:schemeClr val="tx1"/>
                </a:solidFill>
                <a:latin typeface="Tw Cen MT"/>
                <a:cs typeface="Tw Cen MT"/>
              </a:rPr>
              <a:t>Savannakhet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 Province (Central </a:t>
            </a:r>
            <a:r>
              <a:rPr lang="en-US" sz="1800" dirty="0">
                <a:solidFill>
                  <a:schemeClr val="tx1"/>
                </a:solidFill>
                <a:latin typeface="Tw Cen MT"/>
                <a:cs typeface="Tw Cen MT"/>
              </a:rPr>
              <a:t>P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art)</a:t>
            </a:r>
            <a:b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</a:b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		2. </a:t>
            </a:r>
            <a:r>
              <a:rPr lang="en-US" sz="1800" dirty="0" err="1" smtClean="0">
                <a:solidFill>
                  <a:schemeClr val="tx1"/>
                </a:solidFill>
                <a:latin typeface="Tw Cen MT"/>
                <a:cs typeface="Tw Cen MT"/>
              </a:rPr>
              <a:t>Beung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w Cen MT"/>
                <a:cs typeface="Tw Cen MT"/>
              </a:rPr>
              <a:t>Kiat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w Cen MT"/>
                <a:cs typeface="Tw Cen MT"/>
              </a:rPr>
              <a:t>Ngong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 wetland in </a:t>
            </a:r>
            <a:r>
              <a:rPr lang="en-US" sz="1800" dirty="0" err="1" smtClean="0">
                <a:solidFill>
                  <a:schemeClr val="tx1"/>
                </a:solidFill>
                <a:latin typeface="Tw Cen MT"/>
                <a:cs typeface="Tw Cen MT"/>
              </a:rPr>
              <a:t>Champasack</a:t>
            </a: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 (Southern Part)</a:t>
            </a:r>
            <a:b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</a:br>
            <a:r>
              <a:rPr lang="en-US" sz="1800" dirty="0" smtClean="0">
                <a:solidFill>
                  <a:schemeClr val="tx1"/>
                </a:solidFill>
                <a:latin typeface="Tw Cen MT"/>
                <a:cs typeface="Tw Cen MT"/>
              </a:rPr>
              <a:t>- Strategic framework: Enhanced capacity of government and communities to adapt to and mitigate climate change and reduce natural disaster vulnerabilities related to agriculture, forestry and fishery</a:t>
            </a:r>
            <a:endParaRPr lang="en-US" sz="1800" dirty="0">
              <a:solidFill>
                <a:schemeClr val="tx1"/>
              </a:solidFill>
              <a:latin typeface="Tw Cen MT"/>
              <a:cs typeface="Tw Cen MT"/>
            </a:endParaRPr>
          </a:p>
        </p:txBody>
      </p:sp>
      <p:pic>
        <p:nvPicPr>
          <p:cNvPr id="6" name="Picture 5" descr="Xepi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50"/>
            <a:ext cx="9144000" cy="29601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gray">
          <a:xfrm>
            <a:off x="-12182" y="4400550"/>
            <a:ext cx="9156182" cy="76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Tw Cen MT"/>
                <a:cs typeface="Tw Cen MT"/>
              </a:rPr>
              <a:t>This Project is funded by Global Environment Facility (GEF) under the </a:t>
            </a:r>
            <a:r>
              <a:rPr lang="en-US" sz="1800" dirty="0" err="1" smtClean="0">
                <a:latin typeface="Tw Cen MT"/>
                <a:cs typeface="Tw Cen MT"/>
              </a:rPr>
              <a:t>Ramsar</a:t>
            </a:r>
            <a:r>
              <a:rPr lang="en-US" sz="1800" dirty="0" smtClean="0">
                <a:latin typeface="Tw Cen MT"/>
                <a:cs typeface="Tw Cen MT"/>
              </a:rPr>
              <a:t> Convention on Wetlands, adopted in the Iranian city of </a:t>
            </a:r>
            <a:r>
              <a:rPr lang="en-US" sz="1800" dirty="0" err="1" smtClean="0">
                <a:latin typeface="Tw Cen MT"/>
                <a:cs typeface="Tw Cen MT"/>
              </a:rPr>
              <a:t>Ramsar</a:t>
            </a:r>
            <a:r>
              <a:rPr lang="en-US" sz="1800" dirty="0" smtClean="0">
                <a:latin typeface="Tw Cen MT"/>
                <a:cs typeface="Tw Cen MT"/>
              </a:rPr>
              <a:t> in 1971 and came into force in 1975.</a:t>
            </a:r>
            <a:endParaRPr lang="en-US" sz="1800" dirty="0">
              <a:latin typeface="Tw Cen MT"/>
              <a:cs typeface="Tw Cen MT"/>
            </a:endParaRPr>
          </a:p>
        </p:txBody>
      </p:sp>
      <p:pic>
        <p:nvPicPr>
          <p:cNvPr id="3" name="Picture 2" descr="Beung Kiat Ngong_IUCN Lao PD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09700"/>
            <a:ext cx="2362200" cy="177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9187"/>
            <a:ext cx="2133600" cy="1762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Shot 2016-07-02 at 8.01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609600" cy="59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D:\MoNRE Logo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190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1000px-FAO_logo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586347" cy="58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lobal_Environment_Facility_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49" y="622928"/>
            <a:ext cx="558951" cy="6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906" y="135255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2550"/>
            <a:ext cx="4572000" cy="3429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23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“Arboretum” Establishment Project for Biodiversity Conservation and Study Program 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on a Total </a:t>
            </a:r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 smtClean="0">
                <a:solidFill>
                  <a:schemeClr val="bg1"/>
                </a:solidFill>
              </a:rPr>
              <a:t>rea of 5 ha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Under the Cooperation between Government of Laos &amp; Royal Government of Thailand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SCP Initiative in the Lao PDR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428750"/>
            <a:ext cx="8534400" cy="3200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On 9-10 Nov 2017, MONRE opened the National Roundtable </a:t>
            </a:r>
            <a:r>
              <a:rPr lang="en-US" sz="2400" dirty="0"/>
              <a:t>M</a:t>
            </a:r>
            <a:r>
              <a:rPr lang="en-US" sz="2400" dirty="0" smtClean="0"/>
              <a:t>eeting to discuss about how to mainstream the SDG 12 </a:t>
            </a:r>
            <a:r>
              <a:rPr lang="mr-IN" sz="2400" dirty="0" smtClean="0"/>
              <a:t>–</a:t>
            </a:r>
            <a:r>
              <a:rPr lang="en-US" sz="2400" dirty="0" smtClean="0"/>
              <a:t> Sustainable Consumption and Production into the Socio-economic Development Plan following the Mid-term review of the 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National Socio-economic Development Plan in 2018.</a:t>
            </a:r>
          </a:p>
        </p:txBody>
      </p:sp>
      <p:pic>
        <p:nvPicPr>
          <p:cNvPr id="4" name="Picture 3" descr="E_SDG-goals_Goal-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8772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9150"/>
            <a:ext cx="6705600" cy="2057400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-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Currency is Lao Kip (LAK) – 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US$ 1 </a:t>
            </a:r>
            <a:r>
              <a:rPr lang="en-US" sz="1800" dirty="0" smtClean="0">
                <a:solidFill>
                  <a:srgbClr val="FFFFFF"/>
                </a:solidFill>
                <a:latin typeface="+mn-lt"/>
                <a:ea typeface="ＭＳ ゴシック"/>
                <a:cs typeface="Times New Roman"/>
              </a:rPr>
              <a:t>≅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 LAK 8,000.00 </a:t>
            </a:r>
            <a:b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</a:b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-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GDP Growth Rate 	= 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6.8% (1</a:t>
            </a:r>
            <a:r>
              <a:rPr lang="en-US" sz="1600" baseline="30000" dirty="0" smtClean="0">
                <a:solidFill>
                  <a:srgbClr val="FFFF00"/>
                </a:solidFill>
                <a:latin typeface="+mn-lt"/>
                <a:cs typeface="Times New Roman"/>
              </a:rPr>
              <a:t>st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 half of 2017)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</a:b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- Income </a:t>
            </a:r>
            <a:r>
              <a:rPr lang="en-US" sz="1600" dirty="0">
                <a:solidFill>
                  <a:srgbClr val="FFFFFF"/>
                </a:solidFill>
                <a:latin typeface="+mn-lt"/>
                <a:cs typeface="Times New Roman"/>
              </a:rPr>
              <a:t>Per-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capita 	= </a:t>
            </a:r>
            <a:r>
              <a:rPr lang="en-US" sz="1600" dirty="0">
                <a:solidFill>
                  <a:srgbClr val="FFFF00"/>
                </a:solidFill>
                <a:latin typeface="+mn-lt"/>
                <a:cs typeface="Times New Roman"/>
              </a:rPr>
              <a:t>US$ 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2,353.2 (2013-14)</a:t>
            </a:r>
            <a:r>
              <a:rPr lang="th-TH" sz="1600" dirty="0">
                <a:solidFill>
                  <a:srgbClr val="FFFF00"/>
                </a:solidFill>
                <a:latin typeface="+mn-lt"/>
                <a:cs typeface="Times New Roman"/>
              </a:rPr>
              <a:t/>
            </a:r>
            <a:br>
              <a:rPr lang="th-TH" sz="1600" dirty="0">
                <a:solidFill>
                  <a:srgbClr val="FFFF00"/>
                </a:solidFill>
                <a:latin typeface="+mn-lt"/>
                <a:cs typeface="Times New Roman"/>
              </a:rPr>
            </a:b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- GDP </a:t>
            </a:r>
            <a:r>
              <a:rPr lang="en-US" sz="1600" dirty="0">
                <a:solidFill>
                  <a:srgbClr val="FFFFFF"/>
                </a:solidFill>
                <a:latin typeface="+mn-lt"/>
                <a:cs typeface="Times New Roman"/>
              </a:rPr>
              <a:t>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hares by Sectors 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(2014-15) 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Times New Roman"/>
              </a:rPr>
              <a:t>=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>	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23.7% Agriculture </a:t>
            </a:r>
            <a:r>
              <a:rPr lang="en-US" sz="1600" dirty="0">
                <a:solidFill>
                  <a:srgbClr val="FFFF00"/>
                </a:solidFill>
                <a:latin typeface="+mn-lt"/>
                <a:cs typeface="Times New Roman"/>
              </a:rPr>
              <a:t>&amp;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 Forestry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  <a:cs typeface="Times New Roman"/>
              </a:rPr>
              <a:t>		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>    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Times New Roman"/>
              </a:rPr>
              <a:t>	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>     	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29.1% Industry 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  <a:cs typeface="Times New Roman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cs typeface="Times New Roman"/>
              </a:rPr>
              <a:t>		      	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47.2% Tourism </a:t>
            </a:r>
            <a:r>
              <a:rPr lang="en-US" sz="1600" dirty="0">
                <a:solidFill>
                  <a:srgbClr val="FFFF00"/>
                </a:solidFill>
                <a:latin typeface="+mn-lt"/>
                <a:cs typeface="Times New Roman"/>
              </a:rPr>
              <a:t>&amp;</a:t>
            </a:r>
            <a:r>
              <a:rPr lang="en-US" sz="1600" dirty="0" smtClean="0">
                <a:solidFill>
                  <a:srgbClr val="FFFF00"/>
                </a:solidFill>
                <a:latin typeface="+mn-lt"/>
                <a:cs typeface="Times New Roman"/>
              </a:rPr>
              <a:t> Services</a:t>
            </a:r>
            <a:endParaRPr lang="en-US" sz="1600" dirty="0">
              <a:solidFill>
                <a:schemeClr val="tx1"/>
              </a:solidFill>
              <a:latin typeface="+mn-lt"/>
              <a:cs typeface="Times New Roman"/>
            </a:endParaRPr>
          </a:p>
        </p:txBody>
      </p:sp>
      <p:pic>
        <p:nvPicPr>
          <p:cNvPr id="9" name="Picture 8" descr="mekong-catfish-boatjpg-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2876550"/>
            <a:ext cx="3022600" cy="2266950"/>
          </a:xfrm>
          <a:prstGeom prst="rect">
            <a:avLst/>
          </a:prstGeom>
        </p:spPr>
      </p:pic>
      <p:pic>
        <p:nvPicPr>
          <p:cNvPr id="13" name="Picture 12" descr="Nam-Theun-2-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166675"/>
            <a:ext cx="2438400" cy="1995875"/>
          </a:xfrm>
          <a:prstGeom prst="rect">
            <a:avLst/>
          </a:prstGeom>
        </p:spPr>
      </p:pic>
      <p:pic>
        <p:nvPicPr>
          <p:cNvPr id="14" name="Picture 13" descr="gold mine production 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81150"/>
            <a:ext cx="2438400" cy="1588770"/>
          </a:xfrm>
          <a:prstGeom prst="rect">
            <a:avLst/>
          </a:prstGeom>
        </p:spPr>
      </p:pic>
      <p:pic>
        <p:nvPicPr>
          <p:cNvPr id="15" name="Picture 14" descr="suriname_27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47" y="0"/>
            <a:ext cx="2436853" cy="1600200"/>
          </a:xfrm>
          <a:prstGeom prst="rect">
            <a:avLst/>
          </a:prstGeom>
        </p:spPr>
      </p:pic>
      <p:pic>
        <p:nvPicPr>
          <p:cNvPr id="16" name="Picture 15" descr="Lao_kip-Laos-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0" y="2876550"/>
            <a:ext cx="3024019" cy="2266950"/>
          </a:xfrm>
          <a:prstGeom prst="rect">
            <a:avLst/>
          </a:prstGeom>
        </p:spPr>
      </p:pic>
      <p:pic>
        <p:nvPicPr>
          <p:cNvPr id="17" name="Picture 16" descr="340px-Planting_paddy_rice_in_La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76550"/>
            <a:ext cx="2141008" cy="226695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7150"/>
            <a:ext cx="6705600" cy="7620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imes New Roman"/>
              </a:rPr>
              <a:t>1. Introduction to the Lao PDR:</a:t>
            </a:r>
            <a:br>
              <a:rPr lang="en-US" sz="2400" b="1" dirty="0" smtClean="0">
                <a:solidFill>
                  <a:srgbClr val="000000"/>
                </a:solidFill>
                <a:cs typeface="Times New Roman"/>
              </a:rPr>
            </a:br>
            <a:r>
              <a:rPr lang="en-US" sz="2400" b="1" dirty="0" smtClean="0">
                <a:solidFill>
                  <a:srgbClr val="008000"/>
                </a:solidFill>
                <a:cs typeface="Times New Roman"/>
              </a:rPr>
              <a:t>Socio-Economic Information (cont.)</a:t>
            </a:r>
            <a:endParaRPr lang="en-US" sz="2400" b="1" dirty="0">
              <a:solidFill>
                <a:srgbClr val="008000"/>
              </a:solidFill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476440"/>
            <a:ext cx="3048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Source: The 10</a:t>
            </a:r>
            <a:r>
              <a:rPr lang="en-US" sz="1000" baseline="30000" dirty="0" smtClean="0">
                <a:solidFill>
                  <a:srgbClr val="FFFF00"/>
                </a:solidFill>
              </a:rPr>
              <a:t>TH</a:t>
            </a:r>
            <a:r>
              <a:rPr lang="en-US" sz="1000" dirty="0" smtClean="0">
                <a:solidFill>
                  <a:srgbClr val="FFFF00"/>
                </a:solidFill>
              </a:rPr>
              <a:t> </a:t>
            </a:r>
            <a:r>
              <a:rPr lang="en-US" sz="1000" dirty="0">
                <a:solidFill>
                  <a:srgbClr val="FFFF00"/>
                </a:solidFill>
              </a:rPr>
              <a:t>General Congress of the Lao People’s Revolutionary Party</a:t>
            </a:r>
          </a:p>
        </p:txBody>
      </p:sp>
      <p:sp>
        <p:nvSpPr>
          <p:cNvPr id="4" name="Oval 3"/>
          <p:cNvSpPr/>
          <p:nvPr/>
        </p:nvSpPr>
        <p:spPr>
          <a:xfrm>
            <a:off x="3048000" y="1657350"/>
            <a:ext cx="38862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42950"/>
            <a:ext cx="9144000" cy="3810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Main Challenges for Natural </a:t>
            </a:r>
            <a:r>
              <a:rPr lang="en-US" sz="2000" dirty="0" smtClean="0"/>
              <a:t>Resource Management and </a:t>
            </a:r>
            <a:r>
              <a:rPr lang="en-US" sz="2000" dirty="0" smtClean="0"/>
              <a:t>Environmental Protection</a:t>
            </a:r>
            <a:endParaRPr lang="en-US" sz="2000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0" y="1276350"/>
            <a:ext cx="9144000" cy="38671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2000" dirty="0" smtClean="0">
                <a:solidFill>
                  <a:srgbClr val="3366FF"/>
                </a:solidFill>
                <a:cs typeface="Times New Roman"/>
              </a:rPr>
              <a:t>Within MONRE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1500" dirty="0" smtClean="0">
                <a:cs typeface="Times New Roman"/>
              </a:rPr>
              <a:t>Budget or financial resources are still not fully secured for its 5 year </a:t>
            </a:r>
            <a:r>
              <a:rPr lang="en-US" sz="1500" dirty="0" err="1" smtClean="0">
                <a:cs typeface="Times New Roman"/>
              </a:rPr>
              <a:t>programmes</a:t>
            </a:r>
            <a:r>
              <a:rPr lang="en-US" sz="1500" dirty="0" smtClean="0">
                <a:cs typeface="Times New Roman"/>
              </a:rPr>
              <a:t> and activities;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1500" dirty="0" smtClean="0">
                <a:cs typeface="Times New Roman"/>
              </a:rPr>
              <a:t>As a young organization, Capacity Building is highly demanded;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1500" dirty="0" smtClean="0">
                <a:cs typeface="Times New Roman"/>
              </a:rPr>
              <a:t>Inadequate of tools and equipment to perform its mandate.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2000" dirty="0" smtClean="0">
                <a:solidFill>
                  <a:srgbClr val="3366FF"/>
                </a:solidFill>
                <a:cs typeface="Times New Roman"/>
              </a:rPr>
              <a:t>General aspects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1500" dirty="0" smtClean="0">
                <a:cs typeface="Times New Roman"/>
              </a:rPr>
              <a:t>Existing poverty and least education in some local communities might probably lead to carelessness &amp; inattention to natural conservation and environmental protection;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1500" dirty="0">
                <a:cs typeface="Times New Roman"/>
              </a:rPr>
              <a:t>Practicing conventional agriculture, industrial production activities, and improper waste management practices are now challenging both underground &amp; surface water quality monitoring &amp; management;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1500" dirty="0" smtClean="0">
                <a:cs typeface="Times New Roman"/>
              </a:rPr>
              <a:t>More coordination and synchronization among government agencies and local authorities is still required to fully support our Natural Resources and Environment Program such as a full recognition of ISP;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r>
              <a:rPr lang="en-US" sz="1500" dirty="0" smtClean="0">
                <a:cs typeface="Times New Roman"/>
              </a:rPr>
              <a:t>Limitation of high qualified local experts and advanced technology in environmental management &amp; monitoring. 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Ø"/>
            </a:pPr>
            <a:endParaRPr lang="en-US" sz="1500" dirty="0" smtClean="0"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500" dirty="0">
              <a:cs typeface="Times New Roman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None/>
            </a:pPr>
            <a:r>
              <a:rPr lang="en-US" sz="1500" dirty="0" smtClean="0">
                <a:cs typeface="Times New Roman"/>
              </a:rPr>
              <a:t>      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q"/>
            </a:pPr>
            <a:endParaRPr lang="en-US" sz="1500" dirty="0">
              <a:cs typeface="Times New Roman"/>
            </a:endParaRP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q"/>
            </a:pPr>
            <a:endParaRPr lang="en-US" sz="1500" dirty="0">
              <a:cs typeface="Times New Roman"/>
            </a:endParaRP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q"/>
            </a:pPr>
            <a:endParaRPr lang="en-US" sz="1500" dirty="0">
              <a:cs typeface="Times New Roman"/>
            </a:endParaRP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q"/>
            </a:pPr>
            <a:endParaRPr lang="en-US" sz="1500" dirty="0"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q"/>
            </a:pPr>
            <a:endParaRPr lang="en-US" sz="1500" dirty="0"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>
              <a:cs typeface="Times New Roman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858001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57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4. Conclusion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1371600"/>
            <a:ext cx="8991600" cy="3790950"/>
          </a:xfrm>
        </p:spPr>
        <p:txBody>
          <a:bodyPr>
            <a:noAutofit/>
          </a:bodyPr>
          <a:lstStyle/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Wingdings" charset="2"/>
              <a:buChar char="§"/>
              <a:defRPr/>
            </a:pPr>
            <a:r>
              <a:rPr lang="en-US" sz="1600" dirty="0" smtClean="0">
                <a:latin typeface="+mj-lt"/>
                <a:cs typeface="Times New Roman"/>
              </a:rPr>
              <a:t>National </a:t>
            </a:r>
            <a:r>
              <a:rPr lang="en-US" sz="1600" dirty="0" smtClean="0">
                <a:latin typeface="+mj-lt"/>
                <a:cs typeface="Times New Roman"/>
              </a:rPr>
              <a:t>resource </a:t>
            </a:r>
            <a:r>
              <a:rPr lang="en-US" sz="1600" dirty="0" smtClean="0">
                <a:latin typeface="+mj-lt"/>
                <a:cs typeface="Times New Roman"/>
              </a:rPr>
              <a:t>management and environmental protection is still facing with many challenges, </a:t>
            </a:r>
          </a:p>
          <a:p>
            <a:pPr marL="0" lvl="1" indent="282575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00000"/>
              <a:buNone/>
              <a:defRPr/>
            </a:pPr>
            <a:r>
              <a:rPr lang="en-US" sz="1600" dirty="0" smtClean="0">
                <a:latin typeface="+mj-lt"/>
                <a:cs typeface="Times New Roman"/>
              </a:rPr>
              <a:t>such as: </a:t>
            </a:r>
          </a:p>
          <a:p>
            <a:pPr marL="594360" lvl="2" indent="-320040"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v"/>
              <a:defRPr/>
            </a:pPr>
            <a:r>
              <a:rPr lang="en-US" sz="1600" dirty="0" smtClean="0">
                <a:solidFill>
                  <a:srgbClr val="3366FF"/>
                </a:solidFill>
                <a:latin typeface="+mj-lt"/>
                <a:cs typeface="Times New Roman"/>
              </a:rPr>
              <a:t>limitation of budgets, qualified experts, and poverty leading to carelessness </a:t>
            </a:r>
            <a:r>
              <a:rPr lang="en-US" sz="1600" dirty="0">
                <a:solidFill>
                  <a:srgbClr val="3366FF"/>
                </a:solidFill>
                <a:latin typeface="+mj-lt"/>
                <a:cs typeface="Times New Roman"/>
              </a:rPr>
              <a:t>&amp; inattention to natural conservation and environmental protection</a:t>
            </a:r>
            <a:r>
              <a:rPr lang="en-US" sz="1600" dirty="0">
                <a:latin typeface="+mj-lt"/>
                <a:cs typeface="Times New Roman"/>
              </a:rPr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1600" dirty="0" smtClean="0">
                <a:latin typeface="+mj-lt"/>
                <a:cs typeface="Times New Roman"/>
              </a:rPr>
              <a:t>Towards </a:t>
            </a:r>
            <a:r>
              <a:rPr lang="en-US" sz="1600" dirty="0">
                <a:latin typeface="+mj-lt"/>
                <a:cs typeface="Times New Roman"/>
              </a:rPr>
              <a:t>sustainable development and good practice, it requires a great attention by government and all its citizens to become one and </a:t>
            </a:r>
            <a:r>
              <a:rPr lang="en-US" sz="1600" dirty="0" smtClean="0">
                <a:latin typeface="+mj-lt"/>
                <a:cs typeface="Times New Roman"/>
              </a:rPr>
              <a:t>take action </a:t>
            </a:r>
            <a:r>
              <a:rPr lang="en-US" sz="1600" dirty="0">
                <a:latin typeface="+mj-lt"/>
                <a:cs typeface="Times New Roman"/>
              </a:rPr>
              <a:t>together. </a:t>
            </a:r>
            <a:r>
              <a:rPr lang="en-US" sz="1600" dirty="0">
                <a:solidFill>
                  <a:srgbClr val="3366FF"/>
                </a:solidFill>
                <a:latin typeface="+mj-lt"/>
                <a:cs typeface="Times New Roman"/>
              </a:rPr>
              <a:t>In 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cs typeface="Times New Roman"/>
              </a:rPr>
              <a:t>case </a:t>
            </a:r>
            <a:r>
              <a:rPr lang="en-US" sz="1600" dirty="0">
                <a:solidFill>
                  <a:srgbClr val="3366FF"/>
                </a:solidFill>
                <a:latin typeface="+mj-lt"/>
                <a:cs typeface="Times New Roman"/>
              </a:rPr>
              <a:t>of Lao 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cs typeface="Times New Roman"/>
              </a:rPr>
              <a:t>PDR, MONRE </a:t>
            </a:r>
            <a:r>
              <a:rPr lang="en-US" sz="1600" dirty="0">
                <a:solidFill>
                  <a:srgbClr val="3366FF"/>
                </a:solidFill>
                <a:latin typeface="+mj-lt"/>
                <a:cs typeface="Times New Roman"/>
              </a:rPr>
              <a:t>is 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cs typeface="Times New Roman"/>
              </a:rPr>
              <a:t>a core </a:t>
            </a:r>
            <a:r>
              <a:rPr lang="en-US" sz="1600" dirty="0">
                <a:solidFill>
                  <a:srgbClr val="3366FF"/>
                </a:solidFill>
                <a:latin typeface="+mj-lt"/>
                <a:cs typeface="Times New Roman"/>
              </a:rPr>
              <a:t>agency to guide, 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cs typeface="Times New Roman"/>
              </a:rPr>
              <a:t>assist, </a:t>
            </a:r>
            <a:r>
              <a:rPr lang="en-US" sz="1600" dirty="0">
                <a:solidFill>
                  <a:srgbClr val="3366FF"/>
                </a:solidFill>
                <a:latin typeface="+mj-lt"/>
                <a:cs typeface="Times New Roman"/>
              </a:rPr>
              <a:t>and monitor for this outcome</a:t>
            </a:r>
            <a:r>
              <a:rPr lang="en-US" sz="1600" dirty="0">
                <a:latin typeface="+mj-lt"/>
                <a:cs typeface="Times New Roman"/>
              </a:rPr>
              <a:t>; 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1600" dirty="0" smtClean="0">
                <a:latin typeface="+mj-lt"/>
                <a:cs typeface="Times New Roman"/>
              </a:rPr>
              <a:t>MONRE </a:t>
            </a:r>
            <a:r>
              <a:rPr lang="en-US" sz="1600" dirty="0">
                <a:latin typeface="+mj-lt"/>
                <a:cs typeface="Times New Roman"/>
              </a:rPr>
              <a:t>uses its existing legal framework, as well as it vision toward 2030, Strategy 2025 and its </a:t>
            </a:r>
            <a:r>
              <a:rPr lang="en-US" sz="1600" dirty="0" smtClean="0">
                <a:latin typeface="+mj-lt"/>
                <a:cs typeface="Times New Roman"/>
              </a:rPr>
              <a:t>five</a:t>
            </a:r>
            <a:r>
              <a:rPr lang="en-US" sz="1600" dirty="0">
                <a:latin typeface="+mj-lt"/>
                <a:cs typeface="Times New Roman"/>
              </a:rPr>
              <a:t>-year plan 2016-2020 as </a:t>
            </a:r>
            <a:r>
              <a:rPr lang="en-US" sz="1600" dirty="0" smtClean="0">
                <a:latin typeface="+mj-lt"/>
                <a:cs typeface="Times New Roman"/>
              </a:rPr>
              <a:t>a basis </a:t>
            </a:r>
            <a:r>
              <a:rPr lang="en-US" sz="1600" dirty="0">
                <a:latin typeface="+mj-lt"/>
                <a:cs typeface="Times New Roman"/>
              </a:rPr>
              <a:t>for its mandate </a:t>
            </a:r>
            <a:r>
              <a:rPr lang="en-US" sz="1600" dirty="0" smtClean="0">
                <a:latin typeface="+mj-lt"/>
                <a:cs typeface="Times New Roman"/>
              </a:rPr>
              <a:t>implementation to achieve the goal of “</a:t>
            </a:r>
            <a:r>
              <a:rPr lang="en-US" sz="1600" dirty="0" smtClean="0">
                <a:solidFill>
                  <a:srgbClr val="008000"/>
                </a:solidFill>
                <a:latin typeface="+mj-lt"/>
                <a:cs typeface="Times New Roman"/>
              </a:rPr>
              <a:t>Green</a:t>
            </a:r>
            <a:r>
              <a:rPr lang="en-US" sz="1600" dirty="0" smtClean="0">
                <a:latin typeface="+mj-lt"/>
                <a:cs typeface="Times New Roman"/>
              </a:rPr>
              <a:t>, </a:t>
            </a:r>
            <a:r>
              <a:rPr lang="en-US" sz="1600" dirty="0" smtClean="0">
                <a:solidFill>
                  <a:srgbClr val="008000"/>
                </a:solidFill>
                <a:latin typeface="+mj-lt"/>
                <a:cs typeface="Times New Roman"/>
              </a:rPr>
              <a:t>Clean</a:t>
            </a:r>
            <a:r>
              <a:rPr lang="en-US" sz="1600" dirty="0" smtClean="0">
                <a:latin typeface="+mj-lt"/>
                <a:cs typeface="Times New Roman"/>
              </a:rPr>
              <a:t> &amp; </a:t>
            </a:r>
            <a:r>
              <a:rPr lang="en-US" sz="1600" dirty="0" smtClean="0">
                <a:solidFill>
                  <a:srgbClr val="008000"/>
                </a:solidFill>
                <a:latin typeface="+mj-lt"/>
                <a:cs typeface="Times New Roman"/>
              </a:rPr>
              <a:t>Beautiful</a:t>
            </a:r>
            <a:r>
              <a:rPr lang="en-US" sz="1600" dirty="0" smtClean="0">
                <a:latin typeface="+mj-lt"/>
                <a:cs typeface="Times New Roman"/>
              </a:rPr>
              <a:t> Laos and SDGs by 2030”;</a:t>
            </a:r>
            <a:endParaRPr lang="en-US" sz="1600" dirty="0">
              <a:latin typeface="+mj-lt"/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1600" dirty="0" smtClean="0">
                <a:latin typeface="+mj-lt"/>
                <a:cs typeface="Times New Roman"/>
              </a:rPr>
              <a:t>Cooperation &amp; assistances </a:t>
            </a:r>
            <a:r>
              <a:rPr lang="en-US" sz="1600" dirty="0" smtClean="0">
                <a:latin typeface="+mj-lt"/>
                <a:cs typeface="Times New Roman"/>
              </a:rPr>
              <a:t>among Laos, regional </a:t>
            </a:r>
            <a:r>
              <a:rPr lang="en-US" sz="1600" dirty="0">
                <a:latin typeface="+mj-lt"/>
                <a:cs typeface="Times New Roman"/>
              </a:rPr>
              <a:t>&amp;</a:t>
            </a:r>
            <a:r>
              <a:rPr lang="en-US" sz="1600" dirty="0" smtClean="0">
                <a:latin typeface="+mj-lt"/>
                <a:cs typeface="Times New Roman"/>
              </a:rPr>
              <a:t> </a:t>
            </a:r>
            <a:r>
              <a:rPr lang="en-US" sz="1600" dirty="0">
                <a:latin typeface="+mj-lt"/>
                <a:cs typeface="Times New Roman"/>
              </a:rPr>
              <a:t>international </a:t>
            </a:r>
            <a:r>
              <a:rPr lang="en-US" sz="1600" dirty="0" smtClean="0">
                <a:latin typeface="+mj-lt"/>
                <a:cs typeface="Times New Roman"/>
              </a:rPr>
              <a:t>development partners </a:t>
            </a:r>
            <a:r>
              <a:rPr lang="en-US" sz="1600" dirty="0" smtClean="0">
                <a:latin typeface="+mj-lt"/>
                <a:cs typeface="Times New Roman"/>
              </a:rPr>
              <a:t>remain </a:t>
            </a:r>
            <a:r>
              <a:rPr lang="en-US" sz="1600" dirty="0" smtClean="0">
                <a:latin typeface="+mj-lt"/>
                <a:cs typeface="Times New Roman"/>
              </a:rPr>
              <a:t>critical.</a:t>
            </a:r>
            <a:endParaRPr lang="en-US" sz="1600" dirty="0">
              <a:latin typeface="+mj-lt"/>
              <a:cs typeface="Times New Roman"/>
            </a:endParaRP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§"/>
            </a:pPr>
            <a:endParaRPr lang="en-US" sz="1600" dirty="0">
              <a:latin typeface="+mj-lt"/>
              <a:cs typeface="Times New Roman"/>
            </a:endParaRP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§"/>
            </a:pPr>
            <a:endParaRPr lang="en-US" sz="1600" dirty="0">
              <a:latin typeface="+mj-lt"/>
              <a:cs typeface="Times New Roman"/>
            </a:endParaRP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 charset="2"/>
              <a:buChar char="§"/>
            </a:pPr>
            <a:endParaRPr lang="en-US" sz="1600" dirty="0">
              <a:latin typeface="+mj-lt"/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</a:pPr>
            <a:endParaRPr lang="en-US" sz="1600" dirty="0">
              <a:latin typeface="+mj-lt"/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§"/>
            </a:pPr>
            <a:endParaRPr lang="en-US" sz="1600" dirty="0">
              <a:latin typeface="+mj-lt"/>
              <a:cs typeface="Times New Roman"/>
            </a:endParaRPr>
          </a:p>
        </p:txBody>
      </p:sp>
      <p:pic>
        <p:nvPicPr>
          <p:cNvPr id="6" name="Picture 8" descr="D:\MoNRE Log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67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1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5. Recommendations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1428750"/>
            <a:ext cx="8991600" cy="3581400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100000"/>
              <a:buFont typeface="Wingdings" charset="2"/>
              <a:buChar char="§"/>
            </a:pPr>
            <a:r>
              <a:rPr lang="en-US" sz="1600" dirty="0" smtClean="0">
                <a:cs typeface="Times New Roman"/>
              </a:rPr>
              <a:t>As </a:t>
            </a:r>
            <a:r>
              <a:rPr lang="en-US" sz="1600" dirty="0">
                <a:cs typeface="Times New Roman"/>
              </a:rPr>
              <a:t>a young organization, m</a:t>
            </a:r>
            <a:r>
              <a:rPr lang="en-US" sz="1600" dirty="0" smtClean="0">
                <a:cs typeface="Times New Roman"/>
              </a:rPr>
              <a:t>ore </a:t>
            </a:r>
            <a:r>
              <a:rPr lang="en-US" sz="1600" dirty="0">
                <a:cs typeface="Times New Roman"/>
              </a:rPr>
              <a:t>coordination &amp; synchronization among government agencies &amp;</a:t>
            </a:r>
            <a:r>
              <a:rPr lang="en-US" sz="1600" dirty="0" smtClean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local </a:t>
            </a:r>
            <a:r>
              <a:rPr lang="en-US" sz="1600" dirty="0" smtClean="0">
                <a:cs typeface="Times New Roman"/>
              </a:rPr>
              <a:t>authorities, private sectors, &amp; international partners </a:t>
            </a:r>
            <a:r>
              <a:rPr lang="en-US" sz="1600" dirty="0">
                <a:cs typeface="Times New Roman"/>
              </a:rPr>
              <a:t>is still required to fully support our Natural Resources &amp;</a:t>
            </a:r>
            <a:r>
              <a:rPr lang="en-US" sz="1600" dirty="0" smtClean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Environment </a:t>
            </a:r>
            <a:r>
              <a:rPr lang="en-US" sz="1600" dirty="0" smtClean="0">
                <a:cs typeface="Times New Roman"/>
              </a:rPr>
              <a:t>Programs, in particular:</a:t>
            </a:r>
          </a:p>
          <a:p>
            <a:pPr marL="594360" lvl="2" indent="-320040">
              <a:spcBef>
                <a:spcPts val="700"/>
              </a:spcBef>
              <a:buSzPct val="100000"/>
              <a:buFont typeface="Wingdings" charset="2"/>
              <a:buChar char="ü"/>
            </a:pPr>
            <a:r>
              <a:rPr lang="en-US" sz="1600" dirty="0" smtClean="0">
                <a:cs typeface="Times New Roman"/>
              </a:rPr>
              <a:t>capacity building (e.g. environmental quality promotion and protection</a:t>
            </a:r>
            <a:r>
              <a:rPr lang="is-IS" sz="1600" dirty="0" smtClean="0">
                <a:cs typeface="Times New Roman"/>
              </a:rPr>
              <a:t>…</a:t>
            </a:r>
            <a:r>
              <a:rPr lang="en-US" sz="1600" dirty="0" smtClean="0">
                <a:cs typeface="Times New Roman"/>
              </a:rPr>
              <a:t>), </a:t>
            </a:r>
          </a:p>
          <a:p>
            <a:pPr marL="594360" lvl="2" indent="-320040">
              <a:spcBef>
                <a:spcPts val="700"/>
              </a:spcBef>
              <a:buSzPct val="100000"/>
              <a:buFont typeface="Wingdings" charset="2"/>
              <a:buChar char="ü"/>
            </a:pPr>
            <a:r>
              <a:rPr lang="en-US" sz="1600" dirty="0">
                <a:cs typeface="Times New Roman"/>
              </a:rPr>
              <a:t>p</a:t>
            </a:r>
            <a:r>
              <a:rPr lang="en-US" sz="1600" dirty="0" smtClean="0">
                <a:cs typeface="Times New Roman"/>
              </a:rPr>
              <a:t>ublic awareness raising (e.g. climate change, SCP,</a:t>
            </a:r>
            <a:r>
              <a:rPr lang="is-IS" sz="1600" dirty="0" smtClean="0">
                <a:cs typeface="Times New Roman"/>
              </a:rPr>
              <a:t>…</a:t>
            </a:r>
            <a:r>
              <a:rPr lang="en-US" sz="1600" dirty="0" smtClean="0">
                <a:cs typeface="Times New Roman"/>
              </a:rPr>
              <a:t>),</a:t>
            </a:r>
          </a:p>
          <a:p>
            <a:pPr marL="594360" lvl="2" indent="-320040">
              <a:spcBef>
                <a:spcPts val="700"/>
              </a:spcBef>
              <a:buSzPct val="100000"/>
              <a:buFont typeface="Wingdings" charset="2"/>
              <a:buChar char="ü"/>
            </a:pPr>
            <a:r>
              <a:rPr lang="en-US" sz="1600" dirty="0">
                <a:cs typeface="Times New Roman"/>
              </a:rPr>
              <a:t>e</a:t>
            </a:r>
            <a:r>
              <a:rPr lang="en-US" sz="1600" dirty="0" smtClean="0">
                <a:cs typeface="Times New Roman"/>
              </a:rPr>
              <a:t>nvironmental policy and planning, </a:t>
            </a:r>
          </a:p>
          <a:p>
            <a:pPr marL="594360" lvl="2" indent="-320040">
              <a:spcBef>
                <a:spcPts val="700"/>
              </a:spcBef>
              <a:buSzPct val="100000"/>
              <a:buFont typeface="Wingdings" charset="2"/>
              <a:buChar char="ü"/>
            </a:pPr>
            <a:r>
              <a:rPr lang="en-US" sz="1600" dirty="0" smtClean="0">
                <a:cs typeface="Times New Roman"/>
              </a:rPr>
              <a:t>promoting </a:t>
            </a:r>
            <a:r>
              <a:rPr lang="en-US" sz="1600" dirty="0">
                <a:cs typeface="Times New Roman"/>
              </a:rPr>
              <a:t>a </a:t>
            </a:r>
            <a:r>
              <a:rPr lang="en-US" sz="1600" dirty="0" smtClean="0">
                <a:cs typeface="Times New Roman"/>
              </a:rPr>
              <a:t>full </a:t>
            </a:r>
            <a:r>
              <a:rPr lang="en-US" sz="1600" dirty="0">
                <a:cs typeface="Times New Roman"/>
              </a:rPr>
              <a:t>recognition of </a:t>
            </a:r>
            <a:r>
              <a:rPr lang="en-US" sz="1600" dirty="0" smtClean="0">
                <a:cs typeface="Times New Roman"/>
              </a:rPr>
              <a:t>ISP among local authorities,</a:t>
            </a:r>
          </a:p>
          <a:p>
            <a:pPr marL="594360" lvl="2" indent="-320040">
              <a:spcBef>
                <a:spcPts val="700"/>
              </a:spcBef>
              <a:buSzPct val="100000"/>
              <a:buFont typeface="Wingdings" charset="2"/>
              <a:buChar char="ü"/>
            </a:pPr>
            <a:r>
              <a:rPr lang="en-US" sz="1600" dirty="0" smtClean="0">
                <a:cs typeface="Times New Roman"/>
              </a:rPr>
              <a:t>technology transfer (e.g. environmental pollution monitoring system</a:t>
            </a:r>
            <a:r>
              <a:rPr lang="is-IS" sz="1600" dirty="0" smtClean="0">
                <a:cs typeface="Times New Roman"/>
              </a:rPr>
              <a:t>…</a:t>
            </a:r>
            <a:r>
              <a:rPr lang="en-US" sz="1600" dirty="0" smtClean="0">
                <a:cs typeface="Times New Roman"/>
              </a:rPr>
              <a:t> );</a:t>
            </a:r>
          </a:p>
          <a:p>
            <a:pPr marL="594360" lvl="2" indent="-320040">
              <a:spcBef>
                <a:spcPts val="700"/>
              </a:spcBef>
              <a:buSzPct val="100000"/>
              <a:buFont typeface="Wingdings" charset="2"/>
              <a:buChar char="ü"/>
            </a:pPr>
            <a:r>
              <a:rPr lang="en-US" sz="1600" dirty="0">
                <a:cs typeface="Times New Roman"/>
              </a:rPr>
              <a:t>j</a:t>
            </a:r>
            <a:r>
              <a:rPr lang="en-US" sz="1600" dirty="0" smtClean="0">
                <a:cs typeface="Times New Roman"/>
              </a:rPr>
              <a:t>oint research study on effective and efficient management of natural resource and environmental policy and planning. </a:t>
            </a:r>
          </a:p>
          <a:p>
            <a:pPr marL="594360" lvl="2" indent="-320040">
              <a:spcBef>
                <a:spcPts val="700"/>
              </a:spcBef>
              <a:buSzPct val="100000"/>
              <a:buFont typeface="Wingdings" charset="2"/>
              <a:buChar char="ü"/>
            </a:pPr>
            <a:r>
              <a:rPr lang="en-US" sz="1600" dirty="0" smtClean="0">
                <a:cs typeface="Times New Roman"/>
              </a:rPr>
              <a:t>strengthened </a:t>
            </a:r>
            <a:r>
              <a:rPr lang="en-US" sz="1600" dirty="0">
                <a:cs typeface="Times New Roman"/>
              </a:rPr>
              <a:t>cooperation among relevant public, </a:t>
            </a:r>
            <a:r>
              <a:rPr lang="en-US" sz="1600" dirty="0" smtClean="0">
                <a:cs typeface="Times New Roman"/>
              </a:rPr>
              <a:t>private, </a:t>
            </a:r>
            <a:r>
              <a:rPr lang="en-US" sz="1600" dirty="0">
                <a:cs typeface="Times New Roman"/>
              </a:rPr>
              <a:t>and international agencies.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ü"/>
            </a:pPr>
            <a:endParaRPr lang="en-US" sz="1600" dirty="0">
              <a:cs typeface="Times New Roman"/>
            </a:endParaRP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ü"/>
            </a:pPr>
            <a:endParaRPr lang="en-US" sz="1600" dirty="0">
              <a:cs typeface="Times New Roman"/>
            </a:endParaRP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ü"/>
            </a:pPr>
            <a:endParaRPr lang="en-US" sz="1600" dirty="0">
              <a:cs typeface="Times New Roman"/>
            </a:endParaRPr>
          </a:p>
          <a:p>
            <a:pPr>
              <a:buFont typeface="Wingdings" charset="2"/>
              <a:buChar char="ü"/>
            </a:pPr>
            <a:endParaRPr lang="en-US" sz="1600" dirty="0">
              <a:cs typeface="Times New Roman"/>
            </a:endParaRPr>
          </a:p>
          <a:p>
            <a:pPr>
              <a:buFont typeface="Wingdings" charset="2"/>
              <a:buChar char="ü"/>
            </a:pPr>
            <a:endParaRPr lang="en-US" sz="1600" dirty="0">
              <a:cs typeface="Times New Roman"/>
            </a:endParaRPr>
          </a:p>
        </p:txBody>
      </p:sp>
      <p:pic>
        <p:nvPicPr>
          <p:cNvPr id="6" name="Picture 8" descr="D:\MoNRE Log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67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6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50"/>
            <a:ext cx="9156642" cy="2470386"/>
          </a:xfrm>
          <a:prstGeom prst="rect">
            <a:avLst/>
          </a:prstGeom>
        </p:spPr>
      </p:pic>
      <p:sp>
        <p:nvSpPr>
          <p:cNvPr id="6" name="Oval 236" descr="06_original_w"/>
          <p:cNvSpPr>
            <a:spLocks noChangeArrowheads="1"/>
          </p:cNvSpPr>
          <p:nvPr/>
        </p:nvSpPr>
        <p:spPr bwMode="gray">
          <a:xfrm>
            <a:off x="76200" y="742950"/>
            <a:ext cx="1066800" cy="104775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 cmpd="sng">
            <a:solidFill>
              <a:srgbClr val="227A8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Thank you very much for your attention!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95750"/>
            <a:ext cx="91440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“Environmental issues are not only one person’s concerns, but the shared responsibilities of 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the entire collective body involved.”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Any question, please?</a:t>
            </a:r>
            <a:endParaRPr lang="en-US" sz="3600" dirty="0"/>
          </a:p>
        </p:txBody>
      </p:sp>
      <p:pic>
        <p:nvPicPr>
          <p:cNvPr id="5" name="Picture 4" descr="white-plume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03" y="1428750"/>
            <a:ext cx="4647797" cy="3124200"/>
          </a:xfrm>
          <a:prstGeom prst="rect">
            <a:avLst/>
          </a:prstGeom>
        </p:spPr>
      </p:pic>
      <p:pic>
        <p:nvPicPr>
          <p:cNvPr id="6" name="Picture 5" descr="ss-160826-twip-05_8cf6d4cb83758449fd400c7c3d71aa1f.nbcnews-ux-2880-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0"/>
            <a:ext cx="4695674" cy="3124200"/>
          </a:xfrm>
          <a:prstGeom prst="rect">
            <a:avLst/>
          </a:prstGeom>
        </p:spPr>
      </p:pic>
      <p:sp>
        <p:nvSpPr>
          <p:cNvPr id="7" name="Oval 106" descr="06_original_w"/>
          <p:cNvSpPr>
            <a:spLocks noChangeArrowheads="1"/>
          </p:cNvSpPr>
          <p:nvPr/>
        </p:nvSpPr>
        <p:spPr bwMode="gray">
          <a:xfrm>
            <a:off x="152400" y="666750"/>
            <a:ext cx="914400" cy="914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 cmpd="sng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8110"/>
            <a:ext cx="8610600" cy="1005840"/>
          </a:xfrm>
        </p:spPr>
        <p:txBody>
          <a:bodyPr>
            <a:no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en-US" sz="3200" dirty="0" smtClean="0">
                <a:solidFill>
                  <a:schemeClr val="tx1"/>
                </a:solidFill>
                <a:cs typeface="Times New Roman"/>
              </a:rPr>
              <a:t>2. National </a:t>
            </a:r>
            <a:r>
              <a:rPr lang="en-US" sz="3200" dirty="0">
                <a:solidFill>
                  <a:schemeClr val="tx1"/>
                </a:solidFill>
                <a:cs typeface="Times New Roman"/>
              </a:rPr>
              <a:t>Policy and Strategy on </a:t>
            </a:r>
            <a:r>
              <a:rPr lang="en-US" sz="3200" dirty="0" smtClean="0">
                <a:solidFill>
                  <a:schemeClr val="tx1"/>
                </a:solidFill>
                <a:cs typeface="Times New Roman"/>
              </a:rPr>
              <a:t>Environment</a:t>
            </a:r>
            <a:br>
              <a:rPr lang="en-US" sz="3200" dirty="0" smtClean="0">
                <a:solidFill>
                  <a:schemeClr val="tx1"/>
                </a:solidFill>
                <a:cs typeface="Times New Roman"/>
              </a:rPr>
            </a:br>
            <a:endParaRPr lang="en-US" sz="1200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5" name="Oval 106" descr="06_original_w"/>
          <p:cNvSpPr>
            <a:spLocks noChangeArrowheads="1"/>
          </p:cNvSpPr>
          <p:nvPr/>
        </p:nvSpPr>
        <p:spPr bwMode="gray">
          <a:xfrm>
            <a:off x="228600" y="819150"/>
            <a:ext cx="838200" cy="838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 cmpd="sng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428750"/>
            <a:ext cx="8915400" cy="3714750"/>
          </a:xfrm>
        </p:spPr>
        <p:txBody>
          <a:bodyPr>
            <a:normAutofit/>
          </a:bodyPr>
          <a:lstStyle/>
          <a:p>
            <a:pPr marL="461963" lvl="1" indent="-411163">
              <a:lnSpc>
                <a:spcPct val="130000"/>
              </a:lnSpc>
              <a:buFont typeface="Wingdings" charset="2"/>
              <a:buChar char="v"/>
            </a:pPr>
            <a:r>
              <a:rPr lang="en-US" sz="2200" dirty="0" smtClean="0"/>
              <a:t>In </a:t>
            </a:r>
            <a:r>
              <a:rPr lang="en-US" sz="2200" dirty="0"/>
              <a:t>2011, Ministry of Natural Resources and Environment (MONRE) of the Lao PDR was officially established (switched from </a:t>
            </a:r>
            <a:r>
              <a:rPr lang="en-US" sz="2200" dirty="0" smtClean="0"/>
              <a:t>WREA </a:t>
            </a:r>
            <a:r>
              <a:rPr lang="en-US" sz="2200" dirty="0"/>
              <a:t>to MONRE), focusing on 2 main sectors: </a:t>
            </a:r>
          </a:p>
          <a:p>
            <a:pPr marL="911225" lvl="2" indent="-449263">
              <a:lnSpc>
                <a:spcPct val="130000"/>
              </a:lnSpc>
              <a:buFont typeface="+mj-ea"/>
              <a:buAutoNum type="circleNumDbPlain"/>
            </a:pPr>
            <a:r>
              <a:rPr lang="en-US" sz="2000" dirty="0" smtClean="0">
                <a:solidFill>
                  <a:srgbClr val="0000FF"/>
                </a:solidFill>
              </a:rPr>
              <a:t>Natural </a:t>
            </a:r>
            <a:r>
              <a:rPr lang="en-US" sz="2000" dirty="0">
                <a:solidFill>
                  <a:srgbClr val="0000FF"/>
                </a:solidFill>
              </a:rPr>
              <a:t>Resources Sector</a:t>
            </a:r>
            <a:r>
              <a:rPr lang="en-US" sz="2000" dirty="0"/>
              <a:t>: Sustainable Management of Natural Resources</a:t>
            </a:r>
            <a:r>
              <a:rPr lang="en-US" sz="2000" dirty="0" smtClean="0"/>
              <a:t>; </a:t>
            </a:r>
            <a:endParaRPr lang="en-US" sz="2000" dirty="0"/>
          </a:p>
          <a:p>
            <a:pPr marL="911225" lvl="2" indent="-449263">
              <a:lnSpc>
                <a:spcPct val="130000"/>
              </a:lnSpc>
              <a:buFont typeface="+mj-ea"/>
              <a:buAutoNum type="circleNumDbPlain"/>
            </a:pPr>
            <a:r>
              <a:rPr lang="en-US" sz="2000" dirty="0" smtClean="0">
                <a:solidFill>
                  <a:srgbClr val="0000FF"/>
                </a:solidFill>
              </a:rPr>
              <a:t>Environmental </a:t>
            </a:r>
            <a:r>
              <a:rPr lang="en-US" sz="2000" dirty="0">
                <a:solidFill>
                  <a:srgbClr val="0000FF"/>
                </a:solidFill>
              </a:rPr>
              <a:t>Sector</a:t>
            </a:r>
            <a:r>
              <a:rPr lang="en-US" sz="2000" dirty="0"/>
              <a:t>: Environmental Quality Protection. </a:t>
            </a:r>
          </a:p>
        </p:txBody>
      </p:sp>
    </p:spTree>
    <p:extLst>
      <p:ext uri="{BB962C8B-B14F-4D97-AF65-F5344CB8AC3E}">
        <p14:creationId xmlns:p14="http://schemas.microsoft.com/office/powerpoint/2010/main" val="28970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06" descr="06_original_w"/>
          <p:cNvSpPr>
            <a:spLocks noChangeArrowheads="1"/>
          </p:cNvSpPr>
          <p:nvPr/>
        </p:nvSpPr>
        <p:spPr bwMode="gray">
          <a:xfrm>
            <a:off x="228600" y="819150"/>
            <a:ext cx="838200" cy="838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 cmpd="sng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0" y="1276350"/>
            <a:ext cx="9144000" cy="379095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sz="1500" dirty="0" smtClean="0">
                <a:cs typeface="Times New Roman"/>
              </a:rPr>
              <a:t>In </a:t>
            </a:r>
            <a:r>
              <a:rPr lang="en-US" sz="1500" dirty="0">
                <a:cs typeface="Times New Roman"/>
              </a:rPr>
              <a:t>the 10</a:t>
            </a:r>
            <a:r>
              <a:rPr lang="en-US" sz="1500" baseline="30000" dirty="0">
                <a:cs typeface="Times New Roman"/>
              </a:rPr>
              <a:t>TH</a:t>
            </a:r>
            <a:r>
              <a:rPr lang="en-US" sz="1500" dirty="0">
                <a:cs typeface="Times New Roman"/>
              </a:rPr>
              <a:t> General Congress of the Lao People’s Revolutionary Party, held on 18-22 January 2016 in Vientiane, Laos, </a:t>
            </a:r>
            <a:r>
              <a:rPr lang="en-US" sz="1700" b="1" dirty="0">
                <a:solidFill>
                  <a:srgbClr val="008000"/>
                </a:solidFill>
                <a:cs typeface="Times New Roman"/>
              </a:rPr>
              <a:t>3 significant goals </a:t>
            </a:r>
            <a:r>
              <a:rPr lang="en-US" sz="1700" dirty="0">
                <a:cs typeface="Times New Roman"/>
              </a:rPr>
              <a:t>have been set to </a:t>
            </a:r>
            <a:r>
              <a:rPr lang="en-US" sz="1700" b="1" dirty="0">
                <a:solidFill>
                  <a:srgbClr val="008000"/>
                </a:solidFill>
                <a:cs typeface="Times New Roman"/>
              </a:rPr>
              <a:t>guarantee Green &amp; Sustainable Development </a:t>
            </a:r>
            <a:r>
              <a:rPr lang="en-US" sz="1700" dirty="0">
                <a:cs typeface="Times New Roman"/>
              </a:rPr>
              <a:t>by 2030.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One of those goals is, “</a:t>
            </a:r>
            <a:r>
              <a:rPr lang="en-US" sz="1600" dirty="0">
                <a:solidFill>
                  <a:srgbClr val="0000FF"/>
                </a:solidFill>
                <a:cs typeface="Times New Roman"/>
              </a:rPr>
              <a:t>Securing the most effective &amp; efficient use of natural resources &amp; environmental protection in the direction of green &amp; sustainable development; effective preparedness for natural disasters &amp; adaptation to climate change</a:t>
            </a:r>
            <a:r>
              <a:rPr lang="en-US" sz="1600" dirty="0">
                <a:cs typeface="Times New Roman"/>
              </a:rPr>
              <a:t>”</a:t>
            </a:r>
            <a:r>
              <a:rPr lang="en-US" sz="1600" dirty="0" smtClean="0">
                <a:cs typeface="Times New Roman"/>
              </a:rPr>
              <a:t>.</a:t>
            </a:r>
          </a:p>
          <a:p>
            <a:pPr marL="282575" lvl="1" indent="-282575">
              <a:lnSpc>
                <a:spcPct val="130000"/>
              </a:lnSpc>
              <a:spcBef>
                <a:spcPts val="0"/>
              </a:spcBef>
              <a:buFont typeface="Wingdings" charset="2"/>
              <a:buChar char="v"/>
            </a:pPr>
            <a:r>
              <a:rPr lang="is-IS" sz="1600" dirty="0" smtClean="0">
                <a:cs typeface="Times New Roman"/>
              </a:rPr>
              <a:t>Followed by the </a:t>
            </a:r>
            <a:r>
              <a:rPr lang="is-IS" sz="1800" b="1" dirty="0" smtClean="0">
                <a:solidFill>
                  <a:srgbClr val="008000"/>
                </a:solidFill>
                <a:cs typeface="Times New Roman"/>
              </a:rPr>
              <a:t>8</a:t>
            </a:r>
            <a:r>
              <a:rPr lang="is-IS" sz="1800" b="1" baseline="30000" dirty="0" smtClean="0">
                <a:solidFill>
                  <a:srgbClr val="008000"/>
                </a:solidFill>
                <a:cs typeface="Times New Roman"/>
              </a:rPr>
              <a:t>th</a:t>
            </a:r>
            <a:r>
              <a:rPr lang="is-IS" sz="1800" b="1" dirty="0" smtClean="0">
                <a:solidFill>
                  <a:srgbClr val="008000"/>
                </a:solidFill>
                <a:cs typeface="Times New Roman"/>
              </a:rPr>
              <a:t> Five-Year National Socio-economic Development Plan (2016-2020)</a:t>
            </a:r>
            <a:r>
              <a:rPr lang="is-IS" sz="1800" b="1" dirty="0" smtClean="0">
                <a:cs typeface="Times New Roman"/>
              </a:rPr>
              <a:t> </a:t>
            </a:r>
            <a:r>
              <a:rPr lang="is-IS" sz="1600" dirty="0" smtClean="0">
                <a:cs typeface="Times New Roman"/>
              </a:rPr>
              <a:t>of the Government of Laos, known as “</a:t>
            </a:r>
            <a:r>
              <a:rPr lang="is-IS" sz="1600" b="1" dirty="0" smtClean="0">
                <a:solidFill>
                  <a:srgbClr val="008000"/>
                </a:solidFill>
                <a:cs typeface="Times New Roman"/>
              </a:rPr>
              <a:t>The 8</a:t>
            </a:r>
            <a:r>
              <a:rPr lang="is-IS" sz="1600" b="1" baseline="30000" dirty="0" smtClean="0">
                <a:solidFill>
                  <a:srgbClr val="008000"/>
                </a:solidFill>
                <a:cs typeface="Times New Roman"/>
              </a:rPr>
              <a:t>th</a:t>
            </a:r>
            <a:r>
              <a:rPr lang="is-IS" sz="1600" b="1" dirty="0" smtClean="0">
                <a:solidFill>
                  <a:srgbClr val="008000"/>
                </a:solidFill>
                <a:cs typeface="Times New Roman"/>
              </a:rPr>
              <a:t> NSEDP</a:t>
            </a:r>
            <a:r>
              <a:rPr lang="is-IS" sz="1600" dirty="0" smtClean="0">
                <a:cs typeface="Times New Roman"/>
              </a:rPr>
              <a:t>”, to archieve the above-mentioned goals &amp; SDGs.</a:t>
            </a:r>
          </a:p>
          <a:p>
            <a:pPr marL="628650" lvl="3" indent="-282575">
              <a:lnSpc>
                <a:spcPct val="13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is-IS" sz="16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Outcome 1: </a:t>
            </a:r>
            <a:r>
              <a:rPr lang="is-I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Macro economic..</a:t>
            </a:r>
            <a:endParaRPr lang="is-IS" sz="1600" dirty="0">
              <a:solidFill>
                <a:schemeClr val="tx2">
                  <a:lumMod val="60000"/>
                  <a:lumOff val="40000"/>
                </a:schemeClr>
              </a:solidFill>
              <a:cs typeface="Times New Roman"/>
            </a:endParaRPr>
          </a:p>
          <a:p>
            <a:pPr marL="628650" lvl="3" indent="-282575">
              <a:lnSpc>
                <a:spcPct val="13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is-IS" sz="16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Outcome 2: </a:t>
            </a:r>
            <a:r>
              <a:rPr lang="is-I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Social &amp; Cultural... </a:t>
            </a:r>
            <a:endParaRPr lang="is-IS" sz="1600" dirty="0" smtClean="0">
              <a:cs typeface="Times New Roman"/>
            </a:endParaRPr>
          </a:p>
          <a:p>
            <a:pPr marL="628650" lvl="2" indent="-282575">
              <a:lnSpc>
                <a:spcPct val="13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is-IS" sz="1600" dirty="0" smtClean="0">
                <a:cs typeface="Times New Roman"/>
              </a:rPr>
              <a:t>Outcome 3: Environmental Protection and Sustainable Natural </a:t>
            </a:r>
            <a:r>
              <a:rPr lang="is-IS" sz="1600" dirty="0" smtClean="0">
                <a:cs typeface="Times New Roman"/>
              </a:rPr>
              <a:t>Resource Managment</a:t>
            </a:r>
            <a:endParaRPr lang="is-IS" sz="1600" dirty="0" smtClean="0">
              <a:cs typeface="Times New Roman"/>
            </a:endParaRPr>
          </a:p>
          <a:p>
            <a:pPr marL="1719263" lvl="5" indent="-185738">
              <a:lnSpc>
                <a:spcPct val="13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is-IS" sz="1400" dirty="0" smtClean="0">
                <a:cs typeface="Times New Roman"/>
              </a:rPr>
              <a:t>Output 1 </a:t>
            </a:r>
            <a:r>
              <a:rPr lang="en-US" sz="1400" dirty="0">
                <a:cs typeface="Times New Roman"/>
              </a:rPr>
              <a:t>–</a:t>
            </a:r>
            <a:r>
              <a:rPr lang="is-IS" sz="1400" dirty="0" smtClean="0">
                <a:cs typeface="Times New Roman"/>
              </a:rPr>
              <a:t> </a:t>
            </a:r>
            <a:r>
              <a:rPr lang="is-IS" sz="1400" dirty="0" smtClean="0">
                <a:solidFill>
                  <a:srgbClr val="0000FF"/>
                </a:solidFill>
                <a:cs typeface="Times New Roman"/>
              </a:rPr>
              <a:t>Environmental Protection &amp; Sustainable Natural Resources Management</a:t>
            </a:r>
          </a:p>
          <a:p>
            <a:pPr marL="1719263" lvl="5" indent="-185738">
              <a:lnSpc>
                <a:spcPct val="13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1400" dirty="0" smtClean="0">
                <a:cs typeface="Times New Roman"/>
              </a:rPr>
              <a:t>Output 2 – </a:t>
            </a:r>
            <a:r>
              <a:rPr lang="en-US" sz="1400" dirty="0" smtClean="0">
                <a:solidFill>
                  <a:srgbClr val="0000FF"/>
                </a:solidFill>
                <a:cs typeface="Times New Roman"/>
              </a:rPr>
              <a:t>Preparedness for Natural Disasters &amp; Risk Mitigation</a:t>
            </a:r>
          </a:p>
        </p:txBody>
      </p:sp>
      <p:sp>
        <p:nvSpPr>
          <p:cNvPr id="2" name="Oval 1"/>
          <p:cNvSpPr/>
          <p:nvPr/>
        </p:nvSpPr>
        <p:spPr>
          <a:xfrm>
            <a:off x="76200" y="4171950"/>
            <a:ext cx="8763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118110"/>
            <a:ext cx="8610600" cy="1005840"/>
          </a:xfrm>
        </p:spPr>
        <p:txBody>
          <a:bodyPr>
            <a:no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en-US" sz="2800" dirty="0" smtClean="0">
                <a:solidFill>
                  <a:schemeClr val="tx1"/>
                </a:solidFill>
                <a:cs typeface="Times New Roman"/>
              </a:rPr>
              <a:t>2. National </a:t>
            </a:r>
            <a:r>
              <a:rPr lang="en-US" sz="2800" dirty="0">
                <a:solidFill>
                  <a:schemeClr val="tx1"/>
                </a:solidFill>
                <a:cs typeface="Times New Roman"/>
              </a:rPr>
              <a:t>Policy and Strategy on </a:t>
            </a:r>
            <a:r>
              <a:rPr lang="en-US" sz="2800" dirty="0" smtClean="0">
                <a:solidFill>
                  <a:schemeClr val="tx1"/>
                </a:solidFill>
                <a:cs typeface="Times New Roman"/>
              </a:rPr>
              <a:t>Environment </a:t>
            </a:r>
            <a:br>
              <a:rPr lang="en-US" sz="2800" dirty="0" smtClean="0">
                <a:solidFill>
                  <a:schemeClr val="tx1"/>
                </a:solidFill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cs typeface="Times New Roman"/>
              </a:rPr>
              <a:t>(cont.)</a:t>
            </a:r>
            <a:endParaRPr lang="en-US" sz="2800" dirty="0">
              <a:solidFill>
                <a:schemeClr val="tx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7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3276600" cy="609600"/>
          </a:xfrm>
          <a:solidFill>
            <a:srgbClr val="0080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/>
                <a:cs typeface="Times New Roman"/>
              </a:rPr>
              <a:t>Natural Conservation &amp; Environmental Protection in Laos</a:t>
            </a:r>
          </a:p>
        </p:txBody>
      </p:sp>
      <p:pic>
        <p:nvPicPr>
          <p:cNvPr id="6" name="Picture 8" descr="D:\MoNRE Log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715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2819400" y="3810000"/>
            <a:ext cx="5486400" cy="6858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National Strategy on Natural Resources &amp; Environment 2016-2025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" y="3429000"/>
            <a:ext cx="2590800" cy="685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Vision toward 2030</a:t>
            </a:r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72200" y="4572000"/>
            <a:ext cx="2743200" cy="51435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3</a:t>
            </a:r>
            <a:r>
              <a:rPr lang="en-US" sz="1600" baseline="30000" dirty="0" smtClean="0">
                <a:solidFill>
                  <a:srgbClr val="000000"/>
                </a:solidFill>
              </a:rPr>
              <a:t>rd</a:t>
            </a:r>
            <a:r>
              <a:rPr lang="en-US" sz="1600" dirty="0" smtClean="0">
                <a:solidFill>
                  <a:srgbClr val="000000"/>
                </a:solidFill>
              </a:rPr>
              <a:t> Five-Year Action Plan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2016-2020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>
            <a:stCxn id="13" idx="4"/>
          </p:cNvCxnSpPr>
          <p:nvPr/>
        </p:nvCxnSpPr>
        <p:spPr>
          <a:xfrm>
            <a:off x="5562600" y="4495800"/>
            <a:ext cx="0" cy="3048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21" idx="1"/>
          </p:cNvCxnSpPr>
          <p:nvPr/>
        </p:nvCxnSpPr>
        <p:spPr>
          <a:xfrm>
            <a:off x="5562600" y="4800600"/>
            <a:ext cx="609600" cy="2857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477000" y="2343150"/>
            <a:ext cx="2438400" cy="1295400"/>
            <a:chOff x="6477000" y="2343150"/>
            <a:chExt cx="2438400" cy="1295400"/>
          </a:xfrm>
        </p:grpSpPr>
        <p:sp>
          <p:nvSpPr>
            <p:cNvPr id="15" name="Rectangle 14"/>
            <p:cNvSpPr/>
            <p:nvPr/>
          </p:nvSpPr>
          <p:spPr>
            <a:xfrm>
              <a:off x="6705600" y="2343150"/>
              <a:ext cx="2209800" cy="6096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</a:t>
              </a:r>
              <a:r>
                <a:rPr lang="en-US" sz="1600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US" sz="1600" dirty="0" smtClean="0">
                  <a:solidFill>
                    <a:schemeClr val="tx1"/>
                  </a:solidFill>
                </a:rPr>
                <a:t> Five-Year Action Plan 2006-2010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05600" y="3028950"/>
              <a:ext cx="2209800" cy="6096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2</a:t>
              </a:r>
              <a:r>
                <a:rPr lang="en-US" sz="1600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US" sz="1600" dirty="0" smtClean="0">
                  <a:solidFill>
                    <a:schemeClr val="tx1"/>
                  </a:solidFill>
                </a:rPr>
                <a:t> Five-Year Action Plan 2011-2015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/>
            <p:cNvCxnSpPr>
              <a:stCxn id="15" idx="1"/>
            </p:cNvCxnSpPr>
            <p:nvPr/>
          </p:nvCxnSpPr>
          <p:spPr>
            <a:xfrm flipH="1">
              <a:off x="6477000" y="2647950"/>
              <a:ext cx="228600" cy="49530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16" idx="1"/>
            </p:cNvCxnSpPr>
            <p:nvPr/>
          </p:nvCxnSpPr>
          <p:spPr>
            <a:xfrm>
              <a:off x="6477000" y="3143250"/>
              <a:ext cx="228600" cy="19050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14" idx="6"/>
            <a:endCxn id="13" idx="2"/>
          </p:cNvCxnSpPr>
          <p:nvPr/>
        </p:nvCxnSpPr>
        <p:spPr>
          <a:xfrm flipH="1">
            <a:off x="2819400" y="3771900"/>
            <a:ext cx="228600" cy="381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48000" y="3733800"/>
            <a:ext cx="114300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1676400" y="1123950"/>
            <a:ext cx="5029200" cy="2590800"/>
            <a:chOff x="1828800" y="1104900"/>
            <a:chExt cx="5029200" cy="2590800"/>
          </a:xfrm>
        </p:grpSpPr>
        <p:cxnSp>
          <p:nvCxnSpPr>
            <p:cNvPr id="54" name="Straight Connector 53"/>
            <p:cNvCxnSpPr>
              <a:stCxn id="6" idx="2"/>
            </p:cNvCxnSpPr>
            <p:nvPr/>
          </p:nvCxnSpPr>
          <p:spPr>
            <a:xfrm>
              <a:off x="4343400" y="1104900"/>
              <a:ext cx="0" cy="259080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1828800" y="1276350"/>
              <a:ext cx="5029200" cy="6858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Times New Roman"/>
                  <a:cs typeface="Times New Roman"/>
                </a:rPr>
                <a:t>Environmental Protection Law (EPL)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issued out in 1999 and revised in 2012</a:t>
              </a:r>
              <a:endParaRPr lang="en-US" sz="16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1981200" y="2038350"/>
              <a:ext cx="4724400" cy="6858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Times New Roman"/>
                  <a:cs typeface="Times New Roman"/>
                </a:rPr>
                <a:t>Legal Frameworks: </a:t>
              </a:r>
            </a:p>
            <a:p>
              <a:pPr algn="ctr"/>
              <a:r>
                <a:rPr lang="en-US" sz="1600" dirty="0" smtClean="0">
                  <a:latin typeface="Times New Roman"/>
                  <a:cs typeface="Times New Roman"/>
                </a:rPr>
                <a:t>(Legislation, Decrees…)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2057400" y="2800350"/>
              <a:ext cx="4572000" cy="685800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National Strategy on Environment 2006-2020</a:t>
              </a:r>
              <a:endParaRPr lang="en-US" sz="16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" name="Line Callout 1 1"/>
          <p:cNvSpPr/>
          <p:nvPr/>
        </p:nvSpPr>
        <p:spPr>
          <a:xfrm>
            <a:off x="5867400" y="37726"/>
            <a:ext cx="3276600" cy="514350"/>
          </a:xfrm>
          <a:prstGeom prst="borderCallout1">
            <a:avLst>
              <a:gd name="adj1" fmla="val 18750"/>
              <a:gd name="adj2" fmla="val -1493"/>
              <a:gd name="adj3" fmla="val 86356"/>
              <a:gd name="adj4" fmla="val -36509"/>
            </a:avLst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MONRE was established in 2011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7604" y="1962150"/>
            <a:ext cx="9296400" cy="3423572"/>
            <a:chOff x="-57604" y="1962150"/>
            <a:chExt cx="9296400" cy="3423572"/>
          </a:xfrm>
        </p:grpSpPr>
        <p:sp>
          <p:nvSpPr>
            <p:cNvPr id="4" name="Oval 3"/>
            <p:cNvSpPr/>
            <p:nvPr/>
          </p:nvSpPr>
          <p:spPr>
            <a:xfrm rot="214056">
              <a:off x="-57604" y="3484405"/>
              <a:ext cx="9296400" cy="1901317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" name="Line Callout 3 7"/>
            <p:cNvSpPr/>
            <p:nvPr/>
          </p:nvSpPr>
          <p:spPr>
            <a:xfrm>
              <a:off x="457200" y="1962150"/>
              <a:ext cx="1143000" cy="838200"/>
            </a:xfrm>
            <a:prstGeom prst="borderCallout3">
              <a:avLst>
                <a:gd name="adj1" fmla="val 18750"/>
                <a:gd name="adj2" fmla="val -1797"/>
                <a:gd name="adj3" fmla="val 18750"/>
                <a:gd name="adj4" fmla="val -16667"/>
                <a:gd name="adj5" fmla="val 100000"/>
                <a:gd name="adj6" fmla="val -27124"/>
                <a:gd name="adj7" fmla="val 216350"/>
                <a:gd name="adj8" fmla="val -8333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Latest update (2015)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Oval 236" descr="06_original_w"/>
          <p:cNvSpPr>
            <a:spLocks noChangeArrowheads="1"/>
          </p:cNvSpPr>
          <p:nvPr/>
        </p:nvSpPr>
        <p:spPr bwMode="gray">
          <a:xfrm>
            <a:off x="7696200" y="742950"/>
            <a:ext cx="914400" cy="9144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 cmpd="sng">
            <a:solidFill>
              <a:srgbClr val="227A8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rgbClr val="008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825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504950"/>
            <a:ext cx="6324600" cy="1981200"/>
          </a:xfrm>
          <a:ln>
            <a:solidFill>
              <a:srgbClr val="2DA2BF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1600" dirty="0" smtClean="0">
                <a:cs typeface="Times New Roman"/>
              </a:rPr>
              <a:t>“</a:t>
            </a:r>
            <a:r>
              <a:rPr lang="en-US" sz="2000" b="1" dirty="0" smtClean="0">
                <a:solidFill>
                  <a:srgbClr val="008000"/>
                </a:solidFill>
                <a:cs typeface="Times New Roman"/>
              </a:rPr>
              <a:t>Green</a:t>
            </a:r>
            <a:r>
              <a:rPr lang="en-US" sz="1600" dirty="0" smtClean="0">
                <a:cs typeface="Times New Roman"/>
              </a:rPr>
              <a:t>, </a:t>
            </a:r>
            <a:r>
              <a:rPr lang="en-US" sz="1800" b="1" dirty="0" smtClean="0">
                <a:solidFill>
                  <a:srgbClr val="008000"/>
                </a:solidFill>
                <a:cs typeface="Times New Roman"/>
              </a:rPr>
              <a:t>Clean</a:t>
            </a:r>
            <a:r>
              <a:rPr lang="en-US" sz="1600" dirty="0" smtClean="0">
                <a:cs typeface="Times New Roman"/>
              </a:rPr>
              <a:t>, and </a:t>
            </a:r>
            <a:r>
              <a:rPr lang="en-US" sz="1800" b="1" dirty="0" smtClean="0">
                <a:solidFill>
                  <a:srgbClr val="008000"/>
                </a:solidFill>
                <a:cs typeface="Times New Roman"/>
              </a:rPr>
              <a:t>Beautiful Laos</a:t>
            </a:r>
            <a:r>
              <a:rPr lang="en-US" sz="1600" dirty="0" smtClean="0">
                <a:cs typeface="Times New Roman"/>
              </a:rPr>
              <a:t> with the richness of natural resources on a basis of </a:t>
            </a:r>
            <a:r>
              <a:rPr lang="en-US" sz="1800" b="1" dirty="0" smtClean="0">
                <a:solidFill>
                  <a:srgbClr val="008000"/>
                </a:solidFill>
                <a:cs typeface="Times New Roman"/>
              </a:rPr>
              <a:t>Green Economic Development </a:t>
            </a:r>
            <a:r>
              <a:rPr lang="en-US" sz="1600" dirty="0" smtClean="0">
                <a:cs typeface="Times New Roman"/>
              </a:rPr>
              <a:t>to reach the </a:t>
            </a:r>
            <a:r>
              <a:rPr lang="en-US" sz="1800" b="1" dirty="0" smtClean="0">
                <a:cs typeface="Times New Roman"/>
              </a:rPr>
              <a:t>Sustainable Development </a:t>
            </a:r>
            <a:r>
              <a:rPr lang="en-US" sz="1600" dirty="0" smtClean="0">
                <a:cs typeface="Times New Roman"/>
              </a:rPr>
              <a:t>and</a:t>
            </a:r>
            <a:r>
              <a:rPr lang="en-US" sz="1600" b="1" dirty="0" smtClean="0">
                <a:cs typeface="Times New Roman"/>
              </a:rPr>
              <a:t> </a:t>
            </a:r>
            <a:r>
              <a:rPr lang="en-US" sz="1800" b="1" dirty="0" smtClean="0">
                <a:cs typeface="Times New Roman"/>
              </a:rPr>
              <a:t>Industrialization</a:t>
            </a:r>
            <a:r>
              <a:rPr lang="en-US" sz="1600" b="1" dirty="0" smtClean="0">
                <a:cs typeface="Times New Roman"/>
              </a:rPr>
              <a:t> </a:t>
            </a:r>
            <a:r>
              <a:rPr lang="en-US" sz="1600" dirty="0" smtClean="0">
                <a:cs typeface="Times New Roman"/>
              </a:rPr>
              <a:t>in parallel to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1800" b="1" dirty="0" smtClean="0">
                <a:cs typeface="Times New Roman"/>
              </a:rPr>
              <a:t>Climate </a:t>
            </a:r>
            <a:r>
              <a:rPr lang="en-US" sz="1800" b="1" dirty="0">
                <a:cs typeface="Times New Roman"/>
              </a:rPr>
              <a:t>C</a:t>
            </a:r>
            <a:r>
              <a:rPr lang="en-US" sz="1800" b="1" dirty="0" smtClean="0">
                <a:cs typeface="Times New Roman"/>
              </a:rPr>
              <a:t>hange </a:t>
            </a:r>
            <a:r>
              <a:rPr lang="en-US" sz="1800" b="1" dirty="0">
                <a:cs typeface="Times New Roman"/>
              </a:rPr>
              <a:t>A</a:t>
            </a:r>
            <a:r>
              <a:rPr lang="en-US" sz="1800" b="1" dirty="0" smtClean="0">
                <a:cs typeface="Times New Roman"/>
              </a:rPr>
              <a:t>daptation </a:t>
            </a:r>
            <a:r>
              <a:rPr lang="en-US" sz="1600" dirty="0" smtClean="0">
                <a:cs typeface="Times New Roman"/>
              </a:rPr>
              <a:t>and </a:t>
            </a:r>
            <a:r>
              <a:rPr lang="en-US" sz="1800" b="1" dirty="0" smtClean="0">
                <a:cs typeface="Times New Roman"/>
              </a:rPr>
              <a:t>Disaster </a:t>
            </a:r>
            <a:r>
              <a:rPr lang="en-US" sz="1800" b="1" dirty="0">
                <a:cs typeface="Times New Roman"/>
              </a:rPr>
              <a:t>R</a:t>
            </a:r>
            <a:r>
              <a:rPr lang="en-US" sz="1800" b="1" dirty="0" smtClean="0">
                <a:cs typeface="Times New Roman"/>
              </a:rPr>
              <a:t>esilience</a:t>
            </a:r>
            <a:r>
              <a:rPr lang="en-US" sz="1600" dirty="0" smtClean="0">
                <a:cs typeface="Times New Roman"/>
              </a:rPr>
              <a:t>.”   </a:t>
            </a:r>
            <a:endParaRPr lang="en-US" sz="1600" dirty="0">
              <a:cs typeface="Times New Roman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7150"/>
            <a:ext cx="8153400" cy="1005840"/>
          </a:xfrm>
          <a:prstGeom prst="rect">
            <a:avLst/>
          </a:prstGeom>
          <a:solidFill>
            <a:srgbClr val="FFFFFF"/>
          </a:solidFill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20000"/>
              </a:lnSpc>
            </a:pPr>
            <a:r>
              <a:rPr lang="en-US" sz="4000" dirty="0" smtClean="0">
                <a:solidFill>
                  <a:srgbClr val="000000"/>
                </a:solidFill>
                <a:cs typeface="Times New Roman"/>
              </a:rPr>
              <a:t>MONRE’s Vision toward 2030</a:t>
            </a:r>
            <a:endParaRPr lang="en-US" sz="4000" dirty="0">
              <a:solidFill>
                <a:srgbClr val="000000"/>
              </a:solidFill>
              <a:cs typeface="Times New Roman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736568"/>
              </p:ext>
            </p:extLst>
          </p:nvPr>
        </p:nvGraphicFramePr>
        <p:xfrm>
          <a:off x="5283404" y="1962150"/>
          <a:ext cx="5003596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" name="Document" r:id="rId3" imgW="5486400" imgH="3175000" progId="Word.Document.12">
                  <p:embed/>
                </p:oleObj>
              </mc:Choice>
              <mc:Fallback>
                <p:oleObj name="Document" r:id="rId3" imgW="5486400" imgH="317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3404" y="1962150"/>
                        <a:ext cx="5003596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324600" y="139201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 of </a:t>
            </a:r>
          </a:p>
          <a:p>
            <a:pPr algn="ctr"/>
            <a:r>
              <a:rPr lang="en-US" dirty="0" smtClean="0"/>
              <a:t>Sustainable Development</a:t>
            </a:r>
            <a:endParaRPr lang="en-US" dirty="0"/>
          </a:p>
        </p:txBody>
      </p:sp>
      <p:pic>
        <p:nvPicPr>
          <p:cNvPr id="16" name="Picture 15" descr="goal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84" y="2952750"/>
            <a:ext cx="2431316" cy="2209800"/>
          </a:xfrm>
          <a:prstGeom prst="rect">
            <a:avLst/>
          </a:prstGeom>
        </p:spPr>
      </p:pic>
      <p:sp>
        <p:nvSpPr>
          <p:cNvPr id="9" name="Oval 106" descr="06_original_w"/>
          <p:cNvSpPr>
            <a:spLocks noChangeArrowheads="1"/>
          </p:cNvSpPr>
          <p:nvPr/>
        </p:nvSpPr>
        <p:spPr bwMode="gray">
          <a:xfrm>
            <a:off x="228600" y="819150"/>
            <a:ext cx="838200" cy="83820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8575" cmpd="sng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374964"/>
              </p:ext>
            </p:extLst>
          </p:nvPr>
        </p:nvGraphicFramePr>
        <p:xfrm>
          <a:off x="2378635" y="2343150"/>
          <a:ext cx="9127565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91000" y="3714750"/>
            <a:ext cx="17526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2DA2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Five-Year Action Plan (2016-2020)</a:t>
            </a:r>
            <a:endParaRPr lang="en-US" sz="1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447" y="2038350"/>
            <a:ext cx="3872753" cy="3105150"/>
          </a:xfrm>
          <a:prstGeom prst="rect">
            <a:avLst/>
          </a:prstGeom>
          <a:solidFill>
            <a:srgbClr val="CCFFCC"/>
          </a:solidFill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28600" indent="-228600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Core Targets: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Land Management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Water Resources, Meteorology &amp; Hydrology Management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Environmental Protection &amp; Climate Change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Regional &amp; International Integration &amp; Cooperation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Institutional Capacity Development Program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400" dirty="0"/>
          </a:p>
        </p:txBody>
      </p:sp>
      <p:sp>
        <p:nvSpPr>
          <p:cNvPr id="17" name="Striped Right Arrow 16"/>
          <p:cNvSpPr/>
          <p:nvPr/>
        </p:nvSpPr>
        <p:spPr>
          <a:xfrm>
            <a:off x="3962400" y="3867150"/>
            <a:ext cx="228600" cy="15240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85800" y="1276350"/>
            <a:ext cx="8229600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20000"/>
              </a:lnSpc>
            </a:pPr>
            <a:r>
              <a:rPr lang="en-US" sz="1600" dirty="0" smtClean="0">
                <a:cs typeface="Times New Roman"/>
              </a:rPr>
              <a:t>Overall Goal: “</a:t>
            </a:r>
            <a:r>
              <a:rPr lang="en-US" sz="1600" dirty="0" smtClean="0">
                <a:solidFill>
                  <a:srgbClr val="008000"/>
                </a:solidFill>
                <a:cs typeface="Times New Roman"/>
              </a:rPr>
              <a:t>Green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cs typeface="Times New Roman"/>
              </a:rPr>
              <a:t>, </a:t>
            </a:r>
            <a:r>
              <a:rPr lang="en-US" sz="1600" dirty="0" smtClean="0">
                <a:solidFill>
                  <a:srgbClr val="008000"/>
                </a:solidFill>
                <a:cs typeface="Times New Roman"/>
              </a:rPr>
              <a:t>Clean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cs typeface="Times New Roman"/>
              </a:rPr>
              <a:t>, &amp; </a:t>
            </a:r>
            <a:r>
              <a:rPr lang="en-US" sz="1600" dirty="0" smtClean="0">
                <a:solidFill>
                  <a:srgbClr val="008000"/>
                </a:solidFill>
                <a:cs typeface="Times New Roman"/>
              </a:rPr>
              <a:t>Beautiful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cs typeface="Times New Roman"/>
              </a:rPr>
              <a:t> Laos on a basis of Green Economic Growth in order to ensure Sustainable Development, Climate Change Adaptation, &amp; Disaster Resilience</a:t>
            </a:r>
            <a:r>
              <a:rPr lang="en-US" sz="1600" dirty="0" smtClean="0">
                <a:cs typeface="Times New Roman"/>
              </a:rPr>
              <a:t>”</a:t>
            </a:r>
            <a:endParaRPr lang="en-US" sz="1600" dirty="0">
              <a:cs typeface="Times New Roman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8153400" cy="100584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sz="3100" dirty="0" smtClean="0">
                <a:solidFill>
                  <a:srgbClr val="000000"/>
                </a:solidFill>
                <a:cs typeface="Times New Roman"/>
              </a:rPr>
              <a:t>The 3</a:t>
            </a:r>
            <a:r>
              <a:rPr lang="en-US" sz="3100" baseline="30000" dirty="0" smtClean="0">
                <a:solidFill>
                  <a:srgbClr val="000000"/>
                </a:solidFill>
                <a:cs typeface="Times New Roman"/>
              </a:rPr>
              <a:t>rd</a:t>
            </a:r>
            <a:r>
              <a:rPr lang="en-US" sz="3100" dirty="0" smtClean="0">
                <a:solidFill>
                  <a:srgbClr val="000000"/>
                </a:solidFill>
                <a:cs typeface="Times New Roman"/>
              </a:rPr>
              <a:t> Five-Year Action Plan (2016-2020)</a:t>
            </a:r>
            <a:br>
              <a:rPr lang="en-US" sz="3100" dirty="0" smtClean="0">
                <a:solidFill>
                  <a:srgbClr val="000000"/>
                </a:solidFill>
                <a:cs typeface="Times New Roman"/>
              </a:rPr>
            </a:br>
            <a:r>
              <a:rPr lang="en-US" sz="2000" dirty="0" smtClean="0">
                <a:solidFill>
                  <a:srgbClr val="000000"/>
                </a:solidFill>
                <a:cs typeface="Times New Roman"/>
              </a:rPr>
              <a:t>National Strategy on Natural Resources &amp; Environment (2016-2025)</a:t>
            </a:r>
            <a:endParaRPr lang="en-US" sz="2000" dirty="0">
              <a:solidFill>
                <a:srgbClr val="000000"/>
              </a:solidFill>
              <a:cs typeface="Times New Roman"/>
            </a:endParaRPr>
          </a:p>
        </p:txBody>
      </p:sp>
      <p:pic>
        <p:nvPicPr>
          <p:cNvPr id="13" name="Picture 8" descr="D:\MoNRE Logo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29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3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 animBg="1"/>
      <p:bldP spid="7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43400" y="1200150"/>
            <a:ext cx="4800600" cy="39433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Focus Projects (2016-20)</a:t>
            </a:r>
          </a:p>
          <a:p>
            <a:pPr marL="708660" lvl="1" indent="-342900">
              <a:lnSpc>
                <a:spcPct val="110000"/>
              </a:lnSpc>
              <a:buSzPct val="100000"/>
              <a:buFont typeface="+mj-lt"/>
              <a:buAutoNum type="arabicParenR"/>
            </a:pPr>
            <a:r>
              <a:rPr lang="en-US" sz="2000" dirty="0" smtClean="0">
                <a:solidFill>
                  <a:srgbClr val="000000"/>
                </a:solidFill>
              </a:rPr>
              <a:t>Environmental Quality Promotion Projects (e.g. ESC, ISP, SEA, EMH, Environmentally Friendly Technology Promotion, Environmental Education)</a:t>
            </a:r>
          </a:p>
          <a:p>
            <a:pPr marL="708660" lvl="1" indent="-342900">
              <a:lnSpc>
                <a:spcPct val="110000"/>
              </a:lnSpc>
              <a:buSzPct val="100000"/>
              <a:buFont typeface="+mj-lt"/>
              <a:buAutoNum type="arabicParenR"/>
            </a:pPr>
            <a:r>
              <a:rPr lang="en-US" sz="2000" dirty="0" smtClean="0">
                <a:solidFill>
                  <a:srgbClr val="000000"/>
                </a:solidFill>
              </a:rPr>
              <a:t>Pollution Monitoring &amp; Control Projects</a:t>
            </a:r>
          </a:p>
          <a:p>
            <a:pPr marL="708660" lvl="1" indent="-342900">
              <a:lnSpc>
                <a:spcPct val="110000"/>
              </a:lnSpc>
              <a:buSzPct val="100000"/>
              <a:buFont typeface="+mj-lt"/>
              <a:buAutoNum type="arabicParenR"/>
            </a:pPr>
            <a:r>
              <a:rPr lang="en-US" sz="2000" dirty="0" smtClean="0">
                <a:solidFill>
                  <a:srgbClr val="000000"/>
                </a:solidFill>
              </a:rPr>
              <a:t>EIA, Management &amp; Monitoring of Investment Projects</a:t>
            </a:r>
          </a:p>
          <a:p>
            <a:pPr marL="708660" lvl="1" indent="-342900">
              <a:lnSpc>
                <a:spcPct val="110000"/>
              </a:lnSpc>
              <a:buSzPct val="100000"/>
              <a:buFont typeface="+mj-lt"/>
              <a:buAutoNum type="arabicParenR"/>
            </a:pPr>
            <a:r>
              <a:rPr lang="en-US" sz="2000" dirty="0" smtClean="0">
                <a:solidFill>
                  <a:srgbClr val="000000"/>
                </a:solidFill>
              </a:rPr>
              <a:t>Climate Change Adaptation &amp; Disaster Risk Reduction Projects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447" y="1569482"/>
            <a:ext cx="4558553" cy="3574018"/>
          </a:xfrm>
          <a:prstGeom prst="rect">
            <a:avLst/>
          </a:prstGeom>
          <a:solidFill>
            <a:srgbClr val="CCFFCC"/>
          </a:solidFill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28600" indent="-228600">
              <a:lnSpc>
                <a:spcPct val="110000"/>
              </a:lnSpc>
              <a:spcBef>
                <a:spcPts val="0"/>
              </a:spcBef>
            </a:pPr>
            <a:r>
              <a:rPr lang="en-US" sz="1800" dirty="0" smtClean="0"/>
              <a:t>Core Targets: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Land Management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Water Resources, Meteorology &amp; Hydrology Management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Environmental Protection &amp; Climate Change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Regional &amp; International Integration &amp; Cooperation Program</a:t>
            </a:r>
          </a:p>
          <a:p>
            <a:pPr marL="450850" lvl="1" indent="-22225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  <a:buFont typeface="Wingdings" charset="2"/>
              <a:buChar char="v"/>
            </a:pPr>
            <a:r>
              <a:rPr lang="en-US" sz="1800" dirty="0" smtClean="0"/>
              <a:t>Institutional Capacity Development Program</a:t>
            </a:r>
          </a:p>
        </p:txBody>
      </p:sp>
      <p:sp>
        <p:nvSpPr>
          <p:cNvPr id="5" name="Oval 4"/>
          <p:cNvSpPr/>
          <p:nvPr/>
        </p:nvSpPr>
        <p:spPr>
          <a:xfrm>
            <a:off x="0" y="2800350"/>
            <a:ext cx="4648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8153400" cy="100584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sz="3100" dirty="0" smtClean="0">
                <a:solidFill>
                  <a:srgbClr val="000000"/>
                </a:solidFill>
              </a:rPr>
              <a:t>The 3</a:t>
            </a:r>
            <a:r>
              <a:rPr lang="en-US" sz="3100" baseline="30000" dirty="0" smtClean="0">
                <a:solidFill>
                  <a:srgbClr val="000000"/>
                </a:solidFill>
              </a:rPr>
              <a:t>rd</a:t>
            </a:r>
            <a:r>
              <a:rPr lang="en-US" sz="3100" dirty="0" smtClean="0">
                <a:solidFill>
                  <a:srgbClr val="000000"/>
                </a:solidFill>
              </a:rPr>
              <a:t> </a:t>
            </a:r>
            <a:r>
              <a:rPr lang="en-US" sz="3100" dirty="0">
                <a:solidFill>
                  <a:srgbClr val="000000"/>
                </a:solidFill>
              </a:rPr>
              <a:t>Five-Year Action </a:t>
            </a:r>
            <a:r>
              <a:rPr lang="en-US" sz="3100" dirty="0" smtClean="0">
                <a:solidFill>
                  <a:srgbClr val="000000"/>
                </a:solidFill>
              </a:rPr>
              <a:t>Plan (2016-2020)</a:t>
            </a:r>
            <a:br>
              <a:rPr lang="en-US" sz="31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National Strategy on Natural Resources &amp; Environment (2016-2025)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00150"/>
            <a:ext cx="45720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2DA2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Five-Year Action Plan (2016-2020)</a:t>
            </a:r>
            <a:endParaRPr lang="en-US" dirty="0"/>
          </a:p>
        </p:txBody>
      </p:sp>
      <p:cxnSp>
        <p:nvCxnSpPr>
          <p:cNvPr id="9" name="Straight Arrow Connector 8"/>
          <p:cNvCxnSpPr>
            <a:stCxn id="5" idx="7"/>
          </p:cNvCxnSpPr>
          <p:nvPr/>
        </p:nvCxnSpPr>
        <p:spPr>
          <a:xfrm flipV="1">
            <a:off x="3967487" y="1581150"/>
            <a:ext cx="833113" cy="13084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MoNRE Log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4295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0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Presentation.potx</Template>
  <TotalTime>0</TotalTime>
  <Words>2487</Words>
  <Application>Microsoft Macintosh PowerPoint</Application>
  <PresentationFormat>On-screen Show (16:9)</PresentationFormat>
  <Paragraphs>238</Paragraphs>
  <Slides>34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Widescreen Presentation</vt:lpstr>
      <vt:lpstr>Document</vt:lpstr>
      <vt:lpstr>ຍິນດີຕ້ອນຮັບສູ່ ສປປ ລາວ! Welcome to Lao PDR!</vt:lpstr>
      <vt:lpstr>Contents</vt:lpstr>
      <vt:lpstr>- Currency is Lao Kip (LAK) – US$ 1 ≅ LAK 8,000.00  - GDP Growth Rate  = 6.8% (1st half of 2017)  - Income Per-capita  = US$ 2,353.2 (2013-14) - GDP Shares by Sectors (2014-15) =  23.7% Agriculture &amp; Forestry                  29.1% Industry            47.2% Tourism &amp; Services</vt:lpstr>
      <vt:lpstr>2. National Policy and Strategy on Environment </vt:lpstr>
      <vt:lpstr>2. National Policy and Strategy on Environment  (cont.)</vt:lpstr>
      <vt:lpstr>Natural Conservation &amp; Environmental Protection in Laos</vt:lpstr>
      <vt:lpstr>PowerPoint Presentation</vt:lpstr>
      <vt:lpstr>The 3rd Five-Year Action Plan (2016-2020) National Strategy on Natural Resources &amp; Environment (2016-2025)</vt:lpstr>
      <vt:lpstr>The 3rd Five-Year Action Plan (2016-2020) National Strategy on Natural Resources &amp; Environment (2016-2025)</vt:lpstr>
      <vt:lpstr>3. Implementation of Environment-related SDGs in the Lao PDR</vt:lpstr>
      <vt:lpstr>3. Implementation of Environment-related SDGs in the Lao PDR (cont.)</vt:lpstr>
      <vt:lpstr>3. Implementation of Environment-related SDGs in the Lao PDR (cont.) MONRE’s Efforts toward SDGs</vt:lpstr>
      <vt:lpstr>3.1 Devising and Enforcing Laws, Regulations, &amp;     Legal framework</vt:lpstr>
      <vt:lpstr>On-going Process: Strategy and legal framework</vt:lpstr>
      <vt:lpstr>3.2 Implementation of the 3rd Five-Year Action Plan (2016-2020)</vt:lpstr>
      <vt:lpstr>3.2 Implementation of the 3rd Five-Year Action Plan (2016-2020) (cont.)</vt:lpstr>
      <vt:lpstr>3.2 Implementation of the 3rd Five-Year Action Plan (2016-2020) (cont.)</vt:lpstr>
      <vt:lpstr>Implementation of the 3rd Five-Year Action Plan (2016-2020) (cont.)</vt:lpstr>
      <vt:lpstr>PowerPoint Presentation</vt:lpstr>
      <vt:lpstr>Lao Pilot Program - Environmental Management Component  (LPPE)</vt:lpstr>
      <vt:lpstr>Started the Integrated Spatial Planning (ISP) Program  - 2007 to 2010 under supports of SEM2 &amp; EMSP.  - Now, it is supported by LENS II</vt:lpstr>
      <vt:lpstr>Environmental Education and Awareness Raising - Promotion of Climate-related Environmental Education (ProCeed)</vt:lpstr>
      <vt:lpstr>Environmental Education and Awareness Raising - Environmental Education and Climate Change Curriculum</vt:lpstr>
      <vt:lpstr>PowerPoint Presentation</vt:lpstr>
      <vt:lpstr>Awareness Raising</vt:lpstr>
      <vt:lpstr>Publications</vt:lpstr>
      <vt:lpstr>Climate Change Adaptation in Wetland Areas (CCAW) Project  - Priority Areas:  1. Xe Champone wetlands in Savannakhet Province (Central Part)   2. Beung Kiat Ngong wetland in Champasack (Southern Part) - Strategic framework: Enhanced capacity of government and communities to adapt to and mitigate climate change and reduce natural disaster vulnerabilities related to agriculture, forestry and fishery</vt:lpstr>
      <vt:lpstr>PowerPoint Presentation</vt:lpstr>
      <vt:lpstr>SCP Initiative in the Lao PDR</vt:lpstr>
      <vt:lpstr>Main Challenges for Natural Resource Management and Environmental Protection</vt:lpstr>
      <vt:lpstr>4. Conclusion</vt:lpstr>
      <vt:lpstr>5. Recommendations</vt:lpstr>
      <vt:lpstr>Thank you very much for your attention!</vt:lpstr>
      <vt:lpstr>Any question, please?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2010-04-19T20:53:40Z</dcterms:created>
  <dcterms:modified xsi:type="dcterms:W3CDTF">2017-11-13T07:43:20Z</dcterms:modified>
</cp:coreProperties>
</file>