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78" r:id="rId3"/>
    <p:sldMasterId id="214748369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1" r:id="rId6"/>
    <p:sldId id="277" r:id="rId7"/>
    <p:sldId id="301" r:id="rId8"/>
    <p:sldId id="281" r:id="rId9"/>
    <p:sldId id="278" r:id="rId10"/>
    <p:sldId id="279" r:id="rId11"/>
    <p:sldId id="282" r:id="rId12"/>
    <p:sldId id="296" r:id="rId13"/>
    <p:sldId id="300" r:id="rId14"/>
    <p:sldId id="293" r:id="rId15"/>
    <p:sldId id="294" r:id="rId16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66CC"/>
    <a:srgbClr val="006666"/>
    <a:srgbClr val="008080"/>
    <a:srgbClr val="336699"/>
    <a:srgbClr val="EAEAEA"/>
    <a:srgbClr val="0066FF"/>
    <a:srgbClr val="33CCF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79365" autoAdjust="0"/>
  </p:normalViewPr>
  <p:slideViewPr>
    <p:cSldViewPr>
      <p:cViewPr varScale="1">
        <p:scale>
          <a:sx n="71" d="100"/>
          <a:sy n="71" d="100"/>
        </p:scale>
        <p:origin x="1296" y="7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9698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48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692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ADFD8-BAEE-41C5-941D-DE7B0210E915}" type="slidenum">
              <a:rPr lang="th-TH" smtClean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167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200" b="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  <a:p>
            <a:endParaRPr lang="th-TH" sz="1200" b="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221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ADFD8-BAEE-41C5-941D-DE7B0210E915}" type="slidenum">
              <a:rPr lang="th-TH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1C91D-AB57-45CF-AAC5-8F52FBAED8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BrowalliaUPC" panose="020B0604020202020204" pitchFamily="34" charset="-34"/>
                <a:ea typeface="+mn-ea"/>
                <a:cs typeface="BrowalliaUPC" panose="020B0604020202020204" pitchFamily="34" charset="-34"/>
              </a:rPr>
              <a:t> </a:t>
            </a:r>
            <a:endParaRPr lang="en-US" sz="1600" b="0" kern="1200" dirty="0">
              <a:solidFill>
                <a:schemeClr val="tx1">
                  <a:lumMod val="50000"/>
                </a:schemeClr>
              </a:solidFill>
              <a:effectLst/>
              <a:latin typeface="BrowalliaUPC" panose="020B0604020202020204" pitchFamily="34" charset="-34"/>
              <a:ea typeface="+mn-ea"/>
              <a:cs typeface="BrowalliaUPC" panose="020B0604020202020204" pitchFamily="34" charset="-34"/>
            </a:endParaRPr>
          </a:p>
          <a:p>
            <a:endParaRPr lang="en-US" sz="1600" b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063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BrowalliaUPC" panose="020B0604020202020204" pitchFamily="34" charset="-34"/>
                <a:ea typeface="+mn-ea"/>
                <a:cs typeface="BrowalliaUPC" panose="020B0604020202020204" pitchFamily="34" charset="-34"/>
              </a:rPr>
              <a:t> </a:t>
            </a:r>
            <a:endParaRPr lang="en-US" sz="1600" b="0" kern="1200" dirty="0">
              <a:solidFill>
                <a:schemeClr val="tx1">
                  <a:lumMod val="50000"/>
                </a:schemeClr>
              </a:solidFill>
              <a:effectLst/>
              <a:latin typeface="BrowalliaUPC" panose="020B0604020202020204" pitchFamily="34" charset="-34"/>
              <a:ea typeface="+mn-ea"/>
              <a:cs typeface="BrowalliaUPC" panose="020B0604020202020204" pitchFamily="34" charset="-34"/>
            </a:endParaRPr>
          </a:p>
          <a:p>
            <a:endParaRPr lang="en-US" sz="1600" b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264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0" kern="1200" dirty="0">
                <a:solidFill>
                  <a:schemeClr val="tx1">
                    <a:lumMod val="50000"/>
                  </a:schemeClr>
                </a:solidFill>
                <a:effectLst/>
                <a:latin typeface="BrowalliaUPC" panose="020B0604020202020204" pitchFamily="34" charset="-34"/>
                <a:ea typeface="+mn-ea"/>
                <a:cs typeface="BrowalliaUPC" panose="020B0604020202020204" pitchFamily="34" charset="-34"/>
              </a:rPr>
              <a:t>		 </a:t>
            </a:r>
            <a:endParaRPr lang="en-US" sz="1600" b="0" kern="1200" dirty="0">
              <a:solidFill>
                <a:schemeClr val="tx1">
                  <a:lumMod val="50000"/>
                </a:schemeClr>
              </a:solidFill>
              <a:effectLst/>
              <a:latin typeface="BrowalliaUPC" panose="020B0604020202020204" pitchFamily="34" charset="-34"/>
              <a:ea typeface="+mn-ea"/>
              <a:cs typeface="BrowalliaUPC" panose="020B0604020202020204" pitchFamily="34" charset="-34"/>
            </a:endParaRPr>
          </a:p>
          <a:p>
            <a:endParaRPr lang="en-US" sz="1600" b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srgbClr val="545454"/>
                </a:solidFill>
                <a:latin typeface="Century Gothic"/>
              </a:rPr>
              <a:pPr/>
              <a:t>10</a:t>
            </a:fld>
            <a:endParaRPr lang="en-US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462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E6CF-0E63-4497-94DB-D6F168EAA1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4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53A1-766A-4B9B-B8A4-1D2352690A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02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0ACD-DC5B-4ED3-9896-39F99EFB4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1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A8A9-B76E-4678-A2C4-CD381148F4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6B-F94A-431A-A83D-EA65984B8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186-35D8-431A-BB65-93D587404C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75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9EA-3D70-4297-9E74-6DD318770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35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D770-DC18-4E0C-8687-583799D3AF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3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79E-ACED-4954-9F40-09574CEFC7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14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89FD-65B1-4CDB-B2EA-97382D0452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19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4B10-A641-47E5-8B61-D75B02BC5C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15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40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11/9/2017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E9D8-5CD2-4742-97BD-A4E8274D70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9C39-3B75-4AC1-AA9F-92027E4AB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7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4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olicy@onep.go.th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229" y="769421"/>
            <a:ext cx="11161240" cy="115212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Environmental Policies of Thailand and the implementation of SDGs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812" y="5013176"/>
            <a:ext cx="1058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By  PRASERT SIRINAPAPORN,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Director, Office of National Environment Board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Office of Natural Resources and Environmental Policy and Planning </a:t>
            </a:r>
            <a:r>
              <a:rPr lang="th-TH" altLang="en-US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ONEP</a:t>
            </a:r>
            <a:r>
              <a:rPr lang="th-TH" altLang="en-US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5820" y="2805643"/>
            <a:ext cx="10729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Launching Ceremony of </a:t>
            </a:r>
            <a:r>
              <a:rPr lang="en-US" altLang="en-US" sz="2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Lancang</a:t>
            </a:r>
            <a:r>
              <a:rPr lang="en-US" alt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-Mekong Environmental Cooperation Center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Supporting Meetings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15-17 November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International Environmental Convention Implementation Building, Beijing, China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3355"/>
            <a:ext cx="6812717" cy="580375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54545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9EC66-8CB8-4444-BE68-2C06BC9A39B1}"/>
              </a:ext>
            </a:extLst>
          </p:cNvPr>
          <p:cNvSpPr/>
          <p:nvPr/>
        </p:nvSpPr>
        <p:spPr>
          <a:xfrm>
            <a:off x="0" y="0"/>
            <a:ext cx="12188825" cy="16141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0456AB-8F56-44D0-913C-FE47D5BEF3EE}"/>
              </a:ext>
            </a:extLst>
          </p:cNvPr>
          <p:cNvSpPr/>
          <p:nvPr/>
        </p:nvSpPr>
        <p:spPr>
          <a:xfrm>
            <a:off x="6742484" y="6108554"/>
            <a:ext cx="5444755" cy="7485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957FDA-263B-43C6-9EFC-172228C353C2}"/>
              </a:ext>
            </a:extLst>
          </p:cNvPr>
          <p:cNvSpPr/>
          <p:nvPr/>
        </p:nvSpPr>
        <p:spPr>
          <a:xfrm>
            <a:off x="6742484" y="3962298"/>
            <a:ext cx="5458841" cy="10768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DB9E87-85F7-4FB8-9647-2A0CCF569139}"/>
              </a:ext>
            </a:extLst>
          </p:cNvPr>
          <p:cNvSpPr/>
          <p:nvPr/>
        </p:nvSpPr>
        <p:spPr>
          <a:xfrm>
            <a:off x="6742484" y="2667223"/>
            <a:ext cx="5458841" cy="5370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71" name="Rectangle 70"/>
          <p:cNvSpPr/>
          <p:nvPr/>
        </p:nvSpPr>
        <p:spPr>
          <a:xfrm>
            <a:off x="6742484" y="3213745"/>
            <a:ext cx="5446341" cy="766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742484" y="5048656"/>
            <a:ext cx="5444755" cy="1059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42484" y="1631637"/>
            <a:ext cx="5454345" cy="102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2851" y="5126302"/>
            <a:ext cx="807892" cy="785595"/>
            <a:chOff x="261764" y="4725144"/>
            <a:chExt cx="864096" cy="855706"/>
          </a:xfrm>
        </p:grpSpPr>
        <p:sp>
          <p:nvSpPr>
            <p:cNvPr id="5" name="Oval 4"/>
            <p:cNvSpPr/>
            <p:nvPr/>
          </p:nvSpPr>
          <p:spPr>
            <a:xfrm>
              <a:off x="261764" y="4725144"/>
              <a:ext cx="864096" cy="8557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70" y="4839238"/>
              <a:ext cx="691277" cy="684565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42" y="4221147"/>
            <a:ext cx="819290" cy="827509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78973" y="1665866"/>
            <a:ext cx="994390" cy="794437"/>
            <a:chOff x="9550796" y="5589240"/>
            <a:chExt cx="1399119" cy="1152128"/>
          </a:xfrm>
        </p:grpSpPr>
        <p:sp>
          <p:nvSpPr>
            <p:cNvPr id="43" name="Oval 42"/>
            <p:cNvSpPr/>
            <p:nvPr/>
          </p:nvSpPr>
          <p:spPr>
            <a:xfrm>
              <a:off x="9571946" y="5589240"/>
              <a:ext cx="1152128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50796" y="5733256"/>
              <a:ext cx="1399119" cy="864096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42851" y="3289489"/>
            <a:ext cx="863871" cy="863870"/>
            <a:chOff x="10846940" y="5589240"/>
            <a:chExt cx="1080120" cy="1080120"/>
          </a:xfrm>
        </p:grpSpPr>
        <p:sp>
          <p:nvSpPr>
            <p:cNvPr id="45" name="Oval 44"/>
            <p:cNvSpPr/>
            <p:nvPr/>
          </p:nvSpPr>
          <p:spPr>
            <a:xfrm>
              <a:off x="10846940" y="558924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62964" y="5733256"/>
              <a:ext cx="792088" cy="79208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21229" y="5994755"/>
            <a:ext cx="798215" cy="740612"/>
            <a:chOff x="2998068" y="4941168"/>
            <a:chExt cx="1368152" cy="1368152"/>
          </a:xfrm>
        </p:grpSpPr>
        <p:sp>
          <p:nvSpPr>
            <p:cNvPr id="11" name="Oval 10"/>
            <p:cNvSpPr/>
            <p:nvPr/>
          </p:nvSpPr>
          <p:spPr>
            <a:xfrm>
              <a:off x="2998068" y="4941168"/>
              <a:ext cx="1368152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070076" y="5157192"/>
              <a:ext cx="1296144" cy="968756"/>
              <a:chOff x="6670476" y="4365104"/>
              <a:chExt cx="1607437" cy="93610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86" t="13679" r="7157" b="19188"/>
              <a:stretch/>
            </p:blipFill>
            <p:spPr>
              <a:xfrm>
                <a:off x="7144187" y="4365104"/>
                <a:ext cx="1133726" cy="936104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86" t="13679" r="7157" b="19188"/>
              <a:stretch/>
            </p:blipFill>
            <p:spPr>
              <a:xfrm>
                <a:off x="6670476" y="4365104"/>
                <a:ext cx="1133726" cy="936104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74124" y="2474937"/>
            <a:ext cx="844671" cy="753129"/>
            <a:chOff x="261764" y="1700808"/>
            <a:chExt cx="864096" cy="864096"/>
          </a:xfrm>
        </p:grpSpPr>
        <p:sp>
          <p:nvSpPr>
            <p:cNvPr id="4" name="Oval 3"/>
            <p:cNvSpPr/>
            <p:nvPr/>
          </p:nvSpPr>
          <p:spPr>
            <a:xfrm>
              <a:off x="261764" y="1700808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70" y="1758414"/>
              <a:ext cx="748883" cy="74888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85029" y="696108"/>
            <a:ext cx="10188268" cy="75693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99" b="1" dirty="0">
                <a:solidFill>
                  <a:schemeClr val="bg1"/>
                </a:solidFill>
              </a:rPr>
              <a:t>Goal 6 Ensure availability and sustainable management of water and sanitation for 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6514" y="1725449"/>
            <a:ext cx="490202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access to safe and affordable drinking water for all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49787" y="2514474"/>
            <a:ext cx="490202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adequate and equitable sanitation and hygiene for all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0328" y="3148043"/>
            <a:ext cx="511400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pollution, eliminating dumping and minimizing release of hazardous chemicals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6349" y="4133144"/>
            <a:ext cx="476954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ensure sustainable withdrawals and supply of freshwater to address water scarcity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174" y="5257454"/>
            <a:ext cx="55644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integrated water resources management at all levels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1115" y="6049245"/>
            <a:ext cx="496827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protect and restore water-related ecosystems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1027" y="1693055"/>
            <a:ext cx="457197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Dev. Pipe water system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Water supply standard </a:t>
            </a:r>
            <a:b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local level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3667" y="2723422"/>
            <a:ext cx="5272991" cy="42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99" b="1" dirty="0">
                <a:solidFill>
                  <a:schemeClr val="bg1"/>
                </a:solidFill>
              </a:rPr>
              <a:t>Sanitation and hygiene 99.9%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13373" y="3272760"/>
            <a:ext cx="520674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Authorities collect and treat solid waste 54% sanitarily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60829" y="4012085"/>
            <a:ext cx="527299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water reservoir, underground water pump station and zoning agricultural area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76720" y="5085184"/>
            <a:ext cx="524340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 Water Res. Act, water res. strategy and modifying structure of water mgt. organizations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740606" y="6137327"/>
            <a:ext cx="527299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Forest Res. Master Plan &amp; aimed 40% Forest/country area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099549-007E-486B-9558-1FF34A9B4DB2}"/>
              </a:ext>
            </a:extLst>
          </p:cNvPr>
          <p:cNvSpPr txBox="1"/>
          <p:nvPr/>
        </p:nvSpPr>
        <p:spPr>
          <a:xfrm>
            <a:off x="-98276" y="-1557"/>
            <a:ext cx="1219682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SDGs implementation: Goal 6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3297" y="7375"/>
            <a:ext cx="1623532" cy="1590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5BEBED0-FCBA-4DFA-B6F9-8BD12250777F}"/>
              </a:ext>
            </a:extLst>
          </p:cNvPr>
          <p:cNvSpPr txBox="1"/>
          <p:nvPr/>
        </p:nvSpPr>
        <p:spPr>
          <a:xfrm>
            <a:off x="11567020" y="6355636"/>
            <a:ext cx="60503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22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1844" y="1340768"/>
            <a:ext cx="107291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Influential issues from international and national levels were adopted in the national environmental policy.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1325" indent="-441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SDGs have been implemented in the central area before extending to local area.</a:t>
            </a:r>
            <a:endParaRPr lang="th-TH" sz="2800" b="1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41F80-D5B3-4B72-A941-4F3B7449DEF8}"/>
              </a:ext>
            </a:extLst>
          </p:cNvPr>
          <p:cNvSpPr txBox="1"/>
          <p:nvPr/>
        </p:nvSpPr>
        <p:spPr>
          <a:xfrm>
            <a:off x="-8002" y="-1557"/>
            <a:ext cx="1219682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4DA42-70B1-4981-AA7B-60255EF92E34}"/>
              </a:ext>
            </a:extLst>
          </p:cNvPr>
          <p:cNvSpPr txBox="1"/>
          <p:nvPr/>
        </p:nvSpPr>
        <p:spPr>
          <a:xfrm>
            <a:off x="11567020" y="6355636"/>
            <a:ext cx="605037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11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6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F485418-BB8A-4F36-B807-393282C64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3994650"/>
            <a:ext cx="12457383" cy="301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334785" y="393333"/>
            <a:ext cx="8227457" cy="791676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</a:t>
            </a:r>
            <a:endParaRPr lang="th-TH" sz="4000" b="1" dirty="0">
              <a:solidFill>
                <a:srgbClr val="0BD0D9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547665" y="1662447"/>
            <a:ext cx="8008098" cy="3393037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defRPr/>
            </a:pPr>
            <a:r>
              <a:rPr lang="en-US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National Environment Board,</a:t>
            </a:r>
            <a:endParaRPr lang="th-TH" sz="2399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Natural Resources and Environmental </a:t>
            </a:r>
          </a:p>
          <a:p>
            <a:pPr eaLnBrk="1" hangingPunct="1"/>
            <a:r>
              <a:rPr lang="en-US" altLang="en-US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and Planning </a:t>
            </a:r>
          </a:p>
          <a:p>
            <a:pPr eaLnBrk="1" hangingPunct="1"/>
            <a:r>
              <a:rPr lang="th-TH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60/1 </a:t>
            </a:r>
            <a:r>
              <a:rPr lang="en-US" sz="239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Piboonwattana</a:t>
            </a:r>
            <a:r>
              <a:rPr lang="en-US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7, RAMA</a:t>
            </a:r>
            <a:r>
              <a:rPr lang="th-TH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  <a:r>
              <a:rPr lang="en-US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Rd., </a:t>
            </a:r>
            <a:r>
              <a:rPr lang="en-US" sz="2399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Phyathai</a:t>
            </a:r>
            <a:r>
              <a:rPr lang="en-US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eaLnBrk="1" hangingPunct="1"/>
            <a:r>
              <a:rPr lang="en-US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Bangkok </a:t>
            </a:r>
            <a:r>
              <a:rPr lang="th-TH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10400 </a:t>
            </a:r>
            <a:r>
              <a:rPr lang="en-US" sz="23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</a:t>
            </a:r>
          </a:p>
          <a:p>
            <a:pPr eaLnBrk="1" hangingPunct="1">
              <a:defRPr/>
            </a:pPr>
            <a:endParaRPr lang="en-US" sz="11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66 2265 6601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US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66 2265 6602</a:t>
            </a:r>
          </a:p>
          <a:p>
            <a:pPr eaLnBrk="1" hangingPunct="1">
              <a:defRPr/>
            </a:pPr>
            <a:endParaRPr lang="th-TH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US" sz="11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82670" y="1580196"/>
            <a:ext cx="600908" cy="600908"/>
          </a:xfrm>
          <a:prstGeom prst="ellipse">
            <a:avLst/>
          </a:prstGeom>
          <a:solidFill>
            <a:srgbClr val="41AE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14149" y="4073678"/>
            <a:ext cx="600908" cy="600908"/>
            <a:chOff x="743222" y="4290055"/>
            <a:chExt cx="601065" cy="601065"/>
          </a:xfrm>
        </p:grpSpPr>
        <p:sp>
          <p:nvSpPr>
            <p:cNvPr id="19" name="Oval 18"/>
            <p:cNvSpPr/>
            <p:nvPr/>
          </p:nvSpPr>
          <p:spPr>
            <a:xfrm>
              <a:off x="743222" y="4290055"/>
              <a:ext cx="601065" cy="601065"/>
            </a:xfrm>
            <a:prstGeom prst="ellipse">
              <a:avLst/>
            </a:prstGeom>
            <a:solidFill>
              <a:srgbClr val="41AEB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20" name="Picture 4" descr="http://icons.iconarchive.com/icons/iconsmind/outline/512/Fax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74" y="4374215"/>
              <a:ext cx="379215" cy="379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614149" y="3419254"/>
            <a:ext cx="600908" cy="600908"/>
            <a:chOff x="743222" y="3573016"/>
            <a:chExt cx="601065" cy="601065"/>
          </a:xfrm>
        </p:grpSpPr>
        <p:sp>
          <p:nvSpPr>
            <p:cNvPr id="22" name="Oval 21"/>
            <p:cNvSpPr/>
            <p:nvPr/>
          </p:nvSpPr>
          <p:spPr>
            <a:xfrm>
              <a:off x="743222" y="3573016"/>
              <a:ext cx="601065" cy="601065"/>
            </a:xfrm>
            <a:prstGeom prst="ellipse">
              <a:avLst/>
            </a:prstGeom>
            <a:solidFill>
              <a:srgbClr val="41AEB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23" name="Picture 10" descr="https://cdn3.iconfinder.com/data/icons/pyconic-icons-1-2/512/phone-call-active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74" y="3739730"/>
              <a:ext cx="316359" cy="316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8" descr="http://www.macedoniaholidaysandtours.com/UserFiles/images/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19" y="1612722"/>
            <a:ext cx="568382" cy="56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ผลการค้นหารูปภาพสำหรับ webs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3612161"/>
            <a:ext cx="764975" cy="7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B98F96CF-B6C1-4F59-9E3F-AF35D916BEEF}"/>
              </a:ext>
            </a:extLst>
          </p:cNvPr>
          <p:cNvSpPr txBox="1">
            <a:spLocks/>
          </p:cNvSpPr>
          <p:nvPr/>
        </p:nvSpPr>
        <p:spPr bwMode="auto">
          <a:xfrm>
            <a:off x="7354671" y="3707141"/>
            <a:ext cx="4137856" cy="901349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defRPr/>
            </a:pPr>
            <a:endParaRPr lang="th-TH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http://www.onep.go.th/</a:t>
            </a:r>
          </a:p>
          <a:p>
            <a:pPr eaLnBrk="1" hangingPunct="1">
              <a:defRPr/>
            </a:pPr>
            <a:endParaRPr lang="en-US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8"/>
            </a:endParaRPr>
          </a:p>
          <a:p>
            <a:pPr eaLnBrk="1" hangingPunct="1">
              <a:defRPr/>
            </a:pPr>
            <a:endParaRPr lang="en-US" sz="11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00BC7F-DF63-4405-AA55-64A70C680536}"/>
              </a:ext>
            </a:extLst>
          </p:cNvPr>
          <p:cNvSpPr txBox="1"/>
          <p:nvPr/>
        </p:nvSpPr>
        <p:spPr>
          <a:xfrm>
            <a:off x="11567020" y="6355636"/>
            <a:ext cx="605037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12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982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316" y="1484784"/>
            <a:ext cx="6552728" cy="3888432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National Policy in Thailand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Quality Management Plan 2017-2021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National action towards SDGs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SDGs implementation: Goal 6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372" y="-747464"/>
            <a:ext cx="5773110" cy="5773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55" y="1671039"/>
            <a:ext cx="2304256" cy="93610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88C9D-180F-4BAF-B415-F5E4920C36A3}"/>
              </a:ext>
            </a:extLst>
          </p:cNvPr>
          <p:cNvSpPr txBox="1"/>
          <p:nvPr/>
        </p:nvSpPr>
        <p:spPr>
          <a:xfrm>
            <a:off x="11668001" y="6355636"/>
            <a:ext cx="504056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8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17748" y="620688"/>
            <a:ext cx="8280920" cy="2088232"/>
          </a:xfrm>
          <a:prstGeom prst="roundRect">
            <a:avLst>
              <a:gd name="adj" fmla="val 50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38428" y="764704"/>
            <a:ext cx="2016224" cy="184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0595" y="4448722"/>
            <a:ext cx="5194761" cy="20314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0898" y="4470488"/>
            <a:ext cx="5506738" cy="20024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"/>
            <a:ext cx="12188825" cy="509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Policy in Thailand</a:t>
            </a:r>
            <a:endParaRPr lang="th-TH" sz="2800" b="1" dirty="0">
              <a:solidFill>
                <a:prstClr val="black"/>
              </a:solidFill>
              <a:latin typeface="Arial" panose="020B0604020202020204" pitchFamily="34" charset="0"/>
              <a:cs typeface="IrisUPC" pitchFamily="34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541235" y="743595"/>
            <a:ext cx="3384376" cy="1840840"/>
            <a:chOff x="319314" y="1103086"/>
            <a:chExt cx="3730172" cy="2002971"/>
          </a:xfrm>
        </p:grpSpPr>
        <p:sp>
          <p:nvSpPr>
            <p:cNvPr id="18" name="Rectangle 17"/>
            <p:cNvSpPr/>
            <p:nvPr/>
          </p:nvSpPr>
          <p:spPr>
            <a:xfrm>
              <a:off x="319314" y="1103086"/>
              <a:ext cx="3730172" cy="200297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/>
              <a:endParaRPr lang="en-US" sz="1799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54" y="1175656"/>
              <a:ext cx="3514726" cy="178525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8" y="764704"/>
            <a:ext cx="850712" cy="9393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62164" y="4509120"/>
            <a:ext cx="1427138" cy="1886366"/>
            <a:chOff x="2902857" y="4223657"/>
            <a:chExt cx="1804882" cy="2336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8848" y="4267200"/>
              <a:ext cx="1788891" cy="2272165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2902857" y="4223657"/>
              <a:ext cx="1799772" cy="233680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/>
              <a:endParaRPr lang="en-US" sz="1799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160082" y="4708300"/>
            <a:ext cx="3787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Environmental Quality Management Plan 2017-2021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393" y="4759805"/>
            <a:ext cx="3787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Economic &amp; Social Development Plan 2017-2021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082457" y="548680"/>
            <a:ext cx="2916611" cy="2916611"/>
            <a:chOff x="8084457" y="957944"/>
            <a:chExt cx="2917371" cy="2917371"/>
          </a:xfrm>
        </p:grpSpPr>
        <p:sp>
          <p:nvSpPr>
            <p:cNvPr id="20" name="Oval 19"/>
            <p:cNvSpPr/>
            <p:nvPr/>
          </p:nvSpPr>
          <p:spPr>
            <a:xfrm>
              <a:off x="8084457" y="957944"/>
              <a:ext cx="2917371" cy="29173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19" name="Regular Pentagon 18"/>
            <p:cNvSpPr/>
            <p:nvPr/>
          </p:nvSpPr>
          <p:spPr>
            <a:xfrm>
              <a:off x="9130943" y="1491700"/>
              <a:ext cx="718457" cy="618672"/>
            </a:xfrm>
            <a:prstGeom prst="pent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22" name="Regular Pentagon 21"/>
            <p:cNvSpPr/>
            <p:nvPr/>
          </p:nvSpPr>
          <p:spPr>
            <a:xfrm>
              <a:off x="9731828" y="1894113"/>
              <a:ext cx="718457" cy="618672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23" name="Regular Pentagon 22"/>
            <p:cNvSpPr/>
            <p:nvPr/>
          </p:nvSpPr>
          <p:spPr>
            <a:xfrm>
              <a:off x="9514114" y="2532742"/>
              <a:ext cx="718457" cy="618672"/>
            </a:xfrm>
            <a:prstGeom prst="pent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24" name="Regular Pentagon 23"/>
            <p:cNvSpPr/>
            <p:nvPr/>
          </p:nvSpPr>
          <p:spPr>
            <a:xfrm>
              <a:off x="8759371" y="2532742"/>
              <a:ext cx="718457" cy="618672"/>
            </a:xfrm>
            <a:prstGeom prst="pentagon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25" name="Regular Pentagon 24"/>
            <p:cNvSpPr/>
            <p:nvPr/>
          </p:nvSpPr>
          <p:spPr>
            <a:xfrm>
              <a:off x="8512629" y="1894113"/>
              <a:ext cx="718457" cy="618672"/>
            </a:xfrm>
            <a:prstGeom prst="pentagon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4403354">
              <a:off x="7830970" y="2382866"/>
              <a:ext cx="1161143" cy="33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63"/>
              <a:r>
                <a: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Stability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7123524">
              <a:off x="9682242" y="2269647"/>
              <a:ext cx="1845824" cy="33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63"/>
              <a:r>
                <a: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Sustainability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86590" y="1123489"/>
              <a:ext cx="1494970" cy="33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063"/>
              <a:r>
                <a: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Prosperity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622804" y="2780928"/>
            <a:ext cx="1770284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Strategy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125860" y="3861048"/>
            <a:ext cx="9505056" cy="18903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25860" y="2708920"/>
            <a:ext cx="0" cy="1152128"/>
          </a:xfrm>
          <a:prstGeom prst="line">
            <a:avLst/>
          </a:prstGeom>
          <a:ln w="476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67313" y="5326607"/>
            <a:ext cx="1139074" cy="0"/>
          </a:xfrm>
          <a:prstGeom prst="line">
            <a:avLst/>
          </a:prstGeom>
          <a:ln w="4762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52886" y="3875559"/>
            <a:ext cx="0" cy="573163"/>
          </a:xfrm>
          <a:prstGeom prst="line">
            <a:avLst/>
          </a:prstGeom>
          <a:ln w="476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481389" y="3861048"/>
            <a:ext cx="0" cy="616695"/>
          </a:xfrm>
          <a:prstGeom prst="line">
            <a:avLst/>
          </a:prstGeom>
          <a:ln w="476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370995" y="2247255"/>
            <a:ext cx="1052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/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Growth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66420" y="155679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Philosophy of Sufficiency Economy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0558908" y="3429000"/>
            <a:ext cx="0" cy="442571"/>
          </a:xfrm>
          <a:prstGeom prst="line">
            <a:avLst/>
          </a:prstGeom>
          <a:ln w="476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1996" y="1802949"/>
            <a:ext cx="174159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7" y="1793860"/>
            <a:ext cx="1512168" cy="7920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8428" y="764705"/>
            <a:ext cx="2016224" cy="792088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>
            <a:off x="8482857" y="1368114"/>
            <a:ext cx="576064" cy="76234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222204" y="2708920"/>
            <a:ext cx="0" cy="1152128"/>
          </a:xfrm>
          <a:prstGeom prst="line">
            <a:avLst/>
          </a:prstGeom>
          <a:ln w="476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246540" y="2708920"/>
            <a:ext cx="0" cy="1152128"/>
          </a:xfrm>
          <a:prstGeom prst="line">
            <a:avLst/>
          </a:prstGeom>
          <a:ln w="476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F363CA6A-13FB-4B9F-9B45-6F84EEDB58AC}"/>
              </a:ext>
            </a:extLst>
          </p:cNvPr>
          <p:cNvSpPr/>
          <p:nvPr/>
        </p:nvSpPr>
        <p:spPr>
          <a:xfrm>
            <a:off x="1380128" y="764704"/>
            <a:ext cx="847147" cy="955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422A176-B319-49ED-AF20-71FD42181E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47" y="896409"/>
            <a:ext cx="646758" cy="732391"/>
          </a:xfrm>
          <a:prstGeom prst="rect">
            <a:avLst/>
          </a:prstGeom>
        </p:spPr>
      </p:pic>
      <p:pic>
        <p:nvPicPr>
          <p:cNvPr id="60" name="Picture 59" descr="C:\Users\onep\AppData\Local\Microsoft\Windows\INetCache\Content.Word\แผนจัดการฯ 2560-2564.png">
            <a:extLst>
              <a:ext uri="{FF2B5EF4-FFF2-40B4-BE49-F238E27FC236}">
                <a16:creationId xmlns:a16="http://schemas.microsoft.com/office/drawing/2014/main" id="{CB39E952-93CD-459C-93A7-BEB53BBA14A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18" y="4553424"/>
            <a:ext cx="1418210" cy="18420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EE74-8662-4102-B735-F745A7D50860}"/>
              </a:ext>
            </a:extLst>
          </p:cNvPr>
          <p:cNvSpPr txBox="1"/>
          <p:nvPr/>
        </p:nvSpPr>
        <p:spPr>
          <a:xfrm>
            <a:off x="11668001" y="6355636"/>
            <a:ext cx="504056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8" name="Regular Pentagon 23">
            <a:extLst>
              <a:ext uri="{FF2B5EF4-FFF2-40B4-BE49-F238E27FC236}">
                <a16:creationId xmlns:a16="http://schemas.microsoft.com/office/drawing/2014/main" id="{39571A67-10DC-4088-BC61-F97E54993A06}"/>
              </a:ext>
            </a:extLst>
          </p:cNvPr>
          <p:cNvSpPr/>
          <p:nvPr/>
        </p:nvSpPr>
        <p:spPr>
          <a:xfrm flipV="1">
            <a:off x="10126860" y="1720063"/>
            <a:ext cx="718270" cy="618511"/>
          </a:xfrm>
          <a:prstGeom prst="pentagon">
            <a:avLst/>
          </a:prstGeom>
          <a:solidFill>
            <a:srgbClr val="FFFFCC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45B4D8-A0E7-44E7-BEDA-977A1F9466B3}"/>
              </a:ext>
            </a:extLst>
          </p:cNvPr>
          <p:cNvSpPr txBox="1"/>
          <p:nvPr/>
        </p:nvSpPr>
        <p:spPr>
          <a:xfrm>
            <a:off x="9506899" y="1700808"/>
            <a:ext cx="1052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/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261B4B-52F8-4647-94FD-B58D48317CE8}"/>
              </a:ext>
            </a:extLst>
          </p:cNvPr>
          <p:cNvSpPr txBox="1"/>
          <p:nvPr/>
        </p:nvSpPr>
        <p:spPr>
          <a:xfrm>
            <a:off x="9650322" y="1223174"/>
            <a:ext cx="1700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/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Competitive-</a:t>
            </a:r>
          </a:p>
          <a:p>
            <a:pPr algn="ctr" defTabSz="457063"/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55343B-5331-4F6E-BA29-49EEA0239BA6}"/>
              </a:ext>
            </a:extLst>
          </p:cNvPr>
          <p:cNvSpPr txBox="1"/>
          <p:nvPr/>
        </p:nvSpPr>
        <p:spPr>
          <a:xfrm>
            <a:off x="9982844" y="1743199"/>
            <a:ext cx="1052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/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Resource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4D8E9D-ED8E-4FC9-ABCE-D90F495A475C}"/>
              </a:ext>
            </a:extLst>
          </p:cNvPr>
          <p:cNvSpPr txBox="1"/>
          <p:nvPr/>
        </p:nvSpPr>
        <p:spPr>
          <a:xfrm>
            <a:off x="10587019" y="1700808"/>
            <a:ext cx="1052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/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Equality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2D0F8BB-174F-4564-BF72-AED5047BBDFE}"/>
              </a:ext>
            </a:extLst>
          </p:cNvPr>
          <p:cNvSpPr txBox="1"/>
          <p:nvPr/>
        </p:nvSpPr>
        <p:spPr>
          <a:xfrm>
            <a:off x="9478788" y="2276872"/>
            <a:ext cx="1223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/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Government</a:t>
            </a:r>
          </a:p>
          <a:p>
            <a:pPr algn="ctr" defTabSz="457063"/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39054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DBDC7E-71B2-4223-824F-C46AD6D32200}"/>
              </a:ext>
            </a:extLst>
          </p:cNvPr>
          <p:cNvSpPr/>
          <p:nvPr/>
        </p:nvSpPr>
        <p:spPr>
          <a:xfrm>
            <a:off x="0" y="0"/>
            <a:ext cx="1218882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88640"/>
            <a:ext cx="12188825" cy="652973"/>
          </a:xfrm>
          <a:noFill/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fr-F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Plan 2017-2021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26268" y="847711"/>
            <a:ext cx="12233130" cy="2815317"/>
            <a:chOff x="1" y="992447"/>
            <a:chExt cx="12236317" cy="2416448"/>
          </a:xfrm>
        </p:grpSpPr>
        <p:pic>
          <p:nvPicPr>
            <p:cNvPr id="7" name="Picture 6" descr="บริการ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" y="1508553"/>
              <a:ext cx="12191999" cy="190034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79920" y="994100"/>
              <a:ext cx="6356398" cy="1030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spc="-1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Strategy 3</a:t>
              </a:r>
              <a:r>
                <a:rPr lang="th-TH" sz="2400" b="1" spc="-10" dirty="0">
                  <a:latin typeface="Arial" panose="020B060402020202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 </a:t>
              </a:r>
              <a:r>
                <a:rPr lang="en-US" sz="2400" b="1" spc="-1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Improve Efficiency to use natural resources and environment sustainably</a:t>
              </a:r>
            </a:p>
          </p:txBody>
        </p:sp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119986" y="992447"/>
              <a:ext cx="5402007" cy="713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pc="-8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Strategy 1 Manage Natural Resources </a:t>
              </a:r>
              <a:r>
                <a:rPr lang="en-US" sz="2400" b="1" spc="-1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with Balance and Fairness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 descr="อุสาหกรรมการผลิต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4809378"/>
            <a:ext cx="12188825" cy="18599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9756" y="4124280"/>
            <a:ext cx="565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pc="-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Strategy 2</a:t>
            </a:r>
            <a:r>
              <a:rPr lang="th-TH" sz="2400" b="1" spc="-100" dirty="0">
                <a:latin typeface="Arial" panose="020B060402020202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b="1" spc="-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Prevent, Treat and Rehabilitate </a:t>
            </a:r>
            <a:r>
              <a:rPr lang="en-US" sz="24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Better Environmental Quality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09053" y="1772816"/>
            <a:ext cx="206424" cy="1474456"/>
            <a:chOff x="1209368" y="1430594"/>
            <a:chExt cx="206478" cy="1474840"/>
          </a:xfrm>
        </p:grpSpPr>
        <p:sp>
          <p:nvSpPr>
            <p:cNvPr id="19" name="Rectangle 18"/>
            <p:cNvSpPr/>
            <p:nvPr/>
          </p:nvSpPr>
          <p:spPr>
            <a:xfrm>
              <a:off x="1268361" y="1430594"/>
              <a:ext cx="73742" cy="1371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209368" y="2698956"/>
              <a:ext cx="206478" cy="2064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6420" y="1987962"/>
            <a:ext cx="216024" cy="1259309"/>
            <a:chOff x="1209368" y="1430594"/>
            <a:chExt cx="206478" cy="1474840"/>
          </a:xfrm>
        </p:grpSpPr>
        <p:sp>
          <p:nvSpPr>
            <p:cNvPr id="23" name="Rectangle 22"/>
            <p:cNvSpPr/>
            <p:nvPr/>
          </p:nvSpPr>
          <p:spPr>
            <a:xfrm>
              <a:off x="1268361" y="1430594"/>
              <a:ext cx="73742" cy="1371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09368" y="2698956"/>
              <a:ext cx="206478" cy="2064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54990" y="4956547"/>
            <a:ext cx="206424" cy="1474456"/>
            <a:chOff x="1209368" y="1430594"/>
            <a:chExt cx="206478" cy="1474840"/>
          </a:xfrm>
        </p:grpSpPr>
        <p:sp>
          <p:nvSpPr>
            <p:cNvPr id="26" name="Rectangle 25"/>
            <p:cNvSpPr/>
            <p:nvPr/>
          </p:nvSpPr>
          <p:spPr>
            <a:xfrm>
              <a:off x="1268361" y="1430594"/>
              <a:ext cx="73742" cy="1371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209368" y="2698956"/>
              <a:ext cx="206478" cy="2064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54452" y="5416370"/>
            <a:ext cx="216024" cy="1036966"/>
            <a:chOff x="1209368" y="1430594"/>
            <a:chExt cx="206478" cy="1474840"/>
          </a:xfrm>
        </p:grpSpPr>
        <p:sp>
          <p:nvSpPr>
            <p:cNvPr id="29" name="Rectangle 28"/>
            <p:cNvSpPr/>
            <p:nvPr/>
          </p:nvSpPr>
          <p:spPr>
            <a:xfrm>
              <a:off x="1268361" y="1430594"/>
              <a:ext cx="73742" cy="1371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209368" y="2698956"/>
              <a:ext cx="206478" cy="2064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942167" y="3846710"/>
            <a:ext cx="6218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Strategy 4 Build Capacity to Cope with Climate Change Impacts and Natural disasters</a:t>
            </a:r>
            <a:r>
              <a:rPr lang="th-TH" sz="2400" b="1" spc="-10" dirty="0">
                <a:latin typeface="Arial" panose="020B060402020202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well as promote international collaboration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2CB4E7-579F-400E-BE42-15CB8D5B547F}"/>
              </a:ext>
            </a:extLst>
          </p:cNvPr>
          <p:cNvSpPr/>
          <p:nvPr/>
        </p:nvSpPr>
        <p:spPr>
          <a:xfrm>
            <a:off x="9766820" y="1987962"/>
            <a:ext cx="1008112" cy="792966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549D9F-1FD0-48E7-8C00-F70ABCDE21EE}"/>
              </a:ext>
            </a:extLst>
          </p:cNvPr>
          <p:cNvSpPr txBox="1"/>
          <p:nvPr/>
        </p:nvSpPr>
        <p:spPr>
          <a:xfrm>
            <a:off x="11668001" y="6355636"/>
            <a:ext cx="504056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445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D2C1EC5-9B4F-44DE-B84F-6A47A50CE602}"/>
              </a:ext>
            </a:extLst>
          </p:cNvPr>
          <p:cNvGrpSpPr/>
          <p:nvPr/>
        </p:nvGrpSpPr>
        <p:grpSpPr>
          <a:xfrm>
            <a:off x="532407" y="3999574"/>
            <a:ext cx="5114172" cy="1085610"/>
            <a:chOff x="548193" y="4074790"/>
            <a:chExt cx="5114172" cy="1085610"/>
          </a:xfrm>
        </p:grpSpPr>
        <p:sp>
          <p:nvSpPr>
            <p:cNvPr id="43" name="Rectangle 42"/>
            <p:cNvSpPr/>
            <p:nvPr/>
          </p:nvSpPr>
          <p:spPr>
            <a:xfrm>
              <a:off x="548193" y="4074790"/>
              <a:ext cx="5114172" cy="10856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62" y="4213311"/>
              <a:ext cx="875081" cy="8750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365" y="4213311"/>
              <a:ext cx="875081" cy="8750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477" y="4213311"/>
              <a:ext cx="875081" cy="87508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589" y="4213311"/>
              <a:ext cx="875081" cy="87508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701" y="4213311"/>
              <a:ext cx="875081" cy="87508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53C7F7-721F-4317-BFCA-02C2763FEDFF}"/>
              </a:ext>
            </a:extLst>
          </p:cNvPr>
          <p:cNvGrpSpPr/>
          <p:nvPr/>
        </p:nvGrpSpPr>
        <p:grpSpPr>
          <a:xfrm>
            <a:off x="548193" y="1143597"/>
            <a:ext cx="5114172" cy="2411547"/>
            <a:chOff x="548193" y="1043333"/>
            <a:chExt cx="5114172" cy="2411547"/>
          </a:xfrm>
        </p:grpSpPr>
        <p:sp>
          <p:nvSpPr>
            <p:cNvPr id="37" name="Rectangle 36"/>
            <p:cNvSpPr/>
            <p:nvPr/>
          </p:nvSpPr>
          <p:spPr>
            <a:xfrm>
              <a:off x="548193" y="1043333"/>
              <a:ext cx="5114172" cy="24115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00" y="1137683"/>
              <a:ext cx="4778958" cy="222284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1668001" y="6355636"/>
            <a:ext cx="504056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796" y="5301208"/>
            <a:ext cx="568937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A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Goals 43 Targets 52 Indicators</a:t>
            </a:r>
            <a:endParaRPr lang="en-AU" sz="2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415" y="692696"/>
            <a:ext cx="554498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Goals 169 Targets 241 Indicators</a:t>
            </a:r>
            <a:endParaRPr lang="en-AU" sz="2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796" y="5733256"/>
            <a:ext cx="602120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A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Goals 8 Targets 10 Indicators</a:t>
            </a:r>
            <a:br>
              <a:rPr lang="en-US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(Goals 2, 8, 9, 11, 17)</a:t>
            </a:r>
            <a:endParaRPr lang="en-AU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02" y="-1557"/>
            <a:ext cx="1219682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action towards SDGs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9670" y="1130362"/>
            <a:ext cx="6068833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CSD was established.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SDGs 17 Goals distributed to many responsible ministries.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MNRE takes responsibility in 5 SDGs (No. 6, 12, 13, 14 and 15).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 aims to conduct the Voluntary National Report annually.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ABBFB64-799E-44BD-B780-C3F07B2D77D6}"/>
              </a:ext>
            </a:extLst>
          </p:cNvPr>
          <p:cNvSpPr/>
          <p:nvPr/>
        </p:nvSpPr>
        <p:spPr>
          <a:xfrm>
            <a:off x="2819970" y="3562460"/>
            <a:ext cx="539045" cy="4139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10904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" y="3305331"/>
            <a:ext cx="12188825" cy="35580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8C3D0A-F023-4852-843D-6B691CB821D8}"/>
              </a:ext>
            </a:extLst>
          </p:cNvPr>
          <p:cNvSpPr/>
          <p:nvPr/>
        </p:nvSpPr>
        <p:spPr>
          <a:xfrm>
            <a:off x="0" y="-27384"/>
            <a:ext cx="12188825" cy="355808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26" name="Straight Connector 25"/>
          <p:cNvCxnSpPr/>
          <p:nvPr/>
        </p:nvCxnSpPr>
        <p:spPr>
          <a:xfrm>
            <a:off x="913253" y="3151653"/>
            <a:ext cx="0" cy="3097992"/>
          </a:xfrm>
          <a:prstGeom prst="line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472193" y="160303"/>
            <a:ext cx="9020797" cy="11064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defTabSz="914126">
              <a:defRPr/>
            </a:pPr>
            <a:r>
              <a:rPr lang="en-US" sz="43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Committee for SD</a:t>
            </a:r>
          </a:p>
          <a:p>
            <a:pPr algn="r" defTabSz="914126">
              <a:defRPr/>
            </a:pPr>
            <a:r>
              <a:rPr lang="en-US" sz="1999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Chaired by the Prime Minister</a:t>
            </a:r>
            <a:endParaRPr lang="th-TH" sz="1999" b="1" dirty="0">
              <a:solidFill>
                <a:srgbClr val="006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748" y="2276872"/>
            <a:ext cx="2779321" cy="1163804"/>
          </a:xfrm>
          <a:prstGeom prst="rect">
            <a:avLst/>
          </a:prstGeom>
          <a:solidFill>
            <a:srgbClr val="E6EDF6"/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defTabSz="914126">
              <a:defRPr/>
            </a:pP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SDGs </a:t>
            </a:r>
            <a:endParaRPr lang="th-TH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defTabSz="914126">
              <a:defRPr/>
            </a:pPr>
            <a:r>
              <a:rPr lang="en-US" sz="1799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Chaired by Minister of Prime Minister Office</a:t>
            </a:r>
            <a:endParaRPr lang="th-TH" sz="2799" b="1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92059" y="2276872"/>
            <a:ext cx="4398497" cy="1145242"/>
          </a:xfrm>
          <a:prstGeom prst="rect">
            <a:avLst/>
          </a:prstGeom>
          <a:solidFill>
            <a:srgbClr val="E6EDF6"/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defTabSz="914126">
              <a:defRPr/>
            </a:pPr>
            <a:r>
              <a:rPr lang="en-US" sz="25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 understanding &amp; evaluate SDGs through SEP</a:t>
            </a:r>
            <a:br>
              <a:rPr lang="en-US" sz="25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99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Chaired by the expert of civil society</a:t>
            </a:r>
            <a:endParaRPr lang="th-TH" sz="2399" b="1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2564" y="2276872"/>
            <a:ext cx="2376264" cy="1159752"/>
          </a:xfrm>
          <a:prstGeom prst="rect">
            <a:avLst/>
          </a:prstGeom>
          <a:solidFill>
            <a:srgbClr val="E6EDF6"/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defTabSz="914126">
              <a:defRPr/>
            </a:pPr>
            <a:r>
              <a:rPr lang="en-US" sz="2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MIS for SD</a:t>
            </a:r>
          </a:p>
          <a:p>
            <a:pPr defTabSz="914126">
              <a:defRPr/>
            </a:pPr>
            <a:r>
              <a:rPr lang="en-US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Chaired by</a:t>
            </a:r>
            <a:r>
              <a:rPr lang="th-TH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expert of Private Sector</a:t>
            </a:r>
            <a:endParaRPr lang="th-TH" sz="1600" b="1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0018" y="1404786"/>
            <a:ext cx="2212852" cy="46796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defTabSz="914126">
              <a:defRPr/>
            </a:pPr>
            <a:r>
              <a:rPr lang="en-US" sz="19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Sub-committee</a:t>
            </a:r>
            <a:endParaRPr lang="th-TH" sz="1999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1435" y="3742955"/>
            <a:ext cx="2212852" cy="46796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defTabSz="914126">
              <a:defRPr/>
            </a:pPr>
            <a:r>
              <a:rPr lang="en-US" sz="1999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Group</a:t>
            </a:r>
            <a:endParaRPr lang="th-TH" sz="1999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98689" y="4283471"/>
            <a:ext cx="9787336" cy="587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defTabSz="914126">
              <a:defRPr/>
            </a:pPr>
            <a:r>
              <a:rPr lang="en-US" sz="27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 SDGs for Implementation</a:t>
            </a:r>
            <a:endParaRPr lang="th-TH" sz="2799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91434" y="5074293"/>
            <a:ext cx="9787336" cy="587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defTabSz="914126">
              <a:defRPr/>
            </a:pPr>
            <a:r>
              <a:rPr lang="en-US" sz="27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the National SDGs reports  </a:t>
            </a:r>
            <a:endParaRPr lang="th-TH" sz="2799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84179" y="5883254"/>
            <a:ext cx="9801846" cy="642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defTabSz="914126">
              <a:defRPr/>
            </a:pPr>
            <a:r>
              <a:rPr lang="en-US" sz="27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Economic-Social-Law mechanism to support SD</a:t>
            </a:r>
            <a:endParaRPr lang="th-TH" sz="2799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44407" y="2032364"/>
            <a:ext cx="9046549" cy="28484"/>
          </a:xfrm>
          <a:prstGeom prst="line">
            <a:avLst/>
          </a:prstGeom>
          <a:ln w="508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58308" y="1268760"/>
            <a:ext cx="8165" cy="1001224"/>
          </a:xfrm>
          <a:prstGeom prst="line">
            <a:avLst/>
          </a:prstGeom>
          <a:ln w="508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66174" y="2017853"/>
            <a:ext cx="0" cy="253934"/>
          </a:xfrm>
          <a:prstGeom prst="line">
            <a:avLst/>
          </a:prstGeom>
          <a:ln w="508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990956" y="2060848"/>
            <a:ext cx="0" cy="253934"/>
          </a:xfrm>
          <a:prstGeom prst="line">
            <a:avLst/>
          </a:prstGeom>
          <a:ln w="508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43182" y="4595446"/>
            <a:ext cx="391784" cy="0"/>
          </a:xfrm>
          <a:prstGeom prst="line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21415" y="5386269"/>
            <a:ext cx="391784" cy="0"/>
          </a:xfrm>
          <a:prstGeom prst="line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2395" y="6227878"/>
            <a:ext cx="391784" cy="0"/>
          </a:xfrm>
          <a:prstGeom prst="line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1804" y="3429000"/>
            <a:ext cx="0" cy="3429000"/>
          </a:xfrm>
          <a:prstGeom prst="straightConnector1">
            <a:avLst/>
          </a:prstGeom>
          <a:ln w="8572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9982844" y="2276872"/>
            <a:ext cx="2016224" cy="1159752"/>
          </a:xfrm>
          <a:prstGeom prst="rect">
            <a:avLst/>
          </a:prstGeom>
          <a:solidFill>
            <a:srgbClr val="E6EDF6"/>
          </a:solidFill>
          <a:ln w="952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defTabSz="914126">
              <a:defRPr/>
            </a:pPr>
            <a:r>
              <a:rPr lang="en-US" sz="2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</a:t>
            </a:r>
          </a:p>
          <a:p>
            <a:pPr defTabSz="914126">
              <a:defRPr/>
            </a:pPr>
            <a:r>
              <a:rPr lang="en-US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Chaired by</a:t>
            </a:r>
            <a:r>
              <a:rPr lang="th-TH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environmental expert  </a:t>
            </a:r>
            <a:endParaRPr lang="th-TH" sz="1600" b="1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614692" y="2060848"/>
            <a:ext cx="0" cy="253934"/>
          </a:xfrm>
          <a:prstGeom prst="line">
            <a:avLst/>
          </a:prstGeom>
          <a:ln w="508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07C2C53-CC66-488C-A665-0D0A1E2C3A28}"/>
              </a:ext>
            </a:extLst>
          </p:cNvPr>
          <p:cNvSpPr txBox="1"/>
          <p:nvPr/>
        </p:nvSpPr>
        <p:spPr>
          <a:xfrm>
            <a:off x="11668001" y="6355636"/>
            <a:ext cx="504056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18140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31" y="1224451"/>
            <a:ext cx="1640447" cy="164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31" y="2862893"/>
            <a:ext cx="1637300" cy="16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718" y="2871919"/>
            <a:ext cx="1637424" cy="164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31" y="4541068"/>
            <a:ext cx="1647873" cy="166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30" y="4509108"/>
            <a:ext cx="1640447" cy="169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31" y="246582"/>
            <a:ext cx="3284242" cy="9778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9956" y="545183"/>
            <a:ext cx="6094413" cy="51658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MNRE and 5 SDGs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1804" y="-857405"/>
            <a:ext cx="0" cy="2376264"/>
          </a:xfrm>
          <a:prstGeom prst="straightConnector1">
            <a:avLst/>
          </a:prstGeom>
          <a:ln w="8572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BAE83E9-A3D4-4EBA-8FC2-DE4C6E2389BE}"/>
              </a:ext>
            </a:extLst>
          </p:cNvPr>
          <p:cNvGrpSpPr/>
          <p:nvPr/>
        </p:nvGrpSpPr>
        <p:grpSpPr>
          <a:xfrm>
            <a:off x="234904" y="1518859"/>
            <a:ext cx="8291305" cy="4574437"/>
            <a:chOff x="234904" y="1126896"/>
            <a:chExt cx="8291305" cy="4574437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>
              <a:off x="1199853" y="2313128"/>
              <a:ext cx="7326356" cy="58767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defTabSz="914126">
                <a:defRPr/>
              </a:pPr>
              <a:r>
                <a:rPr lang="en-US" sz="2599" b="1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Working Group Implementation</a:t>
              </a:r>
              <a:r>
                <a:rPr lang="en-US" sz="2799" b="1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SDGs 6 </a:t>
              </a:r>
              <a:endParaRPr lang="th-TH" sz="2799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Title 1"/>
            <p:cNvSpPr txBox="1">
              <a:spLocks/>
            </p:cNvSpPr>
            <p:nvPr/>
          </p:nvSpPr>
          <p:spPr>
            <a:xfrm>
              <a:off x="1192598" y="3002378"/>
              <a:ext cx="7326356" cy="587676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>
              <a:normAutofit fontScale="92500"/>
            </a:bodyPr>
            <a:lstStyle/>
            <a:p>
              <a:pPr defTabSz="914126">
                <a:defRPr/>
              </a:pPr>
              <a:r>
                <a:rPr lang="en-US" sz="2799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Working Group Implementation SDGs 12 </a:t>
              </a:r>
              <a:endParaRPr lang="th-TH" sz="2799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itle 1"/>
            <p:cNvSpPr txBox="1">
              <a:spLocks/>
            </p:cNvSpPr>
            <p:nvPr/>
          </p:nvSpPr>
          <p:spPr>
            <a:xfrm>
              <a:off x="1178087" y="4395387"/>
              <a:ext cx="7326356" cy="58767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>
              <a:normAutofit fontScale="92500"/>
            </a:bodyPr>
            <a:lstStyle/>
            <a:p>
              <a:pPr defTabSz="914126">
                <a:defRPr/>
              </a:pPr>
              <a:r>
                <a:rPr lang="en-US" sz="2799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Working Group Implementation SDGs 14 </a:t>
              </a:r>
              <a:endParaRPr lang="th-TH" sz="2799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Title 1"/>
            <p:cNvSpPr txBox="1">
              <a:spLocks/>
            </p:cNvSpPr>
            <p:nvPr/>
          </p:nvSpPr>
          <p:spPr>
            <a:xfrm>
              <a:off x="1185343" y="5113657"/>
              <a:ext cx="7326356" cy="5876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>
              <a:normAutofit fontScale="92500"/>
            </a:bodyPr>
            <a:lstStyle/>
            <a:p>
              <a:pPr defTabSz="914126">
                <a:defRPr/>
              </a:pPr>
              <a:r>
                <a:rPr lang="en-US" sz="2799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Working Group Implementation SDGs 15 </a:t>
              </a:r>
              <a:endParaRPr lang="th-TH" sz="2799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42773" y="2001153"/>
              <a:ext cx="0" cy="3424479"/>
            </a:xfrm>
            <a:prstGeom prst="line">
              <a:avLst/>
            </a:prstGeom>
            <a:ln w="571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28263" y="5425632"/>
              <a:ext cx="442570" cy="10883"/>
            </a:xfrm>
            <a:prstGeom prst="line">
              <a:avLst/>
            </a:prstGeom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35518" y="4663830"/>
              <a:ext cx="442570" cy="10883"/>
            </a:xfrm>
            <a:prstGeom prst="line">
              <a:avLst/>
            </a:prstGeom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64539" y="3996347"/>
              <a:ext cx="442570" cy="10883"/>
            </a:xfrm>
            <a:prstGeom prst="line">
              <a:avLst/>
            </a:prstGeom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50028" y="3256311"/>
              <a:ext cx="442570" cy="10883"/>
            </a:xfrm>
            <a:prstGeom prst="line">
              <a:avLst/>
            </a:prstGeom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50029" y="2617849"/>
              <a:ext cx="442570" cy="10883"/>
            </a:xfrm>
            <a:prstGeom prst="line">
              <a:avLst/>
            </a:prstGeom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1178087" y="3698881"/>
              <a:ext cx="7326356" cy="58767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>
              <a:normAutofit fontScale="92500"/>
            </a:bodyPr>
            <a:lstStyle/>
            <a:p>
              <a:pPr defTabSz="914126">
                <a:defRPr/>
              </a:pPr>
              <a:r>
                <a:rPr lang="en-US" sz="2799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Working Group Implementation SDGs 13 </a:t>
              </a:r>
              <a:endParaRPr lang="th-TH" sz="2799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Title 1"/>
            <p:cNvSpPr txBox="1">
              <a:spLocks/>
            </p:cNvSpPr>
            <p:nvPr/>
          </p:nvSpPr>
          <p:spPr>
            <a:xfrm>
              <a:off x="234904" y="1126896"/>
              <a:ext cx="8256480" cy="10338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>
              <a:normAutofit fontScale="77500" lnSpcReduction="20000"/>
            </a:bodyPr>
            <a:lstStyle/>
            <a:p>
              <a:pPr algn="ctr" defTabSz="914126">
                <a:defRPr/>
              </a:pPr>
              <a:r>
                <a:rPr lang="en-US" sz="4000" b="1" kern="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The  MNRE Committee to Implement SDGs</a:t>
              </a:r>
            </a:p>
            <a:p>
              <a:pPr algn="r" defTabSz="914126">
                <a:defRPr/>
              </a:pPr>
              <a:endParaRPr lang="en-US" sz="2299" b="1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r" defTabSz="914126">
                <a:defRPr/>
              </a:pPr>
              <a:r>
                <a:rPr lang="en-US" sz="2299" b="1" kern="0" dirty="0">
                  <a:solidFill>
                    <a:srgbClr val="006666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Chaired by the MNRE Permanent Secretary </a:t>
              </a:r>
              <a:endParaRPr lang="th-TH" sz="2299" b="1" kern="0" dirty="0">
                <a:solidFill>
                  <a:srgbClr val="006666"/>
                </a:solidFill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82EFD7B-D34F-4607-998C-A9B0161BFA60}"/>
              </a:ext>
            </a:extLst>
          </p:cNvPr>
          <p:cNvSpPr txBox="1"/>
          <p:nvPr/>
        </p:nvSpPr>
        <p:spPr>
          <a:xfrm>
            <a:off x="11668001" y="6355636"/>
            <a:ext cx="504056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948401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39842" y="836712"/>
            <a:ext cx="7128792" cy="936104"/>
            <a:chOff x="2349996" y="764704"/>
            <a:chExt cx="7128792" cy="936104"/>
          </a:xfrm>
        </p:grpSpPr>
        <p:sp>
          <p:nvSpPr>
            <p:cNvPr id="23" name="Oval 22"/>
            <p:cNvSpPr/>
            <p:nvPr/>
          </p:nvSpPr>
          <p:spPr>
            <a:xfrm>
              <a:off x="2349996" y="764704"/>
              <a:ext cx="7128792" cy="93610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62164" y="980728"/>
              <a:ext cx="482453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tx2"/>
                  </a:solidFill>
                </a:rPr>
                <a:t>Conduct 17 SDGs Roadmaps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63778" y="2204864"/>
            <a:ext cx="8352928" cy="1440160"/>
            <a:chOff x="2854052" y="1988840"/>
            <a:chExt cx="8352928" cy="1440160"/>
          </a:xfrm>
        </p:grpSpPr>
        <p:sp>
          <p:nvSpPr>
            <p:cNvPr id="27" name="Diamond 26"/>
            <p:cNvSpPr/>
            <p:nvPr/>
          </p:nvSpPr>
          <p:spPr>
            <a:xfrm>
              <a:off x="2854052" y="1988840"/>
              <a:ext cx="8352928" cy="1440160"/>
            </a:xfrm>
            <a:prstGeom prst="diamon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42284" y="2348880"/>
              <a:ext cx="496855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tx2"/>
                  </a:solidFill>
                </a:rPr>
                <a:t>The Roadmaps were approved by the CSD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195826" y="4077072"/>
            <a:ext cx="7704856" cy="64807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3339842" y="4221088"/>
            <a:ext cx="76328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The roadmaps have been Implemented in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940242" y="1772816"/>
            <a:ext cx="0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40242" y="3645024"/>
            <a:ext cx="0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115706" y="4869160"/>
            <a:ext cx="4248472" cy="1872208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TextBox 48"/>
          <p:cNvSpPr txBox="1"/>
          <p:nvPr/>
        </p:nvSpPr>
        <p:spPr>
          <a:xfrm>
            <a:off x="2691770" y="494116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Central </a:t>
            </a:r>
            <a:r>
              <a:rPr lang="en-US" sz="2400" b="1" dirty="0" err="1">
                <a:solidFill>
                  <a:schemeClr val="bg1"/>
                </a:solidFill>
              </a:rPr>
              <a:t>organisations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CSOs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NGOs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Lecturer/researchers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People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1456426" y="5537498"/>
            <a:ext cx="1872206" cy="5355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</a:rPr>
              <a:t>Central</a:t>
            </a:r>
            <a:endParaRPr lang="en-US" sz="3200" dirty="0"/>
          </a:p>
        </p:txBody>
      </p:sp>
      <p:sp>
        <p:nvSpPr>
          <p:cNvPr id="73" name="Rounded Rectangle 72"/>
          <p:cNvSpPr/>
          <p:nvPr/>
        </p:nvSpPr>
        <p:spPr>
          <a:xfrm>
            <a:off x="7331758" y="4869159"/>
            <a:ext cx="4248472" cy="1872208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8092370" y="4928101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Local Authorities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CSOs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NGOs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Local wisdom group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6373234" y="5589240"/>
            <a:ext cx="958523" cy="6480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9" y="1329045"/>
            <a:ext cx="1809641" cy="36745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1A8CD7-D8A9-491E-94C9-A9F48EE44137}"/>
              </a:ext>
            </a:extLst>
          </p:cNvPr>
          <p:cNvSpPr txBox="1"/>
          <p:nvPr/>
        </p:nvSpPr>
        <p:spPr>
          <a:xfrm rot="16200000">
            <a:off x="6674586" y="5537497"/>
            <a:ext cx="1872206" cy="535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</a:rPr>
              <a:t>Local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A7F1D9-9319-4111-8B28-402304780A96}"/>
              </a:ext>
            </a:extLst>
          </p:cNvPr>
          <p:cNvSpPr txBox="1"/>
          <p:nvPr/>
        </p:nvSpPr>
        <p:spPr>
          <a:xfrm>
            <a:off x="-7512" y="0"/>
            <a:ext cx="1219682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action towards SDGs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0AB531-A4CC-402B-9560-4FC53CA7D273}"/>
              </a:ext>
            </a:extLst>
          </p:cNvPr>
          <p:cNvSpPr txBox="1"/>
          <p:nvPr/>
        </p:nvSpPr>
        <p:spPr>
          <a:xfrm>
            <a:off x="11668001" y="6355636"/>
            <a:ext cx="504056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27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>
            <a:off x="8614692" y="5013176"/>
            <a:ext cx="0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614692" y="2708920"/>
            <a:ext cx="0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678588" y="836712"/>
            <a:ext cx="1944216" cy="18722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7822604" y="2204864"/>
            <a:ext cx="1800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</a:rPr>
              <a:t>Report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62564" y="5445224"/>
            <a:ext cx="2376264" cy="1224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7606580" y="5445224"/>
            <a:ext cx="201622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</a:rPr>
              <a:t>Voluntary National Report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38028" y="4077072"/>
            <a:ext cx="460851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102524" y="3140968"/>
            <a:ext cx="3024336" cy="1872208"/>
            <a:chOff x="8470676" y="1052736"/>
            <a:chExt cx="3024336" cy="1872208"/>
          </a:xfrm>
        </p:grpSpPr>
        <p:sp>
          <p:nvSpPr>
            <p:cNvPr id="41" name="Diamond 40"/>
            <p:cNvSpPr/>
            <p:nvPr/>
          </p:nvSpPr>
          <p:spPr>
            <a:xfrm>
              <a:off x="8470676" y="1052736"/>
              <a:ext cx="3024336" cy="1872208"/>
            </a:xfrm>
            <a:prstGeom prst="diamon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478788" y="1700808"/>
              <a:ext cx="129614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 b="1" dirty="0">
                  <a:solidFill>
                    <a:schemeClr val="tx2"/>
                  </a:solidFill>
                </a:rPr>
                <a:t>CSD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flipV="1">
            <a:off x="2782044" y="3429000"/>
            <a:ext cx="0" cy="64807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93812" y="3861048"/>
            <a:ext cx="5112568" cy="675456"/>
            <a:chOff x="-2258516" y="4797152"/>
            <a:chExt cx="5112568" cy="675456"/>
          </a:xfrm>
        </p:grpSpPr>
        <p:sp>
          <p:nvSpPr>
            <p:cNvPr id="24" name="Rounded Rectangle 23"/>
            <p:cNvSpPr/>
            <p:nvPr/>
          </p:nvSpPr>
          <p:spPr>
            <a:xfrm>
              <a:off x="-2258516" y="4797152"/>
              <a:ext cx="5112568" cy="67545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2186508" y="4913784"/>
              <a:ext cx="496855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b="1" dirty="0">
                  <a:solidFill>
                    <a:schemeClr val="tx2"/>
                  </a:solidFill>
                </a:rPr>
                <a:t>Comments for new policies</a:t>
              </a:r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>
            <a:off x="3862164" y="1844824"/>
            <a:ext cx="864096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742484" y="1844824"/>
            <a:ext cx="864096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334772" y="5302986"/>
            <a:ext cx="1584176" cy="1524744"/>
            <a:chOff x="9868252" y="5300428"/>
            <a:chExt cx="1584176" cy="1524744"/>
          </a:xfrm>
        </p:grpSpPr>
        <p:sp>
          <p:nvSpPr>
            <p:cNvPr id="50" name="Oval 49"/>
            <p:cNvSpPr/>
            <p:nvPr/>
          </p:nvSpPr>
          <p:spPr>
            <a:xfrm>
              <a:off x="9868252" y="5300428"/>
              <a:ext cx="1584176" cy="15247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844" y="5482737"/>
              <a:ext cx="1397576" cy="118584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Rectangle 56"/>
          <p:cNvSpPr/>
          <p:nvPr/>
        </p:nvSpPr>
        <p:spPr>
          <a:xfrm>
            <a:off x="4726260" y="908720"/>
            <a:ext cx="2016224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941090"/>
            <a:ext cx="1800200" cy="1551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8268" y="2132856"/>
            <a:ext cx="187220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</a:rPr>
              <a:t>Monitor &amp; Evaluate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548172" y="404664"/>
            <a:ext cx="2448272" cy="2448272"/>
            <a:chOff x="1557908" y="620688"/>
            <a:chExt cx="2448272" cy="2448272"/>
          </a:xfrm>
        </p:grpSpPr>
        <p:sp>
          <p:nvSpPr>
            <p:cNvPr id="23" name="Oval 22"/>
            <p:cNvSpPr/>
            <p:nvPr/>
          </p:nvSpPr>
          <p:spPr>
            <a:xfrm>
              <a:off x="1701924" y="836712"/>
              <a:ext cx="2160240" cy="20882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908" y="620688"/>
              <a:ext cx="2448272" cy="2448272"/>
            </a:xfrm>
            <a:prstGeom prst="rect">
              <a:avLst/>
            </a:prstGeom>
          </p:spPr>
        </p:pic>
      </p:grpSp>
      <p:sp>
        <p:nvSpPr>
          <p:cNvPr id="63" name="Rounded Rectangle 62"/>
          <p:cNvSpPr/>
          <p:nvPr/>
        </p:nvSpPr>
        <p:spPr>
          <a:xfrm>
            <a:off x="1629916" y="2708920"/>
            <a:ext cx="237626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1692188" y="2708920"/>
            <a:ext cx="2232248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Programs are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implemented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764704"/>
            <a:ext cx="2016224" cy="158417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10C67AF-F506-4E4F-A9C8-875B5B162E3E}"/>
              </a:ext>
            </a:extLst>
          </p:cNvPr>
          <p:cNvSpPr txBox="1"/>
          <p:nvPr/>
        </p:nvSpPr>
        <p:spPr>
          <a:xfrm>
            <a:off x="-8002" y="-1557"/>
            <a:ext cx="1219682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action towards SDGs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DA7F91-328D-4554-93A1-6CEB9B29275F}"/>
              </a:ext>
            </a:extLst>
          </p:cNvPr>
          <p:cNvSpPr txBox="1"/>
          <p:nvPr/>
        </p:nvSpPr>
        <p:spPr>
          <a:xfrm>
            <a:off x="11668001" y="6355636"/>
            <a:ext cx="504056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9</a:t>
            </a:r>
            <a:endParaRPr lang="en-US" sz="2800" b="1" dirty="0">
              <a:solidFill>
                <a:srgbClr val="0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23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8E20D4-3434-4DD1-9003-C2B9B485E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Asian continent presentation (widescreen)</Template>
  <TotalTime>0</TotalTime>
  <Words>635</Words>
  <Application>Microsoft Office PowerPoint</Application>
  <PresentationFormat>Custom</PresentationFormat>
  <Paragraphs>143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BrowalliaUPC</vt:lpstr>
      <vt:lpstr>Calibri</vt:lpstr>
      <vt:lpstr>Century Gothic</vt:lpstr>
      <vt:lpstr>Corbel</vt:lpstr>
      <vt:lpstr>Cordia New</vt:lpstr>
      <vt:lpstr>DilleniaUPC</vt:lpstr>
      <vt:lpstr>FreesiaUPC</vt:lpstr>
      <vt:lpstr>IrisUPC</vt:lpstr>
      <vt:lpstr>Tahoma</vt:lpstr>
      <vt:lpstr>TH SarabunPSK</vt:lpstr>
      <vt:lpstr>Continental Asia 16x9</vt:lpstr>
      <vt:lpstr>Office Theme</vt:lpstr>
      <vt:lpstr>1_Continental Asia 16x9</vt:lpstr>
      <vt:lpstr>PowerPoint Presentation</vt:lpstr>
      <vt:lpstr>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2017-06-11T04:15:59Z</dcterms:created>
  <dcterms:modified xsi:type="dcterms:W3CDTF">2017-11-09T03:47:45Z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