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4"/>
  </p:notesMasterIdLst>
  <p:sldIdLst>
    <p:sldId id="285" r:id="rId2"/>
    <p:sldId id="311" r:id="rId3"/>
    <p:sldId id="326" r:id="rId4"/>
    <p:sldId id="291" r:id="rId5"/>
    <p:sldId id="292" r:id="rId6"/>
    <p:sldId id="344" r:id="rId7"/>
    <p:sldId id="297" r:id="rId8"/>
    <p:sldId id="312" r:id="rId9"/>
    <p:sldId id="321" r:id="rId10"/>
    <p:sldId id="322" r:id="rId11"/>
    <p:sldId id="325" r:id="rId12"/>
    <p:sldId id="345" r:id="rId13"/>
    <p:sldId id="329" r:id="rId14"/>
    <p:sldId id="346" r:id="rId15"/>
    <p:sldId id="332" r:id="rId16"/>
    <p:sldId id="348" r:id="rId17"/>
    <p:sldId id="349" r:id="rId18"/>
    <p:sldId id="351" r:id="rId19"/>
    <p:sldId id="313" r:id="rId20"/>
    <p:sldId id="314" r:id="rId21"/>
    <p:sldId id="333" r:id="rId22"/>
    <p:sldId id="318" r:id="rId23"/>
    <p:sldId id="352" r:id="rId24"/>
    <p:sldId id="320" r:id="rId25"/>
    <p:sldId id="334" r:id="rId26"/>
    <p:sldId id="335" r:id="rId27"/>
    <p:sldId id="339" r:id="rId28"/>
    <p:sldId id="341" r:id="rId29"/>
    <p:sldId id="336" r:id="rId30"/>
    <p:sldId id="337" r:id="rId31"/>
    <p:sldId id="338" r:id="rId32"/>
    <p:sldId id="340" r:id="rId33"/>
  </p:sldIdLst>
  <p:sldSz cx="10058400" cy="6858000"/>
  <p:notesSz cx="6858000" cy="9144000"/>
  <p:defaultTextStyle>
    <a:defPPr>
      <a:defRPr lang="ko-KR"/>
    </a:defPPr>
    <a:lvl1pPr marL="0" algn="l" defTabSz="914229" rtl="0" eaLnBrk="1" latinLnBrk="1" hangingPunct="1">
      <a:defRPr sz="1800" kern="1200">
        <a:solidFill>
          <a:schemeClr val="tx1"/>
        </a:solidFill>
        <a:latin typeface="+mn-lt"/>
        <a:ea typeface="+mn-ea"/>
        <a:cs typeface="+mn-cs"/>
      </a:defRPr>
    </a:lvl1pPr>
    <a:lvl2pPr marL="457115" algn="l" defTabSz="914229" rtl="0" eaLnBrk="1" latinLnBrk="1" hangingPunct="1">
      <a:defRPr sz="1800" kern="1200">
        <a:solidFill>
          <a:schemeClr val="tx1"/>
        </a:solidFill>
        <a:latin typeface="+mn-lt"/>
        <a:ea typeface="+mn-ea"/>
        <a:cs typeface="+mn-cs"/>
      </a:defRPr>
    </a:lvl2pPr>
    <a:lvl3pPr marL="914229" algn="l" defTabSz="914229" rtl="0" eaLnBrk="1" latinLnBrk="1" hangingPunct="1">
      <a:defRPr sz="1800" kern="1200">
        <a:solidFill>
          <a:schemeClr val="tx1"/>
        </a:solidFill>
        <a:latin typeface="+mn-lt"/>
        <a:ea typeface="+mn-ea"/>
        <a:cs typeface="+mn-cs"/>
      </a:defRPr>
    </a:lvl3pPr>
    <a:lvl4pPr marL="1371345" algn="l" defTabSz="914229" rtl="0" eaLnBrk="1" latinLnBrk="1" hangingPunct="1">
      <a:defRPr sz="1800" kern="1200">
        <a:solidFill>
          <a:schemeClr val="tx1"/>
        </a:solidFill>
        <a:latin typeface="+mn-lt"/>
        <a:ea typeface="+mn-ea"/>
        <a:cs typeface="+mn-cs"/>
      </a:defRPr>
    </a:lvl4pPr>
    <a:lvl5pPr marL="1828459" algn="l" defTabSz="914229" rtl="0" eaLnBrk="1" latinLnBrk="1" hangingPunct="1">
      <a:defRPr sz="1800" kern="1200">
        <a:solidFill>
          <a:schemeClr val="tx1"/>
        </a:solidFill>
        <a:latin typeface="+mn-lt"/>
        <a:ea typeface="+mn-ea"/>
        <a:cs typeface="+mn-cs"/>
      </a:defRPr>
    </a:lvl5pPr>
    <a:lvl6pPr marL="2285573" algn="l" defTabSz="914229" rtl="0" eaLnBrk="1" latinLnBrk="1" hangingPunct="1">
      <a:defRPr sz="1800" kern="1200">
        <a:solidFill>
          <a:schemeClr val="tx1"/>
        </a:solidFill>
        <a:latin typeface="+mn-lt"/>
        <a:ea typeface="+mn-ea"/>
        <a:cs typeface="+mn-cs"/>
      </a:defRPr>
    </a:lvl6pPr>
    <a:lvl7pPr marL="2742686" algn="l" defTabSz="914229" rtl="0" eaLnBrk="1" latinLnBrk="1" hangingPunct="1">
      <a:defRPr sz="1800" kern="1200">
        <a:solidFill>
          <a:schemeClr val="tx1"/>
        </a:solidFill>
        <a:latin typeface="+mn-lt"/>
        <a:ea typeface="+mn-ea"/>
        <a:cs typeface="+mn-cs"/>
      </a:defRPr>
    </a:lvl7pPr>
    <a:lvl8pPr marL="3199801" algn="l" defTabSz="914229" rtl="0" eaLnBrk="1" latinLnBrk="1" hangingPunct="1">
      <a:defRPr sz="1800" kern="1200">
        <a:solidFill>
          <a:schemeClr val="tx1"/>
        </a:solidFill>
        <a:latin typeface="+mn-lt"/>
        <a:ea typeface="+mn-ea"/>
        <a:cs typeface="+mn-cs"/>
      </a:defRPr>
    </a:lvl8pPr>
    <a:lvl9pPr marL="3656915" algn="l" defTabSz="914229"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6309"/>
    <a:srgbClr val="FBED37"/>
    <a:srgbClr val="990000"/>
    <a:srgbClr val="008000"/>
    <a:srgbClr val="996A3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68" autoAdjust="0"/>
    <p:restoredTop sz="94660"/>
  </p:normalViewPr>
  <p:slideViewPr>
    <p:cSldViewPr>
      <p:cViewPr varScale="1">
        <p:scale>
          <a:sx n="55" d="100"/>
          <a:sy n="55" d="100"/>
        </p:scale>
        <p:origin x="-797" y="-72"/>
      </p:cViewPr>
      <p:guideLst>
        <p:guide orient="horz" pos="2160"/>
        <p:guide pos="316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24A15B-BBC0-4CA9-AAB9-A0650EEF66BD}" type="doc">
      <dgm:prSet loTypeId="urn:microsoft.com/office/officeart/2005/8/layout/pyramid3" loCatId="pyramid" qsTypeId="urn:microsoft.com/office/officeart/2005/8/quickstyle/3d3" qsCatId="3D" csTypeId="urn:microsoft.com/office/officeart/2005/8/colors/accent1_2" csCatId="accent1" phldr="1"/>
      <dgm:spPr/>
    </dgm:pt>
    <dgm:pt modelId="{B5A307F8-227E-4918-9A92-BC7EEDBC5100}">
      <dgm:prSet phldrT="[Text]">
        <dgm:style>
          <a:lnRef idx="1">
            <a:schemeClr val="accent2"/>
          </a:lnRef>
          <a:fillRef idx="3">
            <a:schemeClr val="accent2"/>
          </a:fillRef>
          <a:effectRef idx="2">
            <a:schemeClr val="accent2"/>
          </a:effectRef>
          <a:fontRef idx="minor">
            <a:schemeClr val="lt1"/>
          </a:fontRef>
        </dgm:style>
      </dgm:prSet>
      <dgm:spPr>
        <a:ln>
          <a:solidFill>
            <a:schemeClr val="bg1"/>
          </a:solidFill>
        </a:ln>
      </dgm:spPr>
      <dgm:t>
        <a:bodyPr/>
        <a:lstStyle/>
        <a:p>
          <a:endParaRPr lang="vi-VN" dirty="0"/>
        </a:p>
      </dgm:t>
    </dgm:pt>
    <dgm:pt modelId="{9A922DE6-D652-404B-9267-332DBD84EE8C}" type="parTrans" cxnId="{76186669-11A6-4021-B32D-42520A738571}">
      <dgm:prSet/>
      <dgm:spPr/>
      <dgm:t>
        <a:bodyPr/>
        <a:lstStyle/>
        <a:p>
          <a:endParaRPr lang="vi-VN"/>
        </a:p>
      </dgm:t>
    </dgm:pt>
    <dgm:pt modelId="{F55136BC-B0A7-47AB-9697-667CE1081A12}" type="sibTrans" cxnId="{76186669-11A6-4021-B32D-42520A738571}">
      <dgm:prSet/>
      <dgm:spPr/>
      <dgm:t>
        <a:bodyPr/>
        <a:lstStyle/>
        <a:p>
          <a:endParaRPr lang="vi-VN"/>
        </a:p>
      </dgm:t>
    </dgm:pt>
    <dgm:pt modelId="{4141C770-3EEB-4EAA-BEDD-48D7E64A751D}">
      <dgm:prSet phldrT="[Text]">
        <dgm:style>
          <a:lnRef idx="3">
            <a:schemeClr val="lt1"/>
          </a:lnRef>
          <a:fillRef idx="1">
            <a:schemeClr val="accent2"/>
          </a:fillRef>
          <a:effectRef idx="1">
            <a:schemeClr val="accent2"/>
          </a:effectRef>
          <a:fontRef idx="minor">
            <a:schemeClr val="lt1"/>
          </a:fontRef>
        </dgm:style>
      </dgm:prSet>
      <dgm:spPr/>
      <dgm:t>
        <a:bodyPr/>
        <a:lstStyle/>
        <a:p>
          <a:endParaRPr lang="vi-VN" dirty="0"/>
        </a:p>
      </dgm:t>
    </dgm:pt>
    <dgm:pt modelId="{357D30A8-6DC2-4EF1-9E39-8D917857D8B4}" type="parTrans" cxnId="{EA8DB377-A39C-498F-86CB-DF3D2C5E876C}">
      <dgm:prSet/>
      <dgm:spPr/>
      <dgm:t>
        <a:bodyPr/>
        <a:lstStyle/>
        <a:p>
          <a:endParaRPr lang="vi-VN"/>
        </a:p>
      </dgm:t>
    </dgm:pt>
    <dgm:pt modelId="{5CDA600D-7034-42CC-9519-F92CCFCEA7E2}" type="sibTrans" cxnId="{EA8DB377-A39C-498F-86CB-DF3D2C5E876C}">
      <dgm:prSet/>
      <dgm:spPr/>
      <dgm:t>
        <a:bodyPr/>
        <a:lstStyle/>
        <a:p>
          <a:endParaRPr lang="vi-VN"/>
        </a:p>
      </dgm:t>
    </dgm:pt>
    <dgm:pt modelId="{A346DBEF-E605-46A9-B661-A531F0E011E4}">
      <dgm:prSet phldrT="[Text]">
        <dgm:style>
          <a:lnRef idx="2">
            <a:schemeClr val="accent2">
              <a:shade val="50000"/>
            </a:schemeClr>
          </a:lnRef>
          <a:fillRef idx="1">
            <a:schemeClr val="accent2"/>
          </a:fillRef>
          <a:effectRef idx="0">
            <a:schemeClr val="accent2"/>
          </a:effectRef>
          <a:fontRef idx="minor">
            <a:schemeClr val="lt1"/>
          </a:fontRef>
        </dgm:style>
      </dgm:prSet>
      <dgm:spPr>
        <a:ln>
          <a:solidFill>
            <a:schemeClr val="bg2"/>
          </a:solidFill>
        </a:ln>
      </dgm:spPr>
      <dgm:t>
        <a:bodyPr/>
        <a:lstStyle/>
        <a:p>
          <a:endParaRPr lang="vi-VN" dirty="0"/>
        </a:p>
      </dgm:t>
    </dgm:pt>
    <dgm:pt modelId="{07FF164C-5E97-42A3-A07E-909E6D0F7EC4}" type="sibTrans" cxnId="{AB93B569-5D2A-4F25-B783-D479E450C729}">
      <dgm:prSet/>
      <dgm:spPr/>
      <dgm:t>
        <a:bodyPr/>
        <a:lstStyle/>
        <a:p>
          <a:endParaRPr lang="vi-VN"/>
        </a:p>
      </dgm:t>
    </dgm:pt>
    <dgm:pt modelId="{11B64A2C-F06B-49C8-99B1-B6C3050EAAE7}" type="parTrans" cxnId="{AB93B569-5D2A-4F25-B783-D479E450C729}">
      <dgm:prSet/>
      <dgm:spPr/>
      <dgm:t>
        <a:bodyPr/>
        <a:lstStyle/>
        <a:p>
          <a:endParaRPr lang="vi-VN"/>
        </a:p>
      </dgm:t>
    </dgm:pt>
    <dgm:pt modelId="{CB6B2AAD-C6AD-4C73-A59B-6010698BD800}">
      <dgm:prSet phldrT="[Text]">
        <dgm:style>
          <a:lnRef idx="3">
            <a:schemeClr val="lt1"/>
          </a:lnRef>
          <a:fillRef idx="1">
            <a:schemeClr val="accent2"/>
          </a:fillRef>
          <a:effectRef idx="1">
            <a:schemeClr val="accent2"/>
          </a:effectRef>
          <a:fontRef idx="minor">
            <a:schemeClr val="lt1"/>
          </a:fontRef>
        </dgm:style>
      </dgm:prSet>
      <dgm:spPr>
        <a:ln/>
      </dgm:spPr>
      <dgm:t>
        <a:bodyPr/>
        <a:lstStyle/>
        <a:p>
          <a:endParaRPr lang="vi-VN" dirty="0"/>
        </a:p>
      </dgm:t>
    </dgm:pt>
    <dgm:pt modelId="{BDE26FE8-FB7C-4BFA-9A95-CD0E969C3E54}" type="sibTrans" cxnId="{0E8DD91D-82D4-4319-A6F4-6658CD3DEB5B}">
      <dgm:prSet/>
      <dgm:spPr/>
      <dgm:t>
        <a:bodyPr/>
        <a:lstStyle/>
        <a:p>
          <a:endParaRPr lang="vi-VN"/>
        </a:p>
      </dgm:t>
    </dgm:pt>
    <dgm:pt modelId="{DAAA4FF0-D150-4A3F-B191-8182F4641B07}" type="parTrans" cxnId="{0E8DD91D-82D4-4319-A6F4-6658CD3DEB5B}">
      <dgm:prSet/>
      <dgm:spPr/>
      <dgm:t>
        <a:bodyPr/>
        <a:lstStyle/>
        <a:p>
          <a:endParaRPr lang="vi-VN"/>
        </a:p>
      </dgm:t>
    </dgm:pt>
    <dgm:pt modelId="{0BDA3218-9E18-41CD-BD09-ECB86CEF2006}" type="pres">
      <dgm:prSet presAssocID="{D924A15B-BBC0-4CA9-AAB9-A0650EEF66BD}" presName="Name0" presStyleCnt="0">
        <dgm:presLayoutVars>
          <dgm:dir/>
          <dgm:animLvl val="lvl"/>
          <dgm:resizeHandles val="exact"/>
        </dgm:presLayoutVars>
      </dgm:prSet>
      <dgm:spPr/>
    </dgm:pt>
    <dgm:pt modelId="{D1D455E2-528E-43D4-BDE9-4C781006B493}" type="pres">
      <dgm:prSet presAssocID="{B5A307F8-227E-4918-9A92-BC7EEDBC5100}" presName="Name8" presStyleCnt="0"/>
      <dgm:spPr/>
    </dgm:pt>
    <dgm:pt modelId="{76E20DD6-8FAE-405E-A783-B38A38D14CC7}" type="pres">
      <dgm:prSet presAssocID="{B5A307F8-227E-4918-9A92-BC7EEDBC5100}" presName="level" presStyleLbl="node1" presStyleIdx="0" presStyleCnt="4" custScaleY="62598">
        <dgm:presLayoutVars>
          <dgm:chMax val="1"/>
          <dgm:bulletEnabled val="1"/>
        </dgm:presLayoutVars>
      </dgm:prSet>
      <dgm:spPr/>
      <dgm:t>
        <a:bodyPr/>
        <a:lstStyle/>
        <a:p>
          <a:endParaRPr lang="en-US"/>
        </a:p>
      </dgm:t>
    </dgm:pt>
    <dgm:pt modelId="{ACD15A00-1E8D-42C3-BDAA-4BE207237D0D}" type="pres">
      <dgm:prSet presAssocID="{B5A307F8-227E-4918-9A92-BC7EEDBC5100}" presName="levelTx" presStyleLbl="revTx" presStyleIdx="0" presStyleCnt="0">
        <dgm:presLayoutVars>
          <dgm:chMax val="1"/>
          <dgm:bulletEnabled val="1"/>
        </dgm:presLayoutVars>
      </dgm:prSet>
      <dgm:spPr/>
      <dgm:t>
        <a:bodyPr/>
        <a:lstStyle/>
        <a:p>
          <a:endParaRPr lang="en-US"/>
        </a:p>
      </dgm:t>
    </dgm:pt>
    <dgm:pt modelId="{7E20D0FC-C126-41A1-B2C9-57F1E34F9034}" type="pres">
      <dgm:prSet presAssocID="{A346DBEF-E605-46A9-B661-A531F0E011E4}" presName="Name8" presStyleCnt="0"/>
      <dgm:spPr/>
    </dgm:pt>
    <dgm:pt modelId="{11D2570B-CFB9-4CCB-AB71-8B9ADCDB39E4}" type="pres">
      <dgm:prSet presAssocID="{A346DBEF-E605-46A9-B661-A531F0E011E4}" presName="level" presStyleLbl="node1" presStyleIdx="1" presStyleCnt="4" custScaleY="60656">
        <dgm:presLayoutVars>
          <dgm:chMax val="1"/>
          <dgm:bulletEnabled val="1"/>
        </dgm:presLayoutVars>
      </dgm:prSet>
      <dgm:spPr/>
      <dgm:t>
        <a:bodyPr/>
        <a:lstStyle/>
        <a:p>
          <a:endParaRPr lang="en-US"/>
        </a:p>
      </dgm:t>
    </dgm:pt>
    <dgm:pt modelId="{3D4BDA36-F867-4827-AAD5-ABB9D9B1F50A}" type="pres">
      <dgm:prSet presAssocID="{A346DBEF-E605-46A9-B661-A531F0E011E4}" presName="levelTx" presStyleLbl="revTx" presStyleIdx="0" presStyleCnt="0">
        <dgm:presLayoutVars>
          <dgm:chMax val="1"/>
          <dgm:bulletEnabled val="1"/>
        </dgm:presLayoutVars>
      </dgm:prSet>
      <dgm:spPr/>
      <dgm:t>
        <a:bodyPr/>
        <a:lstStyle/>
        <a:p>
          <a:endParaRPr lang="en-US"/>
        </a:p>
      </dgm:t>
    </dgm:pt>
    <dgm:pt modelId="{5BCA6ACA-E422-4D36-BE59-86B10A963520}" type="pres">
      <dgm:prSet presAssocID="{4141C770-3EEB-4EAA-BEDD-48D7E64A751D}" presName="Name8" presStyleCnt="0"/>
      <dgm:spPr/>
    </dgm:pt>
    <dgm:pt modelId="{913EFFB9-450F-4213-942E-605E4754C340}" type="pres">
      <dgm:prSet presAssocID="{4141C770-3EEB-4EAA-BEDD-48D7E64A751D}" presName="level" presStyleLbl="node1" presStyleIdx="2" presStyleCnt="4" custScaleY="52801">
        <dgm:presLayoutVars>
          <dgm:chMax val="1"/>
          <dgm:bulletEnabled val="1"/>
        </dgm:presLayoutVars>
      </dgm:prSet>
      <dgm:spPr/>
      <dgm:t>
        <a:bodyPr/>
        <a:lstStyle/>
        <a:p>
          <a:endParaRPr lang="en-US"/>
        </a:p>
      </dgm:t>
    </dgm:pt>
    <dgm:pt modelId="{C208F503-F219-4F58-B4E8-FAB925BA352C}" type="pres">
      <dgm:prSet presAssocID="{4141C770-3EEB-4EAA-BEDD-48D7E64A751D}" presName="levelTx" presStyleLbl="revTx" presStyleIdx="0" presStyleCnt="0">
        <dgm:presLayoutVars>
          <dgm:chMax val="1"/>
          <dgm:bulletEnabled val="1"/>
        </dgm:presLayoutVars>
      </dgm:prSet>
      <dgm:spPr/>
      <dgm:t>
        <a:bodyPr/>
        <a:lstStyle/>
        <a:p>
          <a:endParaRPr lang="en-US"/>
        </a:p>
      </dgm:t>
    </dgm:pt>
    <dgm:pt modelId="{DAC7B4FF-EAEE-4ADC-8AAF-4B0F405C15F3}" type="pres">
      <dgm:prSet presAssocID="{CB6B2AAD-C6AD-4C73-A59B-6010698BD800}" presName="Name8" presStyleCnt="0"/>
      <dgm:spPr/>
    </dgm:pt>
    <dgm:pt modelId="{BCD0D56F-CB4E-4422-81D9-4C371DBA35C9}" type="pres">
      <dgm:prSet presAssocID="{CB6B2AAD-C6AD-4C73-A59B-6010698BD800}" presName="level" presStyleLbl="node1" presStyleIdx="3" presStyleCnt="4" custScaleY="48287">
        <dgm:presLayoutVars>
          <dgm:chMax val="1"/>
          <dgm:bulletEnabled val="1"/>
        </dgm:presLayoutVars>
      </dgm:prSet>
      <dgm:spPr/>
      <dgm:t>
        <a:bodyPr/>
        <a:lstStyle/>
        <a:p>
          <a:endParaRPr lang="vi-VN"/>
        </a:p>
      </dgm:t>
    </dgm:pt>
    <dgm:pt modelId="{D104140A-6C40-4FFB-BB76-97A144BB833C}" type="pres">
      <dgm:prSet presAssocID="{CB6B2AAD-C6AD-4C73-A59B-6010698BD800}" presName="levelTx" presStyleLbl="revTx" presStyleIdx="0" presStyleCnt="0">
        <dgm:presLayoutVars>
          <dgm:chMax val="1"/>
          <dgm:bulletEnabled val="1"/>
        </dgm:presLayoutVars>
      </dgm:prSet>
      <dgm:spPr/>
      <dgm:t>
        <a:bodyPr/>
        <a:lstStyle/>
        <a:p>
          <a:endParaRPr lang="vi-VN"/>
        </a:p>
      </dgm:t>
    </dgm:pt>
  </dgm:ptLst>
  <dgm:cxnLst>
    <dgm:cxn modelId="{C5EF5AF3-9FF7-4764-AED1-1CA264AEF889}" type="presOf" srcId="{4141C770-3EEB-4EAA-BEDD-48D7E64A751D}" destId="{913EFFB9-450F-4213-942E-605E4754C340}" srcOrd="0" destOrd="0" presId="urn:microsoft.com/office/officeart/2005/8/layout/pyramid3"/>
    <dgm:cxn modelId="{1881C2BB-6870-435D-9E0E-0FBBE95706AA}" type="presOf" srcId="{D924A15B-BBC0-4CA9-AAB9-A0650EEF66BD}" destId="{0BDA3218-9E18-41CD-BD09-ECB86CEF2006}" srcOrd="0" destOrd="0" presId="urn:microsoft.com/office/officeart/2005/8/layout/pyramid3"/>
    <dgm:cxn modelId="{330F412D-DEFD-4E67-8DF8-14D6831904FB}" type="presOf" srcId="{CB6B2AAD-C6AD-4C73-A59B-6010698BD800}" destId="{D104140A-6C40-4FFB-BB76-97A144BB833C}" srcOrd="1" destOrd="0" presId="urn:microsoft.com/office/officeart/2005/8/layout/pyramid3"/>
    <dgm:cxn modelId="{0E8DD91D-82D4-4319-A6F4-6658CD3DEB5B}" srcId="{D924A15B-BBC0-4CA9-AAB9-A0650EEF66BD}" destId="{CB6B2AAD-C6AD-4C73-A59B-6010698BD800}" srcOrd="3" destOrd="0" parTransId="{DAAA4FF0-D150-4A3F-B191-8182F4641B07}" sibTransId="{BDE26FE8-FB7C-4BFA-9A95-CD0E969C3E54}"/>
    <dgm:cxn modelId="{117E4B31-243D-4778-8B20-AA4DE70C63CE}" type="presOf" srcId="{CB6B2AAD-C6AD-4C73-A59B-6010698BD800}" destId="{BCD0D56F-CB4E-4422-81D9-4C371DBA35C9}" srcOrd="0" destOrd="0" presId="urn:microsoft.com/office/officeart/2005/8/layout/pyramid3"/>
    <dgm:cxn modelId="{DF02F2D3-5BD2-473D-BB7A-DCC522B0CB8F}" type="presOf" srcId="{B5A307F8-227E-4918-9A92-BC7EEDBC5100}" destId="{ACD15A00-1E8D-42C3-BDAA-4BE207237D0D}" srcOrd="1" destOrd="0" presId="urn:microsoft.com/office/officeart/2005/8/layout/pyramid3"/>
    <dgm:cxn modelId="{EA8DB377-A39C-498F-86CB-DF3D2C5E876C}" srcId="{D924A15B-BBC0-4CA9-AAB9-A0650EEF66BD}" destId="{4141C770-3EEB-4EAA-BEDD-48D7E64A751D}" srcOrd="2" destOrd="0" parTransId="{357D30A8-6DC2-4EF1-9E39-8D917857D8B4}" sibTransId="{5CDA600D-7034-42CC-9519-F92CCFCEA7E2}"/>
    <dgm:cxn modelId="{AB93B569-5D2A-4F25-B783-D479E450C729}" srcId="{D924A15B-BBC0-4CA9-AAB9-A0650EEF66BD}" destId="{A346DBEF-E605-46A9-B661-A531F0E011E4}" srcOrd="1" destOrd="0" parTransId="{11B64A2C-F06B-49C8-99B1-B6C3050EAAE7}" sibTransId="{07FF164C-5E97-42A3-A07E-909E6D0F7EC4}"/>
    <dgm:cxn modelId="{ACE01FCC-195F-436D-BC0C-8B5FFB582666}" type="presOf" srcId="{A346DBEF-E605-46A9-B661-A531F0E011E4}" destId="{3D4BDA36-F867-4827-AAD5-ABB9D9B1F50A}" srcOrd="1" destOrd="0" presId="urn:microsoft.com/office/officeart/2005/8/layout/pyramid3"/>
    <dgm:cxn modelId="{76186669-11A6-4021-B32D-42520A738571}" srcId="{D924A15B-BBC0-4CA9-AAB9-A0650EEF66BD}" destId="{B5A307F8-227E-4918-9A92-BC7EEDBC5100}" srcOrd="0" destOrd="0" parTransId="{9A922DE6-D652-404B-9267-332DBD84EE8C}" sibTransId="{F55136BC-B0A7-47AB-9697-667CE1081A12}"/>
    <dgm:cxn modelId="{320ED193-8B17-4ED7-BAA8-86AC1E825ED2}" type="presOf" srcId="{B5A307F8-227E-4918-9A92-BC7EEDBC5100}" destId="{76E20DD6-8FAE-405E-A783-B38A38D14CC7}" srcOrd="0" destOrd="0" presId="urn:microsoft.com/office/officeart/2005/8/layout/pyramid3"/>
    <dgm:cxn modelId="{D6569524-FCE7-4442-9EF2-558FBF2E6ECE}" type="presOf" srcId="{A346DBEF-E605-46A9-B661-A531F0E011E4}" destId="{11D2570B-CFB9-4CCB-AB71-8B9ADCDB39E4}" srcOrd="0" destOrd="0" presId="urn:microsoft.com/office/officeart/2005/8/layout/pyramid3"/>
    <dgm:cxn modelId="{9912F78B-9837-4925-81D4-180BD70E5802}" type="presOf" srcId="{4141C770-3EEB-4EAA-BEDD-48D7E64A751D}" destId="{C208F503-F219-4F58-B4E8-FAB925BA352C}" srcOrd="1" destOrd="0" presId="urn:microsoft.com/office/officeart/2005/8/layout/pyramid3"/>
    <dgm:cxn modelId="{BBB7C483-FC6A-473B-BE69-08CDB891EAA8}" type="presParOf" srcId="{0BDA3218-9E18-41CD-BD09-ECB86CEF2006}" destId="{D1D455E2-528E-43D4-BDE9-4C781006B493}" srcOrd="0" destOrd="0" presId="urn:microsoft.com/office/officeart/2005/8/layout/pyramid3"/>
    <dgm:cxn modelId="{BEB80908-9632-4818-95AE-9FB20F43AEC9}" type="presParOf" srcId="{D1D455E2-528E-43D4-BDE9-4C781006B493}" destId="{76E20DD6-8FAE-405E-A783-B38A38D14CC7}" srcOrd="0" destOrd="0" presId="urn:microsoft.com/office/officeart/2005/8/layout/pyramid3"/>
    <dgm:cxn modelId="{4440428B-12F7-4064-A070-24B9B7E03119}" type="presParOf" srcId="{D1D455E2-528E-43D4-BDE9-4C781006B493}" destId="{ACD15A00-1E8D-42C3-BDAA-4BE207237D0D}" srcOrd="1" destOrd="0" presId="urn:microsoft.com/office/officeart/2005/8/layout/pyramid3"/>
    <dgm:cxn modelId="{E1C54048-1747-44E4-AF2B-64A7998041BF}" type="presParOf" srcId="{0BDA3218-9E18-41CD-BD09-ECB86CEF2006}" destId="{7E20D0FC-C126-41A1-B2C9-57F1E34F9034}" srcOrd="1" destOrd="0" presId="urn:microsoft.com/office/officeart/2005/8/layout/pyramid3"/>
    <dgm:cxn modelId="{1516D34B-1D2E-46FF-8C67-83CF3D7F94B9}" type="presParOf" srcId="{7E20D0FC-C126-41A1-B2C9-57F1E34F9034}" destId="{11D2570B-CFB9-4CCB-AB71-8B9ADCDB39E4}" srcOrd="0" destOrd="0" presId="urn:microsoft.com/office/officeart/2005/8/layout/pyramid3"/>
    <dgm:cxn modelId="{EADA5BD1-3A11-4CD6-AEDF-3C08C83D6515}" type="presParOf" srcId="{7E20D0FC-C126-41A1-B2C9-57F1E34F9034}" destId="{3D4BDA36-F867-4827-AAD5-ABB9D9B1F50A}" srcOrd="1" destOrd="0" presId="urn:microsoft.com/office/officeart/2005/8/layout/pyramid3"/>
    <dgm:cxn modelId="{98E07281-EB1C-4A09-9617-D236D15A78AE}" type="presParOf" srcId="{0BDA3218-9E18-41CD-BD09-ECB86CEF2006}" destId="{5BCA6ACA-E422-4D36-BE59-86B10A963520}" srcOrd="2" destOrd="0" presId="urn:microsoft.com/office/officeart/2005/8/layout/pyramid3"/>
    <dgm:cxn modelId="{CA3CC483-96A7-4BC8-A84B-F652B57E7912}" type="presParOf" srcId="{5BCA6ACA-E422-4D36-BE59-86B10A963520}" destId="{913EFFB9-450F-4213-942E-605E4754C340}" srcOrd="0" destOrd="0" presId="urn:microsoft.com/office/officeart/2005/8/layout/pyramid3"/>
    <dgm:cxn modelId="{C7D1C025-E0E2-4FFA-9262-2CF6269A8433}" type="presParOf" srcId="{5BCA6ACA-E422-4D36-BE59-86B10A963520}" destId="{C208F503-F219-4F58-B4E8-FAB925BA352C}" srcOrd="1" destOrd="0" presId="urn:microsoft.com/office/officeart/2005/8/layout/pyramid3"/>
    <dgm:cxn modelId="{04EAA47E-5C69-402F-8E61-3926B4554531}" type="presParOf" srcId="{0BDA3218-9E18-41CD-BD09-ECB86CEF2006}" destId="{DAC7B4FF-EAEE-4ADC-8AAF-4B0F405C15F3}" srcOrd="3" destOrd="0" presId="urn:microsoft.com/office/officeart/2005/8/layout/pyramid3"/>
    <dgm:cxn modelId="{AAEFAD9C-47CC-40AE-BBEC-7A4423A7A3E1}" type="presParOf" srcId="{DAC7B4FF-EAEE-4ADC-8AAF-4B0F405C15F3}" destId="{BCD0D56F-CB4E-4422-81D9-4C371DBA35C9}" srcOrd="0" destOrd="0" presId="urn:microsoft.com/office/officeart/2005/8/layout/pyramid3"/>
    <dgm:cxn modelId="{E1339AE0-A9FF-4D51-B496-E6A035592283}" type="presParOf" srcId="{DAC7B4FF-EAEE-4ADC-8AAF-4B0F405C15F3}" destId="{D104140A-6C40-4FFB-BB76-97A144BB833C}" srcOrd="1" destOrd="0" presId="urn:microsoft.com/office/officeart/2005/8/layout/pyramid3"/>
  </dgm:cxnLst>
  <dgm:bg/>
  <dgm:whole/>
</dgm:dataModel>
</file>

<file path=ppt/diagrams/data2.xml><?xml version="1.0" encoding="utf-8"?>
<dgm:dataModel xmlns:dgm="http://schemas.openxmlformats.org/drawingml/2006/diagram" xmlns:a="http://schemas.openxmlformats.org/drawingml/2006/main">
  <dgm:ptLst>
    <dgm:pt modelId="{75FEFE00-C9E0-4C2D-97D0-AE40F271EFE8}" type="doc">
      <dgm:prSet loTypeId="urn:microsoft.com/office/officeart/2005/8/layout/chevron1" loCatId="process" qsTypeId="urn:microsoft.com/office/officeart/2005/8/quickstyle/simple1" qsCatId="simple" csTypeId="urn:microsoft.com/office/officeart/2005/8/colors/colorful2" csCatId="colorful" phldr="1"/>
      <dgm:spPr/>
    </dgm:pt>
    <dgm:pt modelId="{A29A3079-59A3-4C86-9A1B-5B333854D6CA}">
      <dgm:prSet phldrT="[Text]" custT="1"/>
      <dgm:spPr/>
      <dgm:t>
        <a:bodyPr/>
        <a:lstStyle/>
        <a:p>
          <a:r>
            <a:rPr lang="en-US" sz="2800" b="1" dirty="0" smtClean="0">
              <a:solidFill>
                <a:schemeClr val="tx1"/>
              </a:solidFill>
              <a:latin typeface="Times New Roman" pitchFamily="18" charset="0"/>
              <a:cs typeface="Times New Roman" pitchFamily="18" charset="0"/>
            </a:rPr>
            <a:t>Laws</a:t>
          </a:r>
          <a:endParaRPr lang="vi-VN" sz="2800" b="1" dirty="0">
            <a:solidFill>
              <a:schemeClr val="tx1"/>
            </a:solidFill>
            <a:latin typeface="Times New Roman" pitchFamily="18" charset="0"/>
            <a:cs typeface="Times New Roman" pitchFamily="18" charset="0"/>
          </a:endParaRPr>
        </a:p>
      </dgm:t>
    </dgm:pt>
    <dgm:pt modelId="{071D17D6-DFC3-468F-B5E3-C1C4715F4B84}" type="parTrans" cxnId="{7FD50175-78EF-424D-B9DA-4EF9433DE5B1}">
      <dgm:prSet/>
      <dgm:spPr/>
      <dgm:t>
        <a:bodyPr/>
        <a:lstStyle/>
        <a:p>
          <a:endParaRPr lang="vi-VN"/>
        </a:p>
      </dgm:t>
    </dgm:pt>
    <dgm:pt modelId="{DDCDABD7-E3E6-4239-9275-059C07D7FB0B}" type="sibTrans" cxnId="{7FD50175-78EF-424D-B9DA-4EF9433DE5B1}">
      <dgm:prSet/>
      <dgm:spPr/>
      <dgm:t>
        <a:bodyPr/>
        <a:lstStyle/>
        <a:p>
          <a:endParaRPr lang="vi-VN"/>
        </a:p>
      </dgm:t>
    </dgm:pt>
    <dgm:pt modelId="{EC5B2275-C532-4FD6-B4D2-61AFF8CEDC59}">
      <dgm:prSet phldrT="[Text]" custT="1"/>
      <dgm:spPr/>
      <dgm:t>
        <a:bodyPr/>
        <a:lstStyle/>
        <a:p>
          <a:r>
            <a:rPr lang="en-US" sz="2800" b="1" dirty="0" smtClean="0">
              <a:solidFill>
                <a:schemeClr val="tx1"/>
              </a:solidFill>
              <a:latin typeface="Times New Roman" pitchFamily="18" charset="0"/>
              <a:cs typeface="Times New Roman" pitchFamily="18" charset="0"/>
            </a:rPr>
            <a:t>Decrees</a:t>
          </a:r>
          <a:endParaRPr lang="vi-VN" sz="2800" b="1" dirty="0">
            <a:solidFill>
              <a:schemeClr val="tx1"/>
            </a:solidFill>
            <a:latin typeface="Times New Roman" pitchFamily="18" charset="0"/>
            <a:cs typeface="Times New Roman" pitchFamily="18" charset="0"/>
          </a:endParaRPr>
        </a:p>
      </dgm:t>
    </dgm:pt>
    <dgm:pt modelId="{2996853B-F1B9-4435-BE29-C6ADFA419821}" type="parTrans" cxnId="{21AABCCE-2101-4B85-8324-0DAC20F7AD36}">
      <dgm:prSet/>
      <dgm:spPr/>
      <dgm:t>
        <a:bodyPr/>
        <a:lstStyle/>
        <a:p>
          <a:endParaRPr lang="vi-VN"/>
        </a:p>
      </dgm:t>
    </dgm:pt>
    <dgm:pt modelId="{ED1D6B2D-599B-4849-AEB7-0878D8531DC1}" type="sibTrans" cxnId="{21AABCCE-2101-4B85-8324-0DAC20F7AD36}">
      <dgm:prSet/>
      <dgm:spPr/>
      <dgm:t>
        <a:bodyPr/>
        <a:lstStyle/>
        <a:p>
          <a:endParaRPr lang="vi-VN"/>
        </a:p>
      </dgm:t>
    </dgm:pt>
    <dgm:pt modelId="{78CAEF75-20AB-496E-8B65-287936D86C5F}">
      <dgm:prSet phldrT="[Text]" custT="1"/>
      <dgm:spPr/>
      <dgm:t>
        <a:bodyPr/>
        <a:lstStyle/>
        <a:p>
          <a:r>
            <a:rPr lang="en-US" sz="2800" b="1" dirty="0" smtClean="0">
              <a:solidFill>
                <a:schemeClr val="tx1"/>
              </a:solidFill>
              <a:latin typeface="Times New Roman" pitchFamily="18" charset="0"/>
              <a:cs typeface="Times New Roman" pitchFamily="18" charset="0"/>
            </a:rPr>
            <a:t>Circulars</a:t>
          </a:r>
          <a:endParaRPr lang="vi-VN" sz="2800" b="1" dirty="0">
            <a:solidFill>
              <a:schemeClr val="tx1"/>
            </a:solidFill>
            <a:latin typeface="Times New Roman" pitchFamily="18" charset="0"/>
            <a:cs typeface="Times New Roman" pitchFamily="18" charset="0"/>
          </a:endParaRPr>
        </a:p>
      </dgm:t>
    </dgm:pt>
    <dgm:pt modelId="{4BBBA1A3-9F82-45C8-871C-7438CE6BA63C}" type="parTrans" cxnId="{EC52710C-9B2F-4ABA-A79B-36F98B1909AF}">
      <dgm:prSet/>
      <dgm:spPr/>
      <dgm:t>
        <a:bodyPr/>
        <a:lstStyle/>
        <a:p>
          <a:endParaRPr lang="vi-VN"/>
        </a:p>
      </dgm:t>
    </dgm:pt>
    <dgm:pt modelId="{B91E7540-E439-41D6-8C05-720686B8C445}" type="sibTrans" cxnId="{EC52710C-9B2F-4ABA-A79B-36F98B1909AF}">
      <dgm:prSet/>
      <dgm:spPr/>
      <dgm:t>
        <a:bodyPr/>
        <a:lstStyle/>
        <a:p>
          <a:endParaRPr lang="vi-VN"/>
        </a:p>
      </dgm:t>
    </dgm:pt>
    <dgm:pt modelId="{EEE1E61F-343D-4683-9A40-3287B487ADAF}" type="pres">
      <dgm:prSet presAssocID="{75FEFE00-C9E0-4C2D-97D0-AE40F271EFE8}" presName="Name0" presStyleCnt="0">
        <dgm:presLayoutVars>
          <dgm:dir/>
          <dgm:animLvl val="lvl"/>
          <dgm:resizeHandles val="exact"/>
        </dgm:presLayoutVars>
      </dgm:prSet>
      <dgm:spPr/>
    </dgm:pt>
    <dgm:pt modelId="{A0185F53-2D02-4632-8CF1-DDD848EF8540}" type="pres">
      <dgm:prSet presAssocID="{A29A3079-59A3-4C86-9A1B-5B333854D6CA}" presName="parTxOnly" presStyleLbl="node1" presStyleIdx="0" presStyleCnt="3">
        <dgm:presLayoutVars>
          <dgm:chMax val="0"/>
          <dgm:chPref val="0"/>
          <dgm:bulletEnabled val="1"/>
        </dgm:presLayoutVars>
      </dgm:prSet>
      <dgm:spPr/>
      <dgm:t>
        <a:bodyPr/>
        <a:lstStyle/>
        <a:p>
          <a:endParaRPr lang="en-US"/>
        </a:p>
      </dgm:t>
    </dgm:pt>
    <dgm:pt modelId="{F8E0A726-01C0-4C7B-A51D-CC35B6A6B0FB}" type="pres">
      <dgm:prSet presAssocID="{DDCDABD7-E3E6-4239-9275-059C07D7FB0B}" presName="parTxOnlySpace" presStyleCnt="0"/>
      <dgm:spPr/>
    </dgm:pt>
    <dgm:pt modelId="{BCE863B4-0D9F-47E5-9EFA-007E1560B37B}" type="pres">
      <dgm:prSet presAssocID="{EC5B2275-C532-4FD6-B4D2-61AFF8CEDC59}" presName="parTxOnly" presStyleLbl="node1" presStyleIdx="1" presStyleCnt="3">
        <dgm:presLayoutVars>
          <dgm:chMax val="0"/>
          <dgm:chPref val="0"/>
          <dgm:bulletEnabled val="1"/>
        </dgm:presLayoutVars>
      </dgm:prSet>
      <dgm:spPr/>
      <dgm:t>
        <a:bodyPr/>
        <a:lstStyle/>
        <a:p>
          <a:endParaRPr lang="en-US"/>
        </a:p>
      </dgm:t>
    </dgm:pt>
    <dgm:pt modelId="{8CA23341-99E8-4701-9D55-DCE729EE4F87}" type="pres">
      <dgm:prSet presAssocID="{ED1D6B2D-599B-4849-AEB7-0878D8531DC1}" presName="parTxOnlySpace" presStyleCnt="0"/>
      <dgm:spPr/>
    </dgm:pt>
    <dgm:pt modelId="{1EA5E3B2-6E2B-4206-81B4-B40ABBA82DC0}" type="pres">
      <dgm:prSet presAssocID="{78CAEF75-20AB-496E-8B65-287936D86C5F}" presName="parTxOnly" presStyleLbl="node1" presStyleIdx="2" presStyleCnt="3">
        <dgm:presLayoutVars>
          <dgm:chMax val="0"/>
          <dgm:chPref val="0"/>
          <dgm:bulletEnabled val="1"/>
        </dgm:presLayoutVars>
      </dgm:prSet>
      <dgm:spPr/>
      <dgm:t>
        <a:bodyPr/>
        <a:lstStyle/>
        <a:p>
          <a:endParaRPr lang="en-US"/>
        </a:p>
      </dgm:t>
    </dgm:pt>
  </dgm:ptLst>
  <dgm:cxnLst>
    <dgm:cxn modelId="{1B092B05-5516-4218-84E9-A32337DF9EBA}" type="presOf" srcId="{75FEFE00-C9E0-4C2D-97D0-AE40F271EFE8}" destId="{EEE1E61F-343D-4683-9A40-3287B487ADAF}" srcOrd="0" destOrd="0" presId="urn:microsoft.com/office/officeart/2005/8/layout/chevron1"/>
    <dgm:cxn modelId="{C82C7E0F-5463-48D1-80DE-E6D6C9009F9F}" type="presOf" srcId="{EC5B2275-C532-4FD6-B4D2-61AFF8CEDC59}" destId="{BCE863B4-0D9F-47E5-9EFA-007E1560B37B}" srcOrd="0" destOrd="0" presId="urn:microsoft.com/office/officeart/2005/8/layout/chevron1"/>
    <dgm:cxn modelId="{DA7FE24B-6E03-4C68-896A-11A20EFD901D}" type="presOf" srcId="{78CAEF75-20AB-496E-8B65-287936D86C5F}" destId="{1EA5E3B2-6E2B-4206-81B4-B40ABBA82DC0}" srcOrd="0" destOrd="0" presId="urn:microsoft.com/office/officeart/2005/8/layout/chevron1"/>
    <dgm:cxn modelId="{EC52710C-9B2F-4ABA-A79B-36F98B1909AF}" srcId="{75FEFE00-C9E0-4C2D-97D0-AE40F271EFE8}" destId="{78CAEF75-20AB-496E-8B65-287936D86C5F}" srcOrd="2" destOrd="0" parTransId="{4BBBA1A3-9F82-45C8-871C-7438CE6BA63C}" sibTransId="{B91E7540-E439-41D6-8C05-720686B8C445}"/>
    <dgm:cxn modelId="{7FD50175-78EF-424D-B9DA-4EF9433DE5B1}" srcId="{75FEFE00-C9E0-4C2D-97D0-AE40F271EFE8}" destId="{A29A3079-59A3-4C86-9A1B-5B333854D6CA}" srcOrd="0" destOrd="0" parTransId="{071D17D6-DFC3-468F-B5E3-C1C4715F4B84}" sibTransId="{DDCDABD7-E3E6-4239-9275-059C07D7FB0B}"/>
    <dgm:cxn modelId="{21AABCCE-2101-4B85-8324-0DAC20F7AD36}" srcId="{75FEFE00-C9E0-4C2D-97D0-AE40F271EFE8}" destId="{EC5B2275-C532-4FD6-B4D2-61AFF8CEDC59}" srcOrd="1" destOrd="0" parTransId="{2996853B-F1B9-4435-BE29-C6ADFA419821}" sibTransId="{ED1D6B2D-599B-4849-AEB7-0878D8531DC1}"/>
    <dgm:cxn modelId="{83B74F75-22B3-4B1A-8CC7-1CEA1DE6AD2C}" type="presOf" srcId="{A29A3079-59A3-4C86-9A1B-5B333854D6CA}" destId="{A0185F53-2D02-4632-8CF1-DDD848EF8540}" srcOrd="0" destOrd="0" presId="urn:microsoft.com/office/officeart/2005/8/layout/chevron1"/>
    <dgm:cxn modelId="{7280213B-602E-434F-878C-7F236ADEB7AC}" type="presParOf" srcId="{EEE1E61F-343D-4683-9A40-3287B487ADAF}" destId="{A0185F53-2D02-4632-8CF1-DDD848EF8540}" srcOrd="0" destOrd="0" presId="urn:microsoft.com/office/officeart/2005/8/layout/chevron1"/>
    <dgm:cxn modelId="{D2ED3925-01FF-4BF3-AF5A-612C482D498C}" type="presParOf" srcId="{EEE1E61F-343D-4683-9A40-3287B487ADAF}" destId="{F8E0A726-01C0-4C7B-A51D-CC35B6A6B0FB}" srcOrd="1" destOrd="0" presId="urn:microsoft.com/office/officeart/2005/8/layout/chevron1"/>
    <dgm:cxn modelId="{964E2B75-F47B-43C0-93C5-13E3D4607982}" type="presParOf" srcId="{EEE1E61F-343D-4683-9A40-3287B487ADAF}" destId="{BCE863B4-0D9F-47E5-9EFA-007E1560B37B}" srcOrd="2" destOrd="0" presId="urn:microsoft.com/office/officeart/2005/8/layout/chevron1"/>
    <dgm:cxn modelId="{3CC5CC2F-C023-4C73-ADD7-1310B76E40BE}" type="presParOf" srcId="{EEE1E61F-343D-4683-9A40-3287B487ADAF}" destId="{8CA23341-99E8-4701-9D55-DCE729EE4F87}" srcOrd="3" destOrd="0" presId="urn:microsoft.com/office/officeart/2005/8/layout/chevron1"/>
    <dgm:cxn modelId="{68D03101-C952-4F57-ABE6-4DBAC0C0DDA2}" type="presParOf" srcId="{EEE1E61F-343D-4683-9A40-3287B487ADAF}" destId="{1EA5E3B2-6E2B-4206-81B4-B40ABBA82DC0}" srcOrd="4" destOrd="0" presId="urn:microsoft.com/office/officeart/2005/8/layout/chevron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AA6480-FC63-46F2-BBDE-33F8F89EC1D4}" type="datetimeFigureOut">
              <a:rPr lang="en-US" smtClean="0"/>
              <a:pPr/>
              <a:t>11/14/2017</a:t>
            </a:fld>
            <a:endParaRPr lang="en-US"/>
          </a:p>
        </p:txBody>
      </p:sp>
      <p:sp>
        <p:nvSpPr>
          <p:cNvPr id="4" name="Slide Image Placeholder 3"/>
          <p:cNvSpPr>
            <a:spLocks noGrp="1" noRot="1" noChangeAspect="1"/>
          </p:cNvSpPr>
          <p:nvPr>
            <p:ph type="sldImg" idx="2"/>
          </p:nvPr>
        </p:nvSpPr>
        <p:spPr>
          <a:xfrm>
            <a:off x="914400" y="685800"/>
            <a:ext cx="50292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8F175C-84A2-462C-912B-3D3A252C974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29" rtl="0" eaLnBrk="1" latinLnBrk="0" hangingPunct="1">
      <a:defRPr sz="1200" kern="1200">
        <a:solidFill>
          <a:schemeClr val="tx1"/>
        </a:solidFill>
        <a:latin typeface="+mn-lt"/>
        <a:ea typeface="+mn-ea"/>
        <a:cs typeface="+mn-cs"/>
      </a:defRPr>
    </a:lvl1pPr>
    <a:lvl2pPr marL="457115" algn="l" defTabSz="914229" rtl="0" eaLnBrk="1" latinLnBrk="0" hangingPunct="1">
      <a:defRPr sz="1200" kern="1200">
        <a:solidFill>
          <a:schemeClr val="tx1"/>
        </a:solidFill>
        <a:latin typeface="+mn-lt"/>
        <a:ea typeface="+mn-ea"/>
        <a:cs typeface="+mn-cs"/>
      </a:defRPr>
    </a:lvl2pPr>
    <a:lvl3pPr marL="914229" algn="l" defTabSz="914229" rtl="0" eaLnBrk="1" latinLnBrk="0" hangingPunct="1">
      <a:defRPr sz="1200" kern="1200">
        <a:solidFill>
          <a:schemeClr val="tx1"/>
        </a:solidFill>
        <a:latin typeface="+mn-lt"/>
        <a:ea typeface="+mn-ea"/>
        <a:cs typeface="+mn-cs"/>
      </a:defRPr>
    </a:lvl3pPr>
    <a:lvl4pPr marL="1371345" algn="l" defTabSz="914229" rtl="0" eaLnBrk="1" latinLnBrk="0" hangingPunct="1">
      <a:defRPr sz="1200" kern="1200">
        <a:solidFill>
          <a:schemeClr val="tx1"/>
        </a:solidFill>
        <a:latin typeface="+mn-lt"/>
        <a:ea typeface="+mn-ea"/>
        <a:cs typeface="+mn-cs"/>
      </a:defRPr>
    </a:lvl4pPr>
    <a:lvl5pPr marL="1828459" algn="l" defTabSz="914229" rtl="0" eaLnBrk="1" latinLnBrk="0" hangingPunct="1">
      <a:defRPr sz="1200" kern="1200">
        <a:solidFill>
          <a:schemeClr val="tx1"/>
        </a:solidFill>
        <a:latin typeface="+mn-lt"/>
        <a:ea typeface="+mn-ea"/>
        <a:cs typeface="+mn-cs"/>
      </a:defRPr>
    </a:lvl5pPr>
    <a:lvl6pPr marL="2285573" algn="l" defTabSz="914229" rtl="0" eaLnBrk="1" latinLnBrk="0" hangingPunct="1">
      <a:defRPr sz="1200" kern="1200">
        <a:solidFill>
          <a:schemeClr val="tx1"/>
        </a:solidFill>
        <a:latin typeface="+mn-lt"/>
        <a:ea typeface="+mn-ea"/>
        <a:cs typeface="+mn-cs"/>
      </a:defRPr>
    </a:lvl6pPr>
    <a:lvl7pPr marL="2742686" algn="l" defTabSz="914229" rtl="0" eaLnBrk="1" latinLnBrk="0" hangingPunct="1">
      <a:defRPr sz="1200" kern="1200">
        <a:solidFill>
          <a:schemeClr val="tx1"/>
        </a:solidFill>
        <a:latin typeface="+mn-lt"/>
        <a:ea typeface="+mn-ea"/>
        <a:cs typeface="+mn-cs"/>
      </a:defRPr>
    </a:lvl7pPr>
    <a:lvl8pPr marL="3199801" algn="l" defTabSz="914229" rtl="0" eaLnBrk="1" latinLnBrk="0" hangingPunct="1">
      <a:defRPr sz="1200" kern="1200">
        <a:solidFill>
          <a:schemeClr val="tx1"/>
        </a:solidFill>
        <a:latin typeface="+mn-lt"/>
        <a:ea typeface="+mn-ea"/>
        <a:cs typeface="+mn-cs"/>
      </a:defRPr>
    </a:lvl8pPr>
    <a:lvl9pPr marL="3656915" algn="l" defTabSz="91422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685800"/>
            <a:ext cx="50292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8F175C-84A2-462C-912B-3D3A252C974D}"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685800"/>
            <a:ext cx="50292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33CED5-B39D-4660-BD25-2A59804963D8}"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130442"/>
            <a:ext cx="854964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508760" y="3886200"/>
            <a:ext cx="704088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274655"/>
            <a:ext cx="226314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502920" y="274655"/>
            <a:ext cx="662178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406917"/>
            <a:ext cx="854964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94544" y="2906713"/>
            <a:ext cx="85496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502920" y="1600206"/>
            <a:ext cx="444246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5113020" y="1600206"/>
            <a:ext cx="444246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502921" y="1535113"/>
            <a:ext cx="44442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1" y="2174875"/>
            <a:ext cx="44442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5109537" y="1535113"/>
            <a:ext cx="444595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7" y="2174875"/>
            <a:ext cx="44459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5" y="273050"/>
            <a:ext cx="330914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932555" y="273067"/>
            <a:ext cx="5622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502925" y="1435103"/>
            <a:ext cx="330914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4800600"/>
            <a:ext cx="603504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971517" y="612775"/>
            <a:ext cx="60350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971517" y="5367338"/>
            <a:ext cx="60350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9188F1-7FD6-4C55-82BA-A6E99C9ED4FB}" type="datetimeFigureOut">
              <a:rPr lang="ko-KR" altLang="en-US" smtClean="0"/>
              <a:pPr/>
              <a:t>2017-11-14</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BF5F801-8723-4C7E-8414-C97E1C7DB711}"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274638"/>
            <a:ext cx="905256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502920" y="1600206"/>
            <a:ext cx="905256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502920" y="6356367"/>
            <a:ext cx="234696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188F1-7FD6-4C55-82BA-A6E99C9ED4FB}" type="datetimeFigureOut">
              <a:rPr lang="ko-KR" altLang="en-US" smtClean="0"/>
              <a:pPr/>
              <a:t>2017-11-14</a:t>
            </a:fld>
            <a:endParaRPr lang="ko-KR" altLang="en-US"/>
          </a:p>
        </p:txBody>
      </p:sp>
      <p:sp>
        <p:nvSpPr>
          <p:cNvPr id="5" name="Footer Placeholder 4"/>
          <p:cNvSpPr>
            <a:spLocks noGrp="1"/>
          </p:cNvSpPr>
          <p:nvPr>
            <p:ph type="ftr" sz="quarter" idx="3"/>
          </p:nvPr>
        </p:nvSpPr>
        <p:spPr>
          <a:xfrm>
            <a:off x="3436620" y="6356367"/>
            <a:ext cx="318516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7208520" y="6356367"/>
            <a:ext cx="234696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5F801-8723-4C7E-8414-C97E1C7DB711}"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02920" y="4500574"/>
            <a:ext cx="9241188" cy="1824031"/>
          </a:xfrm>
        </p:spPr>
        <p:txBody>
          <a:bodyPr>
            <a:normAutofit/>
          </a:bodyPr>
          <a:lstStyle/>
          <a:p>
            <a:pPr>
              <a:buNone/>
            </a:pPr>
            <a:r>
              <a:rPr lang="en-US" altLang="ko-KR" dirty="0" smtClean="0"/>
              <a:t>                                           </a:t>
            </a:r>
          </a:p>
          <a:p>
            <a:pPr algn="r">
              <a:spcBef>
                <a:spcPts val="0"/>
              </a:spcBef>
              <a:buNone/>
            </a:pPr>
            <a:r>
              <a:rPr lang="en-US" altLang="ko-KR" b="1" i="1" dirty="0" smtClean="0">
                <a:solidFill>
                  <a:srgbClr val="002060"/>
                </a:solidFill>
                <a:latin typeface="Times New Roman" pitchFamily="18" charset="0"/>
                <a:cs typeface="Times New Roman" pitchFamily="18" charset="0"/>
              </a:rPr>
              <a:t>Nguyen </a:t>
            </a:r>
            <a:r>
              <a:rPr lang="en-US" altLang="ko-KR" b="1" i="1" dirty="0" err="1" smtClean="0">
                <a:solidFill>
                  <a:srgbClr val="002060"/>
                </a:solidFill>
                <a:latin typeface="Times New Roman" pitchFamily="18" charset="0"/>
                <a:cs typeface="Times New Roman" pitchFamily="18" charset="0"/>
              </a:rPr>
              <a:t>Thi</a:t>
            </a:r>
            <a:r>
              <a:rPr lang="en-US" altLang="ko-KR" b="1" i="1" dirty="0" smtClean="0">
                <a:solidFill>
                  <a:srgbClr val="002060"/>
                </a:solidFill>
                <a:latin typeface="Times New Roman" pitchFamily="18" charset="0"/>
                <a:cs typeface="Times New Roman" pitchFamily="18" charset="0"/>
              </a:rPr>
              <a:t> Phuong Mai</a:t>
            </a:r>
          </a:p>
          <a:p>
            <a:pPr algn="r">
              <a:spcBef>
                <a:spcPts val="0"/>
              </a:spcBef>
              <a:buNone/>
            </a:pPr>
            <a:r>
              <a:rPr lang="en-US" altLang="ko-KR" b="1" i="1" dirty="0" smtClean="0">
                <a:solidFill>
                  <a:srgbClr val="002060"/>
                </a:solidFill>
                <a:latin typeface="Times New Roman" pitchFamily="18" charset="0"/>
                <a:cs typeface="Times New Roman" pitchFamily="18" charset="0"/>
              </a:rPr>
              <a:t>Vietnam Environment Administration </a:t>
            </a:r>
          </a:p>
          <a:p>
            <a:endParaRPr lang="ko-KR" altLang="en-US" dirty="0"/>
          </a:p>
        </p:txBody>
      </p:sp>
      <p:sp>
        <p:nvSpPr>
          <p:cNvPr id="5" name="Rectangle 9"/>
          <p:cNvSpPr>
            <a:spLocks noChangeArrowheads="1"/>
          </p:cNvSpPr>
          <p:nvPr/>
        </p:nvSpPr>
        <p:spPr bwMode="auto">
          <a:xfrm>
            <a:off x="0" y="3"/>
            <a:ext cx="10058400" cy="928670"/>
          </a:xfrm>
          <a:prstGeom prst="rect">
            <a:avLst/>
          </a:prstGeom>
          <a:noFill/>
          <a:ln w="9525">
            <a:noFill/>
            <a:miter lim="800000"/>
            <a:headEnd/>
            <a:tailEnd/>
          </a:ln>
        </p:spPr>
        <p:txBody>
          <a:bodyPr lIns="91423" tIns="45711" rIns="91423" bIns="45711"/>
          <a:lstStyle/>
          <a:p>
            <a:pPr algn="ctr">
              <a:spcBef>
                <a:spcPts val="600"/>
              </a:spcBef>
              <a:spcAft>
                <a:spcPts val="600"/>
              </a:spcAft>
            </a:pPr>
            <a:endParaRPr lang="en-US" altLang="ja-JP" sz="2800" b="1" dirty="0" smtClean="0">
              <a:cs typeface="Times New Roman" pitchFamily="18" charset="0"/>
            </a:endParaRPr>
          </a:p>
          <a:p>
            <a:pPr algn="ctr" eaLnBrk="1" hangingPunct="1">
              <a:spcBef>
                <a:spcPct val="20000"/>
              </a:spcBef>
            </a:pPr>
            <a:endParaRPr lang="en-US" altLang="en-US" sz="2400" b="1" dirty="0">
              <a:solidFill>
                <a:srgbClr val="0000CC"/>
              </a:solidFill>
              <a:cs typeface="Times New Roman" pitchFamily="18" charset="0"/>
            </a:endParaRPr>
          </a:p>
          <a:p>
            <a:pPr algn="ctr" eaLnBrk="1" hangingPunct="1">
              <a:spcBef>
                <a:spcPct val="20000"/>
              </a:spcBef>
            </a:pPr>
            <a:endParaRPr lang="en-US" altLang="en-US" sz="2400" b="1" dirty="0">
              <a:solidFill>
                <a:srgbClr val="006600"/>
              </a:solidFill>
              <a:cs typeface="Times New Roman" pitchFamily="18" charset="0"/>
            </a:endParaRPr>
          </a:p>
        </p:txBody>
      </p:sp>
      <p:sp>
        <p:nvSpPr>
          <p:cNvPr id="4" name="Rectangle 9"/>
          <p:cNvSpPr>
            <a:spLocks noChangeArrowheads="1"/>
          </p:cNvSpPr>
          <p:nvPr/>
        </p:nvSpPr>
        <p:spPr bwMode="auto">
          <a:xfrm>
            <a:off x="167640" y="1981200"/>
            <a:ext cx="9890760" cy="2057400"/>
          </a:xfrm>
          <a:prstGeom prst="rect">
            <a:avLst/>
          </a:prstGeom>
          <a:noFill/>
          <a:ln w="9525">
            <a:noFill/>
            <a:miter lim="800000"/>
            <a:headEnd/>
            <a:tailEnd/>
          </a:ln>
        </p:spPr>
        <p:txBody>
          <a:bodyPr lIns="91423" tIns="45711" rIns="91423" bIns="45711"/>
          <a:lstStyle/>
          <a:p>
            <a:pPr algn="ctr" eaLnBrk="1" hangingPunct="1"/>
            <a:r>
              <a:rPr lang="en-US" altLang="ja-JP" sz="2800" b="1" dirty="0">
                <a:solidFill>
                  <a:srgbClr val="002060"/>
                </a:solidFill>
                <a:latin typeface="Times New Roman" pitchFamily="18" charset="0"/>
                <a:cs typeface="Times New Roman" pitchFamily="18" charset="0"/>
              </a:rPr>
              <a:t>NATIONAL ENVIRONMENTAL POLICES OF VIETNAM </a:t>
            </a:r>
            <a:endParaRPr lang="en-US" altLang="ja-JP" sz="2800" b="1" dirty="0" smtClean="0">
              <a:solidFill>
                <a:srgbClr val="002060"/>
              </a:solidFill>
              <a:latin typeface="Times New Roman" pitchFamily="18" charset="0"/>
              <a:cs typeface="Times New Roman" pitchFamily="18" charset="0"/>
            </a:endParaRPr>
          </a:p>
          <a:p>
            <a:pPr algn="ctr" eaLnBrk="1" hangingPunct="1"/>
            <a:r>
              <a:rPr lang="en-US" altLang="ja-JP" sz="2800" b="1" dirty="0" smtClean="0">
                <a:solidFill>
                  <a:srgbClr val="002060"/>
                </a:solidFill>
                <a:latin typeface="Times New Roman" pitchFamily="18" charset="0"/>
                <a:cs typeface="Times New Roman" pitchFamily="18" charset="0"/>
              </a:rPr>
              <a:t>AND </a:t>
            </a:r>
            <a:r>
              <a:rPr lang="en-US" altLang="ja-JP" sz="2800" b="1" dirty="0">
                <a:solidFill>
                  <a:srgbClr val="002060"/>
                </a:solidFill>
                <a:latin typeface="Times New Roman" pitchFamily="18" charset="0"/>
                <a:cs typeface="Times New Roman" pitchFamily="18" charset="0"/>
              </a:rPr>
              <a:t>THE IMPLEMENTATION </a:t>
            </a:r>
            <a:r>
              <a:rPr lang="en-US" altLang="ja-JP" sz="2800" b="1" dirty="0" smtClean="0">
                <a:solidFill>
                  <a:srgbClr val="002060"/>
                </a:solidFill>
                <a:latin typeface="Times New Roman" pitchFamily="18" charset="0"/>
                <a:cs typeface="Times New Roman" pitchFamily="18" charset="0"/>
              </a:rPr>
              <a:t>OF </a:t>
            </a:r>
            <a:r>
              <a:rPr lang="en-US" altLang="ja-JP" sz="2800" b="1" dirty="0">
                <a:solidFill>
                  <a:srgbClr val="002060"/>
                </a:solidFill>
                <a:latin typeface="Times New Roman" pitchFamily="18" charset="0"/>
                <a:cs typeface="Times New Roman" pitchFamily="18" charset="0"/>
              </a:rPr>
              <a:t>THE </a:t>
            </a:r>
            <a:r>
              <a:rPr lang="en-US" altLang="ja-JP" sz="2800" b="1" dirty="0" smtClean="0">
                <a:solidFill>
                  <a:srgbClr val="002060"/>
                </a:solidFill>
                <a:latin typeface="Times New Roman" pitchFamily="18" charset="0"/>
                <a:cs typeface="Times New Roman" pitchFamily="18" charset="0"/>
              </a:rPr>
              <a:t>2030 </a:t>
            </a:r>
          </a:p>
          <a:p>
            <a:pPr algn="ctr" eaLnBrk="1" hangingPunct="1"/>
            <a:r>
              <a:rPr lang="en-US" altLang="ja-JP" sz="2800" b="1" dirty="0" smtClean="0">
                <a:solidFill>
                  <a:srgbClr val="002060"/>
                </a:solidFill>
                <a:latin typeface="Times New Roman" pitchFamily="18" charset="0"/>
                <a:cs typeface="Times New Roman" pitchFamily="18" charset="0"/>
              </a:rPr>
              <a:t>SUSTAINABLE DEVELOPMENT AGENDA</a:t>
            </a:r>
          </a:p>
          <a:p>
            <a:pPr algn="ctr" eaLnBrk="1" hangingPunct="1">
              <a:spcBef>
                <a:spcPct val="20000"/>
              </a:spcBef>
            </a:pPr>
            <a:endParaRPr lang="en-US" altLang="en-US" sz="2400" b="1" dirty="0">
              <a:solidFill>
                <a:srgbClr val="0000CC"/>
              </a:solidFill>
              <a:cs typeface="Times New Roman" pitchFamily="18" charset="0"/>
            </a:endParaRPr>
          </a:p>
          <a:p>
            <a:pPr algn="ctr" eaLnBrk="1" hangingPunct="1">
              <a:spcBef>
                <a:spcPct val="20000"/>
              </a:spcBef>
            </a:pPr>
            <a:endParaRPr lang="en-US" altLang="en-US" sz="2400" b="1" dirty="0">
              <a:solidFill>
                <a:srgbClr val="006600"/>
              </a:solidFill>
              <a:cs typeface="Times New Roman" pitchFamily="18" charset="0"/>
            </a:endParaRPr>
          </a:p>
        </p:txBody>
      </p:sp>
      <p:sp>
        <p:nvSpPr>
          <p:cNvPr id="6" name="Rectangle 9"/>
          <p:cNvSpPr>
            <a:spLocks noChangeArrowheads="1"/>
          </p:cNvSpPr>
          <p:nvPr/>
        </p:nvSpPr>
        <p:spPr bwMode="auto">
          <a:xfrm>
            <a:off x="0" y="1"/>
            <a:ext cx="10058400" cy="2057400"/>
          </a:xfrm>
          <a:prstGeom prst="rect">
            <a:avLst/>
          </a:prstGeom>
          <a:noFill/>
          <a:ln w="9525">
            <a:noFill/>
            <a:miter lim="800000"/>
            <a:headEnd/>
            <a:tailEnd/>
          </a:ln>
        </p:spPr>
        <p:txBody>
          <a:bodyPr lIns="91423" tIns="45711" rIns="91423" bIns="45711"/>
          <a:lstStyle/>
          <a:p>
            <a:pPr algn="ctr" eaLnBrk="1" hangingPunct="1"/>
            <a:r>
              <a:rPr lang="en-US" altLang="ja-JP" dirty="0" smtClean="0">
                <a:solidFill>
                  <a:srgbClr val="002060"/>
                </a:solidFill>
                <a:latin typeface="Times New Roman" pitchFamily="18" charset="0"/>
                <a:cs typeface="Times New Roman" pitchFamily="18" charset="0"/>
              </a:rPr>
              <a:t>MINISTRY OF NATURAL RESOURCES AND ENVIRONMENT</a:t>
            </a:r>
          </a:p>
          <a:p>
            <a:pPr algn="ctr" eaLnBrk="1" hangingPunct="1"/>
            <a:r>
              <a:rPr kumimoji="0" lang="en-US" altLang="ja-JP" b="1" dirty="0" smtClean="0">
                <a:solidFill>
                  <a:srgbClr val="002060"/>
                </a:solidFill>
                <a:latin typeface="Times New Roman" pitchFamily="18" charset="0"/>
                <a:cs typeface="Times New Roman" pitchFamily="18" charset="0"/>
              </a:rPr>
              <a:t>VIETNAM ENVIRONMENT ADMINISTRATION</a:t>
            </a:r>
          </a:p>
          <a:p>
            <a:pPr algn="ctr" eaLnBrk="1" hangingPunct="1">
              <a:spcBef>
                <a:spcPct val="20000"/>
              </a:spcBef>
            </a:pPr>
            <a:endParaRPr lang="en-US" altLang="en-US" sz="2400" b="1" dirty="0">
              <a:solidFill>
                <a:srgbClr val="0000CC"/>
              </a:solidFill>
              <a:cs typeface="Times New Roman" pitchFamily="18" charset="0"/>
            </a:endParaRPr>
          </a:p>
          <a:p>
            <a:pPr algn="ctr" eaLnBrk="1" hangingPunct="1">
              <a:spcBef>
                <a:spcPct val="20000"/>
              </a:spcBef>
            </a:pPr>
            <a:endParaRPr lang="en-US" altLang="en-US" sz="2400" b="1" dirty="0">
              <a:solidFill>
                <a:srgbClr val="006600"/>
              </a:solidFill>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8624" y="10"/>
            <a:ext cx="4067105" cy="538591"/>
          </a:xfrm>
          <a:prstGeom prst="rect">
            <a:avLst/>
          </a:prstGeom>
        </p:spPr>
        <p:txBody>
          <a:bodyPr wrap="none" lIns="91423" tIns="45711" rIns="91423" bIns="45711">
            <a:spAutoFit/>
          </a:bodyPr>
          <a:lstStyle/>
          <a:p>
            <a:r>
              <a:rPr lang="en-US" sz="2900" b="1" dirty="0" smtClean="0">
                <a:solidFill>
                  <a:srgbClr val="FF0000"/>
                </a:solidFill>
                <a:latin typeface="Futura Md BT" pitchFamily="34" charset="0"/>
              </a:rPr>
              <a:t>Biodiversity depletion</a:t>
            </a:r>
            <a:endParaRPr lang="en-US" sz="2900" dirty="0">
              <a:solidFill>
                <a:srgbClr val="FF0000"/>
              </a:solidFill>
            </a:endParaRPr>
          </a:p>
        </p:txBody>
      </p:sp>
      <p:sp>
        <p:nvSpPr>
          <p:cNvPr id="6" name="Text Box 4"/>
          <p:cNvSpPr txBox="1">
            <a:spLocks noChangeArrowheads="1"/>
          </p:cNvSpPr>
          <p:nvPr/>
        </p:nvSpPr>
        <p:spPr bwMode="auto">
          <a:xfrm>
            <a:off x="4529134" y="6286520"/>
            <a:ext cx="5798347" cy="400091"/>
          </a:xfrm>
          <a:prstGeom prst="rect">
            <a:avLst/>
          </a:prstGeom>
          <a:noFill/>
          <a:ln w="9525">
            <a:noFill/>
            <a:miter lim="800000"/>
            <a:headEnd/>
            <a:tailEnd/>
          </a:ln>
        </p:spPr>
        <p:txBody>
          <a:bodyPr wrap="square" lIns="91423" tIns="45711" rIns="91423" bIns="45711">
            <a:spAutoFit/>
          </a:bodyPr>
          <a:lstStyle/>
          <a:p>
            <a:pPr eaLnBrk="1" hangingPunct="1"/>
            <a:r>
              <a:rPr lang="en-US" altLang="en-US" sz="2000" i="1" dirty="0"/>
              <a:t>Source: Viet Nam Environment Administration, 2012</a:t>
            </a:r>
          </a:p>
        </p:txBody>
      </p:sp>
      <p:pic>
        <p:nvPicPr>
          <p:cNvPr id="7" name="Picture 53"/>
          <p:cNvPicPr>
            <a:picLocks noChangeAspect="1" noChangeArrowheads="1"/>
          </p:cNvPicPr>
          <p:nvPr/>
        </p:nvPicPr>
        <p:blipFill>
          <a:blip r:embed="rId2"/>
          <a:srcRect l="-1692" t="-1784" r="-4688" b="-2884"/>
          <a:stretch>
            <a:fillRect/>
          </a:stretch>
        </p:blipFill>
        <p:spPr bwMode="auto">
          <a:xfrm>
            <a:off x="235712" y="857244"/>
            <a:ext cx="9403589" cy="3592513"/>
          </a:xfrm>
          <a:prstGeom prst="rect">
            <a:avLst/>
          </a:prstGeom>
          <a:noFill/>
          <a:ln w="9525">
            <a:noFill/>
            <a:miter lim="800000"/>
            <a:headEnd/>
            <a:tailEnd/>
          </a:ln>
        </p:spPr>
      </p:pic>
      <p:sp>
        <p:nvSpPr>
          <p:cNvPr id="5" name="TextBox 4"/>
          <p:cNvSpPr txBox="1"/>
          <p:nvPr/>
        </p:nvSpPr>
        <p:spPr>
          <a:xfrm>
            <a:off x="528606" y="4572008"/>
            <a:ext cx="5050701" cy="1384976"/>
          </a:xfrm>
          <a:prstGeom prst="rect">
            <a:avLst/>
          </a:prstGeom>
          <a:noFill/>
        </p:spPr>
        <p:txBody>
          <a:bodyPr wrap="square" lIns="91423" tIns="45711" rIns="91423" bIns="45711" rtlCol="0">
            <a:spAutoFit/>
          </a:bodyPr>
          <a:lstStyle/>
          <a:p>
            <a:r>
              <a:rPr lang="en-US" sz="2800" b="1" dirty="0" smtClean="0">
                <a:solidFill>
                  <a:srgbClr val="FBED37"/>
                </a:solidFill>
                <a:effectLst>
                  <a:outerShdw blurRad="38100" dist="38100" dir="2700000" algn="tl">
                    <a:srgbClr val="000000">
                      <a:alpha val="43137"/>
                    </a:srgbClr>
                  </a:outerShdw>
                </a:effectLst>
              </a:rPr>
              <a:t>Vulnerable</a:t>
            </a:r>
          </a:p>
          <a:p>
            <a:r>
              <a:rPr lang="en-US" sz="2800" b="1" dirty="0" smtClean="0">
                <a:solidFill>
                  <a:srgbClr val="D16309"/>
                </a:solidFill>
                <a:effectLst>
                  <a:outerShdw blurRad="38100" dist="38100" dir="2700000" algn="tl">
                    <a:srgbClr val="000000">
                      <a:alpha val="43137"/>
                    </a:srgbClr>
                  </a:outerShdw>
                </a:effectLst>
              </a:rPr>
              <a:t>Endangered</a:t>
            </a:r>
          </a:p>
          <a:p>
            <a:r>
              <a:rPr lang="en-US" sz="2800" b="1" dirty="0" smtClean="0">
                <a:solidFill>
                  <a:srgbClr val="C00000"/>
                </a:solidFill>
                <a:effectLst>
                  <a:outerShdw blurRad="38100" dist="38100" dir="2700000" algn="tl">
                    <a:srgbClr val="000000">
                      <a:alpha val="43137"/>
                    </a:srgbClr>
                  </a:outerShdw>
                </a:effectLst>
              </a:rPr>
              <a:t>Critically endangered </a:t>
            </a:r>
            <a:r>
              <a:rPr lang="en-US" sz="2300" b="1" dirty="0" smtClean="0">
                <a:effectLst>
                  <a:outerShdw blurRad="38100" dist="38100" dir="2700000" algn="tl">
                    <a:srgbClr val="000000">
                      <a:alpha val="43137"/>
                    </a:srgbClr>
                  </a:outerShdw>
                </a:effectLst>
              </a:rPr>
              <a:t>	</a:t>
            </a:r>
            <a:endParaRPr lang="vi-VN" sz="23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571746"/>
            <a:ext cx="10058400" cy="677090"/>
          </a:xfrm>
          <a:prstGeom prst="rect">
            <a:avLst/>
          </a:prstGeom>
        </p:spPr>
        <p:txBody>
          <a:bodyPr wrap="square" lIns="91423" tIns="45711" rIns="91423" bIns="45711">
            <a:spAutoFit/>
          </a:bodyPr>
          <a:lstStyle/>
          <a:p>
            <a:pPr marL="182845" indent="-342836" algn="ctr">
              <a:spcBef>
                <a:spcPts val="600"/>
              </a:spcBef>
            </a:pPr>
            <a:r>
              <a:rPr lang="en-US" altLang="ja-JP" sz="3800" b="1" dirty="0" smtClean="0">
                <a:solidFill>
                  <a:schemeClr val="accent1">
                    <a:lumMod val="50000"/>
                  </a:schemeClr>
                </a:solidFill>
                <a:latin typeface="Times New Roman" pitchFamily="18" charset="0"/>
                <a:cs typeface="Times New Roman" pitchFamily="18" charset="0"/>
              </a:rPr>
              <a:t>LEGAL FRAMEWORK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 xmlns:p14="http://schemas.microsoft.com/office/powerpoint/2010/main" val="1703255041"/>
              </p:ext>
            </p:extLst>
          </p:nvPr>
        </p:nvGraphicFramePr>
        <p:xfrm>
          <a:off x="612652" y="1165473"/>
          <a:ext cx="3168352"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097842" y="1595004"/>
            <a:ext cx="2613890" cy="461647"/>
          </a:xfrm>
          <a:prstGeom prst="rect">
            <a:avLst/>
          </a:prstGeom>
          <a:noFill/>
        </p:spPr>
        <p:txBody>
          <a:bodyPr wrap="square" lIns="91423" tIns="45711" rIns="91423" bIns="45711" rtlCol="0">
            <a:spAutoFit/>
          </a:bodyPr>
          <a:lstStyle/>
          <a:p>
            <a:r>
              <a:rPr lang="en-US" sz="2400" dirty="0" smtClean="0">
                <a:latin typeface="Times New Roman" pitchFamily="18" charset="0"/>
                <a:cs typeface="Times New Roman" pitchFamily="18" charset="0"/>
              </a:rPr>
              <a:t>Prevention</a:t>
            </a:r>
            <a:endParaRPr lang="en-US" sz="2400" dirty="0">
              <a:latin typeface="Times New Roman" pitchFamily="18" charset="0"/>
              <a:cs typeface="Times New Roman" pitchFamily="18" charset="0"/>
            </a:endParaRPr>
          </a:p>
        </p:txBody>
      </p:sp>
      <p:sp>
        <p:nvSpPr>
          <p:cNvPr id="6" name="TextBox 5"/>
          <p:cNvSpPr txBox="1"/>
          <p:nvPr/>
        </p:nvSpPr>
        <p:spPr>
          <a:xfrm>
            <a:off x="4097841" y="2637213"/>
            <a:ext cx="2767751" cy="461647"/>
          </a:xfrm>
          <a:prstGeom prst="rect">
            <a:avLst/>
          </a:prstGeom>
          <a:noFill/>
        </p:spPr>
        <p:txBody>
          <a:bodyPr wrap="square" lIns="91423" tIns="45711" rIns="91423" bIns="45711" rtlCol="0">
            <a:spAutoFit/>
          </a:bodyPr>
          <a:lstStyle/>
          <a:p>
            <a:r>
              <a:rPr lang="en-US" sz="2400" dirty="0" smtClean="0">
                <a:latin typeface="Times New Roman" pitchFamily="18" charset="0"/>
                <a:cs typeface="Times New Roman" pitchFamily="18" charset="0"/>
              </a:rPr>
              <a:t>Reduction</a:t>
            </a:r>
            <a:endParaRPr lang="en-US" sz="2400" dirty="0">
              <a:latin typeface="Times New Roman" pitchFamily="18" charset="0"/>
              <a:cs typeface="Times New Roman" pitchFamily="18" charset="0"/>
            </a:endParaRPr>
          </a:p>
        </p:txBody>
      </p:sp>
      <p:sp>
        <p:nvSpPr>
          <p:cNvPr id="7" name="TextBox 6"/>
          <p:cNvSpPr txBox="1"/>
          <p:nvPr/>
        </p:nvSpPr>
        <p:spPr>
          <a:xfrm>
            <a:off x="4123237" y="4500579"/>
            <a:ext cx="2935391" cy="461647"/>
          </a:xfrm>
          <a:prstGeom prst="rect">
            <a:avLst/>
          </a:prstGeom>
          <a:noFill/>
        </p:spPr>
        <p:txBody>
          <a:bodyPr wrap="square" lIns="91423" tIns="45711" rIns="91423" bIns="45711" rtlCol="0">
            <a:spAutoFit/>
          </a:bodyPr>
          <a:lstStyle/>
          <a:p>
            <a:r>
              <a:rPr lang="en-US" sz="2400" dirty="0" smtClean="0">
                <a:latin typeface="Times New Roman" pitchFamily="18" charset="0"/>
                <a:cs typeface="Times New Roman" pitchFamily="18" charset="0"/>
              </a:rPr>
              <a:t>Recovery</a:t>
            </a:r>
            <a:endParaRPr lang="en-US" sz="2400" dirty="0">
              <a:latin typeface="Times New Roman" pitchFamily="18" charset="0"/>
              <a:cs typeface="Times New Roman" pitchFamily="18" charset="0"/>
            </a:endParaRPr>
          </a:p>
        </p:txBody>
      </p:sp>
      <p:sp>
        <p:nvSpPr>
          <p:cNvPr id="8" name="TextBox 7"/>
          <p:cNvSpPr txBox="1"/>
          <p:nvPr/>
        </p:nvSpPr>
        <p:spPr>
          <a:xfrm>
            <a:off x="4097841" y="3681420"/>
            <a:ext cx="2935391" cy="461647"/>
          </a:xfrm>
          <a:prstGeom prst="rect">
            <a:avLst/>
          </a:prstGeom>
          <a:noFill/>
        </p:spPr>
        <p:txBody>
          <a:bodyPr wrap="square" lIns="91423" tIns="45711" rIns="91423" bIns="45711" rtlCol="0">
            <a:spAutoFit/>
          </a:bodyPr>
          <a:lstStyle/>
          <a:p>
            <a:r>
              <a:rPr lang="en-US" sz="2400" dirty="0" smtClean="0">
                <a:latin typeface="Times New Roman" pitchFamily="18" charset="0"/>
                <a:cs typeface="Times New Roman" pitchFamily="18" charset="0"/>
              </a:rPr>
              <a:t>Control</a:t>
            </a:r>
            <a:endParaRPr lang="en-US" sz="2400" dirty="0">
              <a:latin typeface="Times New Roman" pitchFamily="18" charset="0"/>
              <a:cs typeface="Times New Roman" pitchFamily="18" charset="0"/>
            </a:endParaRPr>
          </a:p>
        </p:txBody>
      </p:sp>
      <p:sp>
        <p:nvSpPr>
          <p:cNvPr id="9" name="Title 1"/>
          <p:cNvSpPr>
            <a:spLocks noGrp="1"/>
          </p:cNvSpPr>
          <p:nvPr>
            <p:ph type="title"/>
          </p:nvPr>
        </p:nvSpPr>
        <p:spPr>
          <a:xfrm>
            <a:off x="550041" y="10"/>
            <a:ext cx="9052560" cy="725471"/>
          </a:xfrm>
        </p:spPr>
        <p:txBody>
          <a:bodyPr>
            <a:normAutofit/>
          </a:bodyPr>
          <a:lstStyle/>
          <a:p>
            <a:pPr algn="ctr"/>
            <a:r>
              <a:rPr lang="en-US" sz="2800" b="1" dirty="0" smtClean="0">
                <a:solidFill>
                  <a:schemeClr val="accent1">
                    <a:lumMod val="50000"/>
                  </a:schemeClr>
                </a:solidFill>
                <a:latin typeface="Times New Roman" pitchFamily="18" charset="0"/>
                <a:cs typeface="Times New Roman" pitchFamily="18" charset="0"/>
              </a:rPr>
              <a:t>System behind the Environmental Protection Law</a:t>
            </a:r>
            <a:endParaRPr lang="vi-VN" sz="2800" b="1" dirty="0">
              <a:solidFill>
                <a:schemeClr val="accent1">
                  <a:lumMod val="50000"/>
                </a:schemeClr>
              </a:solidFill>
              <a:latin typeface="Times New Roman" pitchFamily="18" charset="0"/>
              <a:cs typeface="Times New Roman" pitchFamily="18" charset="0"/>
            </a:endParaRPr>
          </a:p>
        </p:txBody>
      </p:sp>
      <p:pic>
        <p:nvPicPr>
          <p:cNvPr id="10" name="Picture 3"/>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6283526" y="3000372"/>
            <a:ext cx="3774874" cy="218477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1" name="TextBox 10"/>
          <p:cNvSpPr txBox="1"/>
          <p:nvPr/>
        </p:nvSpPr>
        <p:spPr>
          <a:xfrm>
            <a:off x="5672142" y="5327025"/>
            <a:ext cx="4386258" cy="461647"/>
          </a:xfrm>
          <a:prstGeom prst="rect">
            <a:avLst/>
          </a:prstGeom>
          <a:noFill/>
        </p:spPr>
        <p:txBody>
          <a:bodyPr wrap="square" lIns="91423" tIns="45711" rIns="91423" bIns="45711" rtlCol="0">
            <a:spAutoFit/>
          </a:bodyPr>
          <a:lstStyle/>
          <a:p>
            <a:pPr algn="ctr"/>
            <a:r>
              <a:rPr lang="en-US" sz="2400" b="1" dirty="0" smtClean="0">
                <a:latin typeface="Times New Roman" pitchFamily="18" charset="0"/>
                <a:cs typeface="Times New Roman" pitchFamily="18" charset="0"/>
              </a:rPr>
              <a:t>Conservation of Natural Value</a:t>
            </a:r>
            <a:endParaRPr lang="en-US" sz="2400" b="1" dirty="0">
              <a:latin typeface="Times New Roman" pitchFamily="18" charset="0"/>
              <a:cs typeface="Times New Roman" pitchFamily="18" charset="0"/>
            </a:endParaRPr>
          </a:p>
        </p:txBody>
      </p:sp>
      <p:sp>
        <p:nvSpPr>
          <p:cNvPr id="12" name="TextBox 11"/>
          <p:cNvSpPr txBox="1"/>
          <p:nvPr/>
        </p:nvSpPr>
        <p:spPr>
          <a:xfrm>
            <a:off x="707201" y="5295925"/>
            <a:ext cx="3089144" cy="463175"/>
          </a:xfrm>
          <a:prstGeom prst="rect">
            <a:avLst/>
          </a:prstGeom>
          <a:noFill/>
        </p:spPr>
        <p:txBody>
          <a:bodyPr wrap="square" lIns="91423" tIns="45711" rIns="91423" bIns="45711" rtlCol="0">
            <a:spAutoFit/>
          </a:bodyPr>
          <a:lstStyle/>
          <a:p>
            <a:pPr algn="ctr"/>
            <a:r>
              <a:rPr lang="en-US" sz="2400" b="1" dirty="0" smtClean="0">
                <a:latin typeface="Times New Roman" pitchFamily="18" charset="0"/>
                <a:cs typeface="Times New Roman" pitchFamily="18" charset="0"/>
              </a:rPr>
              <a:t>Pollution Control</a:t>
            </a:r>
            <a:endParaRPr lang="en-US"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412"/>
          <p:cNvSpPr txBox="1">
            <a:spLocks noChangeArrowheads="1"/>
          </p:cNvSpPr>
          <p:nvPr/>
        </p:nvSpPr>
        <p:spPr bwMode="auto">
          <a:xfrm>
            <a:off x="0" y="714356"/>
            <a:ext cx="10058400" cy="5606645"/>
          </a:xfrm>
          <a:prstGeom prst="rect">
            <a:avLst/>
          </a:prstGeom>
          <a:noFill/>
          <a:ln w="12700">
            <a:noFill/>
            <a:miter lim="800000"/>
            <a:headEnd/>
            <a:tailEnd/>
          </a:ln>
        </p:spPr>
        <p:txBody>
          <a:bodyPr wrap="square" lIns="91423" tIns="45711" rIns="91423" bIns="45711">
            <a:spAutoFit/>
          </a:bodyPr>
          <a:lstStyle/>
          <a:p>
            <a:pPr marL="457115" indent="-457115">
              <a:spcBef>
                <a:spcPts val="1200"/>
              </a:spcBef>
              <a:spcAft>
                <a:spcPts val="1200"/>
              </a:spcAft>
            </a:pPr>
            <a:r>
              <a:rPr lang="en-US" sz="2400" dirty="0" smtClean="0">
                <a:latin typeface="Times New Roman" pitchFamily="18" charset="0"/>
                <a:cs typeface="Times New Roman" pitchFamily="18" charset="0"/>
              </a:rPr>
              <a:t>1. Integrate environmental requirements in strategies, planning and plans of </a:t>
            </a:r>
          </a:p>
          <a:p>
            <a:pPr marL="457115" indent="-457115">
              <a:spcBef>
                <a:spcPts val="1200"/>
              </a:spcBef>
              <a:spcAft>
                <a:spcPts val="1200"/>
              </a:spcAft>
            </a:pPr>
            <a:r>
              <a:rPr lang="en-US" sz="2400" dirty="0" smtClean="0">
                <a:latin typeface="Times New Roman" pitchFamily="18" charset="0"/>
                <a:cs typeface="Times New Roman" pitchFamily="18" charset="0"/>
              </a:rPr>
              <a:t>development.</a:t>
            </a:r>
          </a:p>
          <a:p>
            <a:pPr marL="457115" indent="-457115">
              <a:spcBef>
                <a:spcPts val="1200"/>
              </a:spcBef>
              <a:spcAft>
                <a:spcPts val="1200"/>
              </a:spcAft>
            </a:pPr>
            <a:r>
              <a:rPr lang="en-US" sz="2400" dirty="0" smtClean="0">
                <a:latin typeface="Times New Roman" pitchFamily="18" charset="0"/>
                <a:cs typeface="Times New Roman" pitchFamily="18" charset="0"/>
              </a:rPr>
              <a:t>2. Request EIA of development projects</a:t>
            </a:r>
          </a:p>
          <a:p>
            <a:pPr marL="457115" indent="-457115">
              <a:spcBef>
                <a:spcPts val="1000"/>
              </a:spcBef>
              <a:spcAft>
                <a:spcPts val="1000"/>
              </a:spcAft>
            </a:pPr>
            <a:r>
              <a:rPr lang="en-US" sz="2400" dirty="0" smtClean="0">
                <a:latin typeface="Times New Roman" pitchFamily="18" charset="0"/>
                <a:cs typeface="Times New Roman" pitchFamily="18" charset="0"/>
              </a:rPr>
              <a:t>3. Control production, business, service facilities; Control importation of waste </a:t>
            </a:r>
          </a:p>
          <a:p>
            <a:pPr marL="457115" indent="-457115">
              <a:spcBef>
                <a:spcPts val="1000"/>
              </a:spcBef>
              <a:spcAft>
                <a:spcPts val="1000"/>
              </a:spcAft>
            </a:pPr>
            <a:r>
              <a:rPr lang="en-US" sz="2400" dirty="0" smtClean="0">
                <a:latin typeface="Times New Roman" pitchFamily="18" charset="0"/>
                <a:cs typeface="Times New Roman" pitchFamily="18" charset="0"/>
              </a:rPr>
              <a:t>materials</a:t>
            </a:r>
          </a:p>
          <a:p>
            <a:pPr marL="457115" indent="-457115">
              <a:spcBef>
                <a:spcPts val="1200"/>
              </a:spcBef>
              <a:spcAft>
                <a:spcPts val="1200"/>
              </a:spcAft>
            </a:pPr>
            <a:r>
              <a:rPr lang="en-US" sz="2400" dirty="0" smtClean="0">
                <a:latin typeface="Times New Roman" pitchFamily="18" charset="0"/>
                <a:cs typeface="Times New Roman" pitchFamily="18" charset="0"/>
              </a:rPr>
              <a:t>4. Waste Management; Resolving cross-border issues </a:t>
            </a:r>
          </a:p>
          <a:p>
            <a:pPr marL="457115" indent="-457115">
              <a:spcBef>
                <a:spcPts val="1200"/>
              </a:spcBef>
              <a:spcAft>
                <a:spcPts val="1200"/>
              </a:spcAft>
            </a:pPr>
            <a:r>
              <a:rPr lang="en-US" sz="2400" dirty="0" smtClean="0">
                <a:latin typeface="Times New Roman" pitchFamily="18" charset="0"/>
                <a:cs typeface="Times New Roman" pitchFamily="18" charset="0"/>
              </a:rPr>
              <a:t>5. Recover and improve the environment</a:t>
            </a:r>
          </a:p>
          <a:p>
            <a:pPr marL="457115" indent="-457115">
              <a:spcBef>
                <a:spcPts val="1200"/>
              </a:spcBef>
              <a:spcAft>
                <a:spcPts val="1200"/>
              </a:spcAft>
            </a:pPr>
            <a:r>
              <a:rPr lang="en-US" sz="2400" dirty="0" smtClean="0">
                <a:latin typeface="Times New Roman" pitchFamily="18" charset="0"/>
                <a:cs typeface="Times New Roman" pitchFamily="18" charset="0"/>
              </a:rPr>
              <a:t>6. Nature and biodiversity conservation</a:t>
            </a:r>
          </a:p>
          <a:p>
            <a:endParaRPr lang="en-US" altLang="en-US" sz="2300" dirty="0" smtClean="0">
              <a:latin typeface="Times New Roman" pitchFamily="18" charset="0"/>
              <a:cs typeface="Times New Roman" pitchFamily="18" charset="0"/>
            </a:endParaRPr>
          </a:p>
        </p:txBody>
      </p:sp>
      <p:sp>
        <p:nvSpPr>
          <p:cNvPr id="7" name="Title 1"/>
          <p:cNvSpPr>
            <a:spLocks noGrp="1"/>
          </p:cNvSpPr>
          <p:nvPr>
            <p:ph type="title"/>
          </p:nvPr>
        </p:nvSpPr>
        <p:spPr>
          <a:xfrm>
            <a:off x="550041" y="10"/>
            <a:ext cx="9052560" cy="725471"/>
          </a:xfrm>
        </p:spPr>
        <p:txBody>
          <a:bodyPr>
            <a:normAutofit/>
          </a:bodyPr>
          <a:lstStyle/>
          <a:p>
            <a:pPr algn="ctr"/>
            <a:r>
              <a:rPr lang="en-US" sz="2800" b="1" dirty="0" smtClean="0">
                <a:solidFill>
                  <a:schemeClr val="accent1">
                    <a:lumMod val="50000"/>
                  </a:schemeClr>
                </a:solidFill>
                <a:latin typeface="Times New Roman" pitchFamily="18" charset="0"/>
                <a:cs typeface="Times New Roman" pitchFamily="18" charset="0"/>
              </a:rPr>
              <a:t>System behind the Environmental Protection Law</a:t>
            </a:r>
            <a:endParaRPr lang="vi-VN" sz="2800" b="1" dirty="0">
              <a:solidFill>
                <a:schemeClr val="accent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a:xfrm>
            <a:off x="0" y="103426"/>
            <a:ext cx="10058400" cy="581772"/>
          </a:xfrm>
        </p:spPr>
        <p:txBody>
          <a:bodyPr>
            <a:normAutofit fontScale="90000"/>
          </a:bodyPr>
          <a:lstStyle/>
          <a:p>
            <a:pPr algn="ctr"/>
            <a:r>
              <a:rPr lang="en-US" sz="3300" b="1" dirty="0" smtClean="0">
                <a:solidFill>
                  <a:schemeClr val="accent4">
                    <a:lumMod val="50000"/>
                  </a:schemeClr>
                </a:solidFill>
                <a:latin typeface="Times New Roman" pitchFamily="18" charset="0"/>
                <a:cs typeface="Times New Roman" pitchFamily="18" charset="0"/>
              </a:rPr>
              <a:t/>
            </a:r>
            <a:br>
              <a:rPr lang="en-US" sz="3300" b="1" dirty="0" smtClean="0">
                <a:solidFill>
                  <a:schemeClr val="accent4">
                    <a:lumMod val="50000"/>
                  </a:schemeClr>
                </a:solidFill>
                <a:latin typeface="Times New Roman" pitchFamily="18" charset="0"/>
                <a:cs typeface="Times New Roman" pitchFamily="18" charset="0"/>
              </a:rPr>
            </a:br>
            <a:r>
              <a:rPr lang="en-US" sz="5400" b="1" dirty="0" smtClean="0">
                <a:solidFill>
                  <a:schemeClr val="accent4">
                    <a:lumMod val="50000"/>
                  </a:schemeClr>
                </a:solidFill>
                <a:latin typeface="Times New Roman" pitchFamily="18" charset="0"/>
                <a:cs typeface="Times New Roman" pitchFamily="18" charset="0"/>
              </a:rPr>
              <a:t> </a:t>
            </a:r>
            <a:r>
              <a:rPr lang="en-US" sz="3600" b="1" dirty="0" smtClean="0">
                <a:solidFill>
                  <a:schemeClr val="accent1">
                    <a:lumMod val="50000"/>
                  </a:schemeClr>
                </a:solidFill>
                <a:latin typeface="Times New Roman" pitchFamily="18" charset="0"/>
                <a:cs typeface="Times New Roman" pitchFamily="18" charset="0"/>
              </a:rPr>
              <a:t>Hierarchy of political/legal system in Vietnam</a:t>
            </a:r>
            <a:endParaRPr lang="en-US" sz="3600" dirty="0">
              <a:solidFill>
                <a:schemeClr val="accent1">
                  <a:lumMod val="50000"/>
                </a:schemeClr>
              </a:solidFill>
            </a:endParaRPr>
          </a:p>
        </p:txBody>
      </p:sp>
      <p:sp>
        <p:nvSpPr>
          <p:cNvPr id="15" name="Content Placeholder 2"/>
          <p:cNvSpPr>
            <a:spLocks noGrp="1"/>
          </p:cNvSpPr>
          <p:nvPr>
            <p:ph idx="1"/>
          </p:nvPr>
        </p:nvSpPr>
        <p:spPr>
          <a:xfrm>
            <a:off x="392874" y="1714488"/>
            <a:ext cx="9351235" cy="4643470"/>
          </a:xfrm>
        </p:spPr>
        <p:txBody>
          <a:bodyPr>
            <a:normAutofit/>
          </a:bodyPr>
          <a:lstStyle/>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a:spcBef>
                <a:spcPts val="0"/>
              </a:spcBef>
              <a:buNone/>
            </a:pPr>
            <a:endParaRPr lang="en-US" sz="2300" dirty="0" smtClean="0"/>
          </a:p>
          <a:p>
            <a:pPr marL="457115" indent="-457115">
              <a:spcBef>
                <a:spcPts val="0"/>
              </a:spcBef>
              <a:buNone/>
            </a:pPr>
            <a:endParaRPr lang="en-US" sz="2300" dirty="0" smtClean="0">
              <a:sym typeface="Wingdings" pitchFamily="2" charset="2"/>
            </a:endParaRPr>
          </a:p>
        </p:txBody>
      </p:sp>
      <p:graphicFrame>
        <p:nvGraphicFramePr>
          <p:cNvPr id="16" name="Diagram 15"/>
          <p:cNvGraphicFramePr/>
          <p:nvPr/>
        </p:nvGraphicFramePr>
        <p:xfrm>
          <a:off x="0" y="1371574"/>
          <a:ext cx="10058400" cy="1000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0" name="Table 19"/>
          <p:cNvGraphicFramePr>
            <a:graphicFrameLocks noGrp="1"/>
          </p:cNvGraphicFramePr>
          <p:nvPr/>
        </p:nvGraphicFramePr>
        <p:xfrm>
          <a:off x="104131" y="2728897"/>
          <a:ext cx="9898892" cy="2125683"/>
        </p:xfrm>
        <a:graphic>
          <a:graphicData uri="http://schemas.openxmlformats.org/drawingml/2006/table">
            <a:tbl>
              <a:tblPr firstRow="1" bandRow="1">
                <a:tableStyleId>{5C22544A-7EE6-4342-B048-85BDC9FD1C3A}</a:tableStyleId>
              </a:tblPr>
              <a:tblGrid>
                <a:gridCol w="2983694"/>
                <a:gridCol w="3614762"/>
                <a:gridCol w="3300436"/>
              </a:tblGrid>
              <a:tr h="2125683">
                <a:tc>
                  <a:txBody>
                    <a:bodyPr/>
                    <a:lstStyle/>
                    <a:p>
                      <a:pPr marL="0" indent="0" algn="ctr">
                        <a:spcBef>
                          <a:spcPts val="0"/>
                        </a:spcBef>
                        <a:buNone/>
                      </a:pPr>
                      <a:r>
                        <a:rPr lang="en-US" sz="2200" b="1" dirty="0" smtClean="0">
                          <a:latin typeface="Times New Roman" pitchFamily="18" charset="0"/>
                          <a:cs typeface="Times New Roman" pitchFamily="18" charset="0"/>
                        </a:rPr>
                        <a:t>National Assembly</a:t>
                      </a:r>
                    </a:p>
                    <a:p>
                      <a:pPr marL="0" indent="0" algn="ctr">
                        <a:spcBef>
                          <a:spcPts val="0"/>
                        </a:spcBef>
                        <a:buFont typeface="Wingdings"/>
                        <a:buChar char="à"/>
                      </a:pPr>
                      <a:r>
                        <a:rPr lang="en-US" sz="2200" dirty="0" smtClean="0">
                          <a:latin typeface="Times New Roman" pitchFamily="18" charset="0"/>
                          <a:cs typeface="Times New Roman" pitchFamily="18" charset="0"/>
                        </a:rPr>
                        <a:t>Prescribe basic policies </a:t>
                      </a:r>
                    </a:p>
                    <a:p>
                      <a:endParaRPr lang="en-US" sz="1900" dirty="0"/>
                    </a:p>
                  </a:txBody>
                  <a:tcPr marL="100584" marR="100584"/>
                </a:tc>
                <a:tc>
                  <a:txBody>
                    <a:bodyPr/>
                    <a:lstStyle/>
                    <a:p>
                      <a:pPr marL="0" indent="0" algn="ctr">
                        <a:spcBef>
                          <a:spcPts val="0"/>
                        </a:spcBef>
                        <a:buNone/>
                      </a:pPr>
                      <a:r>
                        <a:rPr lang="en-US" sz="2200" b="1" dirty="0" smtClean="0">
                          <a:latin typeface="Times New Roman" pitchFamily="18" charset="0"/>
                          <a:cs typeface="Times New Roman" pitchFamily="18" charset="0"/>
                        </a:rPr>
                        <a:t>Government</a:t>
                      </a:r>
                    </a:p>
                    <a:p>
                      <a:pPr marL="0" indent="0" algn="ctr">
                        <a:spcBef>
                          <a:spcPts val="0"/>
                        </a:spcBef>
                        <a:buFont typeface="Wingdings"/>
                        <a:buChar char="à"/>
                      </a:pPr>
                      <a:r>
                        <a:rPr lang="en-US" sz="2200" dirty="0" smtClean="0">
                          <a:latin typeface="Times New Roman" pitchFamily="18" charset="0"/>
                          <a:cs typeface="Times New Roman" pitchFamily="18" charset="0"/>
                        </a:rPr>
                        <a:t>Specific guidelines Measures for implementation </a:t>
                      </a:r>
                    </a:p>
                    <a:p>
                      <a:pPr marL="0" indent="0" algn="ctr">
                        <a:spcBef>
                          <a:spcPts val="0"/>
                        </a:spcBef>
                        <a:buFont typeface="Wingdings"/>
                        <a:buNone/>
                      </a:pPr>
                      <a:r>
                        <a:rPr lang="en-US" sz="2200" dirty="0" smtClean="0">
                          <a:latin typeface="Times New Roman" pitchFamily="18" charset="0"/>
                          <a:cs typeface="Times New Roman" pitchFamily="18" charset="0"/>
                        </a:rPr>
                        <a:t>of policies</a:t>
                      </a:r>
                      <a:endParaRPr lang="en-US" sz="1900" dirty="0"/>
                    </a:p>
                  </a:txBody>
                  <a:tcPr marL="100584" marR="100584"/>
                </a:tc>
                <a:tc>
                  <a:txBody>
                    <a:bodyPr/>
                    <a:lstStyle/>
                    <a:p>
                      <a:pPr marL="0" indent="0" algn="ctr">
                        <a:spcBef>
                          <a:spcPts val="0"/>
                        </a:spcBef>
                        <a:buNone/>
                      </a:pPr>
                      <a:r>
                        <a:rPr lang="en-US" sz="2200" b="1" dirty="0" smtClean="0">
                          <a:latin typeface="Times New Roman" pitchFamily="18" charset="0"/>
                          <a:cs typeface="Times New Roman" pitchFamily="18" charset="0"/>
                        </a:rPr>
                        <a:t>Ministries</a:t>
                      </a:r>
                    </a:p>
                    <a:p>
                      <a:pPr marL="0" indent="0" algn="ctr">
                        <a:spcBef>
                          <a:spcPts val="0"/>
                        </a:spcBef>
                        <a:buFont typeface="Wingdings"/>
                        <a:buChar char="à"/>
                      </a:pPr>
                      <a:r>
                        <a:rPr lang="en-US" sz="2200" dirty="0" smtClean="0">
                          <a:latin typeface="Times New Roman" pitchFamily="18" charset="0"/>
                          <a:cs typeface="Times New Roman" pitchFamily="18" charset="0"/>
                        </a:rPr>
                        <a:t>Specific guidelines as  </a:t>
                      </a:r>
                    </a:p>
                    <a:p>
                      <a:pPr marL="0" indent="0" algn="ctr">
                        <a:spcBef>
                          <a:spcPts val="0"/>
                        </a:spcBef>
                        <a:buFont typeface="Wingdings"/>
                        <a:buNone/>
                      </a:pPr>
                      <a:r>
                        <a:rPr lang="en-US" sz="2200" dirty="0" smtClean="0">
                          <a:latin typeface="Times New Roman" pitchFamily="18" charset="0"/>
                          <a:cs typeface="Times New Roman" pitchFamily="18" charset="0"/>
                        </a:rPr>
                        <a:t>assigned by the law, </a:t>
                      </a:r>
                    </a:p>
                    <a:p>
                      <a:pPr marL="0" indent="0" algn="ctr">
                        <a:spcBef>
                          <a:spcPts val="0"/>
                        </a:spcBef>
                        <a:buFont typeface="Wingdings"/>
                        <a:buNone/>
                      </a:pPr>
                      <a:r>
                        <a:rPr lang="en-US" sz="2200" dirty="0" smtClean="0">
                          <a:latin typeface="Times New Roman" pitchFamily="18" charset="0"/>
                          <a:cs typeface="Times New Roman" pitchFamily="18" charset="0"/>
                        </a:rPr>
                        <a:t>by</a:t>
                      </a:r>
                      <a:r>
                        <a:rPr lang="en-US" sz="2200" baseline="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decree</a:t>
                      </a:r>
                    </a:p>
                    <a:p>
                      <a:endParaRPr lang="en-US" sz="2200" dirty="0"/>
                    </a:p>
                  </a:txBody>
                  <a:tcPr marL="100584" marR="100584"/>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07491" y="357167"/>
            <a:ext cx="4950653" cy="584757"/>
          </a:xfrm>
          <a:prstGeom prst="rect">
            <a:avLst/>
          </a:prstGeom>
          <a:noFill/>
          <a:ln w="9525">
            <a:noFill/>
            <a:miter lim="800000"/>
            <a:headEnd/>
            <a:tailEnd/>
          </a:ln>
        </p:spPr>
        <p:txBody>
          <a:bodyPr wrap="square" lIns="91423" tIns="45711" rIns="91423" bIns="45711">
            <a:spAutoFit/>
          </a:bodyPr>
          <a:lstStyle/>
          <a:p>
            <a:pPr marL="457115" indent="-457115" algn="ctr" eaLnBrk="0" hangingPunct="0"/>
            <a:r>
              <a:rPr lang="en-US" sz="3200" b="1" dirty="0">
                <a:solidFill>
                  <a:schemeClr val="accent1">
                    <a:lumMod val="50000"/>
                  </a:schemeClr>
                </a:solidFill>
                <a:latin typeface="Times New Roman" pitchFamily="18" charset="0"/>
                <a:cs typeface="Times New Roman" pitchFamily="18" charset="0"/>
              </a:rPr>
              <a:t>Inter-</a:t>
            </a:r>
            <a:r>
              <a:rPr lang="en-US" sz="3200" b="1" dirty="0" err="1">
                <a:solidFill>
                  <a:schemeClr val="accent1">
                    <a:lumMod val="50000"/>
                  </a:schemeClr>
                </a:solidFill>
                <a:latin typeface="Times New Roman" pitchFamily="18" charset="0"/>
                <a:cs typeface="Times New Roman" pitchFamily="18" charset="0"/>
              </a:rPr>
              <a:t>sectoral</a:t>
            </a:r>
            <a:r>
              <a:rPr lang="en-US" sz="3200" b="1" dirty="0">
                <a:solidFill>
                  <a:schemeClr val="accent1">
                    <a:lumMod val="50000"/>
                  </a:schemeClr>
                </a:solidFill>
                <a:latin typeface="Times New Roman" pitchFamily="18" charset="0"/>
                <a:cs typeface="Times New Roman" pitchFamily="18" charset="0"/>
              </a:rPr>
              <a:t> framework</a:t>
            </a:r>
          </a:p>
        </p:txBody>
      </p:sp>
      <p:sp>
        <p:nvSpPr>
          <p:cNvPr id="6" name="Oval 5"/>
          <p:cNvSpPr>
            <a:spLocks noChangeArrowheads="1"/>
          </p:cNvSpPr>
          <p:nvPr/>
        </p:nvSpPr>
        <p:spPr bwMode="auto">
          <a:xfrm>
            <a:off x="3939540" y="1357297"/>
            <a:ext cx="2263140" cy="838200"/>
          </a:xfrm>
          <a:prstGeom prst="ellipse">
            <a:avLst/>
          </a:prstGeom>
          <a:solidFill>
            <a:schemeClr val="accent1"/>
          </a:solidFill>
          <a:ln w="9525">
            <a:solidFill>
              <a:schemeClr val="tx1"/>
            </a:solidFill>
            <a:round/>
            <a:headEnd/>
            <a:tailEnd/>
          </a:ln>
        </p:spPr>
        <p:txBody>
          <a:bodyPr wrap="none" lIns="91423" tIns="45711" rIns="91423" bIns="45711" anchor="ctr"/>
          <a:lstStyle/>
          <a:p>
            <a:pPr algn="ctr"/>
            <a:r>
              <a:rPr lang="en-US" sz="2400" b="1" dirty="0">
                <a:solidFill>
                  <a:schemeClr val="bg1"/>
                </a:solidFill>
                <a:latin typeface="Times New Roman" pitchFamily="18" charset="0"/>
                <a:cs typeface="Times New Roman" pitchFamily="18" charset="0"/>
              </a:rPr>
              <a:t>Government</a:t>
            </a:r>
          </a:p>
        </p:txBody>
      </p:sp>
      <p:sp>
        <p:nvSpPr>
          <p:cNvPr id="7" name="Rectangle 6"/>
          <p:cNvSpPr>
            <a:spLocks noChangeArrowheads="1"/>
          </p:cNvSpPr>
          <p:nvPr/>
        </p:nvSpPr>
        <p:spPr bwMode="auto">
          <a:xfrm>
            <a:off x="4023360" y="2881298"/>
            <a:ext cx="1844040" cy="609600"/>
          </a:xfrm>
          <a:prstGeom prst="rect">
            <a:avLst/>
          </a:prstGeom>
          <a:solidFill>
            <a:schemeClr val="accent1"/>
          </a:solidFill>
          <a:ln w="9525">
            <a:solidFill>
              <a:schemeClr val="tx1"/>
            </a:solidFill>
            <a:miter lim="800000"/>
            <a:headEnd/>
            <a:tailEnd/>
          </a:ln>
        </p:spPr>
        <p:txBody>
          <a:bodyPr wrap="none" lIns="91423" tIns="45711" rIns="91423" bIns="45711" anchor="ctr"/>
          <a:lstStyle/>
          <a:p>
            <a:pPr algn="ctr"/>
            <a:r>
              <a:rPr lang="en-US" sz="2200" dirty="0" err="1">
                <a:latin typeface="Times New Roman" pitchFamily="18" charset="0"/>
                <a:cs typeface="Times New Roman" pitchFamily="18" charset="0"/>
              </a:rPr>
              <a:t>MoNRE</a:t>
            </a:r>
            <a:endParaRPr lang="en-US" sz="2200" dirty="0">
              <a:latin typeface="Times New Roman" pitchFamily="18" charset="0"/>
              <a:cs typeface="Times New Roman" pitchFamily="18" charset="0"/>
            </a:endParaRPr>
          </a:p>
        </p:txBody>
      </p:sp>
      <p:sp>
        <p:nvSpPr>
          <p:cNvPr id="8" name="Oval 7"/>
          <p:cNvSpPr>
            <a:spLocks noChangeArrowheads="1"/>
          </p:cNvSpPr>
          <p:nvPr/>
        </p:nvSpPr>
        <p:spPr bwMode="auto">
          <a:xfrm>
            <a:off x="0" y="4252897"/>
            <a:ext cx="1424940" cy="609600"/>
          </a:xfrm>
          <a:prstGeom prst="ellipse">
            <a:avLst/>
          </a:prstGeom>
          <a:solidFill>
            <a:srgbClr val="FF9900"/>
          </a:solidFill>
          <a:ln w="9525">
            <a:solidFill>
              <a:schemeClr val="tx1"/>
            </a:solidFill>
            <a:round/>
            <a:headEnd/>
            <a:tailEnd/>
          </a:ln>
        </p:spPr>
        <p:txBody>
          <a:bodyPr wrap="none" lIns="91423" tIns="45711" rIns="91423" bIns="45711" anchor="ctr"/>
          <a:lstStyle/>
          <a:p>
            <a:pPr algn="ctr"/>
            <a:r>
              <a:rPr lang="en-US" sz="2000" dirty="0" err="1">
                <a:latin typeface="Times New Roman" pitchFamily="18" charset="0"/>
                <a:cs typeface="Times New Roman" pitchFamily="18" charset="0"/>
              </a:rPr>
              <a:t>Env</a:t>
            </a:r>
            <a:r>
              <a:rPr lang="en-US" sz="2000" dirty="0">
                <a:latin typeface="Times New Roman" pitchFamily="18" charset="0"/>
                <a:cs typeface="Times New Roman" pitchFamily="18" charset="0"/>
              </a:rPr>
              <a:t> Police </a:t>
            </a:r>
          </a:p>
        </p:txBody>
      </p:sp>
      <p:sp>
        <p:nvSpPr>
          <p:cNvPr id="9" name="Rectangle 8"/>
          <p:cNvSpPr>
            <a:spLocks noChangeArrowheads="1"/>
          </p:cNvSpPr>
          <p:nvPr/>
        </p:nvSpPr>
        <p:spPr bwMode="auto">
          <a:xfrm>
            <a:off x="251460" y="2881298"/>
            <a:ext cx="1173480" cy="609600"/>
          </a:xfrm>
          <a:prstGeom prst="rect">
            <a:avLst/>
          </a:prstGeom>
          <a:solidFill>
            <a:srgbClr val="FF6600"/>
          </a:solidFill>
          <a:ln w="9525">
            <a:solidFill>
              <a:schemeClr val="tx1"/>
            </a:solidFill>
            <a:miter lim="800000"/>
            <a:headEnd/>
            <a:tailEnd/>
          </a:ln>
        </p:spPr>
        <p:txBody>
          <a:bodyPr wrap="none" lIns="91423" tIns="45711" rIns="91423" bIns="45711" anchor="ctr"/>
          <a:lstStyle/>
          <a:p>
            <a:pPr algn="ctr"/>
            <a:r>
              <a:rPr lang="en-US" sz="2200" dirty="0" err="1">
                <a:latin typeface="Times New Roman" pitchFamily="18" charset="0"/>
                <a:cs typeface="Times New Roman" pitchFamily="18" charset="0"/>
              </a:rPr>
              <a:t>MoPS</a:t>
            </a:r>
            <a:endParaRPr lang="en-US" sz="2200" dirty="0">
              <a:latin typeface="Times New Roman" pitchFamily="18" charset="0"/>
              <a:cs typeface="Times New Roman" pitchFamily="18" charset="0"/>
            </a:endParaRPr>
          </a:p>
        </p:txBody>
      </p:sp>
      <p:sp>
        <p:nvSpPr>
          <p:cNvPr id="10" name="Rectangle 9"/>
          <p:cNvSpPr>
            <a:spLocks noChangeArrowheads="1"/>
          </p:cNvSpPr>
          <p:nvPr/>
        </p:nvSpPr>
        <p:spPr bwMode="auto">
          <a:xfrm>
            <a:off x="2011680" y="2881298"/>
            <a:ext cx="1173480" cy="609600"/>
          </a:xfrm>
          <a:prstGeom prst="rect">
            <a:avLst/>
          </a:prstGeom>
          <a:solidFill>
            <a:srgbClr val="FFCC00"/>
          </a:solidFill>
          <a:ln w="9525">
            <a:solidFill>
              <a:schemeClr val="tx1"/>
            </a:solidFill>
            <a:miter lim="800000"/>
            <a:headEnd/>
            <a:tailEnd/>
          </a:ln>
        </p:spPr>
        <p:txBody>
          <a:bodyPr wrap="none" lIns="91423" tIns="45711" rIns="91423" bIns="45711" anchor="ctr"/>
          <a:lstStyle/>
          <a:p>
            <a:pPr algn="ctr"/>
            <a:r>
              <a:rPr lang="en-US" sz="2200" dirty="0" err="1">
                <a:latin typeface="Times New Roman" pitchFamily="18" charset="0"/>
                <a:cs typeface="Times New Roman" pitchFamily="18" charset="0"/>
              </a:rPr>
              <a:t>MoIT</a:t>
            </a:r>
            <a:endParaRPr lang="en-US" sz="2200" dirty="0">
              <a:latin typeface="Times New Roman" pitchFamily="18" charset="0"/>
              <a:cs typeface="Times New Roman" pitchFamily="18" charset="0"/>
            </a:endParaRPr>
          </a:p>
        </p:txBody>
      </p:sp>
      <p:sp>
        <p:nvSpPr>
          <p:cNvPr id="11" name="Line 10"/>
          <p:cNvSpPr>
            <a:spLocks noChangeShapeType="1"/>
          </p:cNvSpPr>
          <p:nvPr/>
        </p:nvSpPr>
        <p:spPr bwMode="auto">
          <a:xfrm>
            <a:off x="754380" y="3490899"/>
            <a:ext cx="0" cy="7620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12" name="Rectangle 11"/>
          <p:cNvSpPr>
            <a:spLocks noChangeArrowheads="1"/>
          </p:cNvSpPr>
          <p:nvPr/>
        </p:nvSpPr>
        <p:spPr bwMode="auto">
          <a:xfrm>
            <a:off x="6540388" y="2857496"/>
            <a:ext cx="1173480" cy="609600"/>
          </a:xfrm>
          <a:prstGeom prst="rect">
            <a:avLst/>
          </a:prstGeom>
          <a:solidFill>
            <a:srgbClr val="FFCC00"/>
          </a:solidFill>
          <a:ln w="9525">
            <a:solidFill>
              <a:schemeClr val="tx1"/>
            </a:solidFill>
            <a:miter lim="800000"/>
            <a:headEnd/>
            <a:tailEnd/>
          </a:ln>
        </p:spPr>
        <p:txBody>
          <a:bodyPr wrap="none" lIns="91423" tIns="45711" rIns="91423" bIns="45711" anchor="ctr"/>
          <a:lstStyle/>
          <a:p>
            <a:pPr algn="ctr"/>
            <a:r>
              <a:rPr lang="en-US" sz="2200" dirty="0" err="1">
                <a:solidFill>
                  <a:schemeClr val="bg2">
                    <a:lumMod val="10000"/>
                  </a:schemeClr>
                </a:solidFill>
                <a:latin typeface="Times New Roman" pitchFamily="18" charset="0"/>
                <a:cs typeface="Times New Roman" pitchFamily="18" charset="0"/>
              </a:rPr>
              <a:t>MoC</a:t>
            </a:r>
            <a:endParaRPr lang="en-US" sz="2200" dirty="0">
              <a:solidFill>
                <a:schemeClr val="bg2">
                  <a:lumMod val="10000"/>
                </a:schemeClr>
              </a:solidFill>
              <a:latin typeface="Times New Roman" pitchFamily="18" charset="0"/>
              <a:cs typeface="Times New Roman" pitchFamily="18" charset="0"/>
            </a:endParaRPr>
          </a:p>
        </p:txBody>
      </p:sp>
      <p:sp>
        <p:nvSpPr>
          <p:cNvPr id="13" name="Rectangle 12"/>
          <p:cNvSpPr>
            <a:spLocks noChangeArrowheads="1"/>
          </p:cNvSpPr>
          <p:nvPr/>
        </p:nvSpPr>
        <p:spPr bwMode="auto">
          <a:xfrm>
            <a:off x="8884920" y="2767018"/>
            <a:ext cx="1173480" cy="609600"/>
          </a:xfrm>
          <a:prstGeom prst="rect">
            <a:avLst/>
          </a:prstGeom>
          <a:solidFill>
            <a:srgbClr val="FFCC00"/>
          </a:solidFill>
          <a:ln w="9525">
            <a:solidFill>
              <a:schemeClr val="tx1"/>
            </a:solidFill>
            <a:miter lim="800000"/>
            <a:headEnd/>
            <a:tailEnd/>
          </a:ln>
        </p:spPr>
        <p:txBody>
          <a:bodyPr wrap="none" lIns="91423" tIns="45711" rIns="91423" bIns="45711" anchor="ctr"/>
          <a:lstStyle/>
          <a:p>
            <a:pPr algn="ctr"/>
            <a:r>
              <a:rPr lang="en-US"/>
              <a:t>MOFi</a:t>
            </a:r>
          </a:p>
        </p:txBody>
      </p:sp>
      <p:sp>
        <p:nvSpPr>
          <p:cNvPr id="14" name="Line 13"/>
          <p:cNvSpPr>
            <a:spLocks noChangeShapeType="1"/>
          </p:cNvSpPr>
          <p:nvPr/>
        </p:nvSpPr>
        <p:spPr bwMode="auto">
          <a:xfrm flipH="1">
            <a:off x="922020" y="1776419"/>
            <a:ext cx="3017520" cy="10668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15" name="Line 14"/>
          <p:cNvSpPr>
            <a:spLocks noChangeShapeType="1"/>
          </p:cNvSpPr>
          <p:nvPr/>
        </p:nvSpPr>
        <p:spPr bwMode="auto">
          <a:xfrm flipH="1">
            <a:off x="2849880" y="2005018"/>
            <a:ext cx="1257300" cy="8382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16" name="Line 17"/>
          <p:cNvSpPr>
            <a:spLocks noChangeShapeType="1"/>
          </p:cNvSpPr>
          <p:nvPr/>
        </p:nvSpPr>
        <p:spPr bwMode="auto">
          <a:xfrm>
            <a:off x="6202680" y="1776419"/>
            <a:ext cx="3185160" cy="10668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17" name="Line 18"/>
          <p:cNvSpPr>
            <a:spLocks noChangeShapeType="1"/>
          </p:cNvSpPr>
          <p:nvPr/>
        </p:nvSpPr>
        <p:spPr bwMode="auto">
          <a:xfrm>
            <a:off x="6202680" y="1776418"/>
            <a:ext cx="3520440" cy="9906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18" name="Rectangle 19"/>
          <p:cNvSpPr>
            <a:spLocks noChangeArrowheads="1"/>
          </p:cNvSpPr>
          <p:nvPr/>
        </p:nvSpPr>
        <p:spPr bwMode="auto">
          <a:xfrm>
            <a:off x="8633460" y="2843218"/>
            <a:ext cx="1173480" cy="609600"/>
          </a:xfrm>
          <a:prstGeom prst="rect">
            <a:avLst/>
          </a:prstGeom>
          <a:solidFill>
            <a:srgbClr val="FFCC00"/>
          </a:solidFill>
          <a:ln w="9525">
            <a:solidFill>
              <a:schemeClr val="tx1"/>
            </a:solidFill>
            <a:miter lim="800000"/>
            <a:headEnd/>
            <a:tailEnd/>
          </a:ln>
        </p:spPr>
        <p:txBody>
          <a:bodyPr wrap="none" lIns="91423" tIns="45711" rIns="91423" bIns="45711" anchor="ctr"/>
          <a:lstStyle/>
          <a:p>
            <a:pPr algn="ctr"/>
            <a:endParaRPr lang="en-US"/>
          </a:p>
        </p:txBody>
      </p:sp>
      <p:sp>
        <p:nvSpPr>
          <p:cNvPr id="19" name="Rectangle 20"/>
          <p:cNvSpPr>
            <a:spLocks noChangeArrowheads="1"/>
          </p:cNvSpPr>
          <p:nvPr/>
        </p:nvSpPr>
        <p:spPr bwMode="auto">
          <a:xfrm>
            <a:off x="8298180" y="2919418"/>
            <a:ext cx="1173480" cy="609600"/>
          </a:xfrm>
          <a:prstGeom prst="rect">
            <a:avLst/>
          </a:prstGeom>
          <a:solidFill>
            <a:srgbClr val="FFCC00"/>
          </a:solidFill>
          <a:ln w="9525">
            <a:solidFill>
              <a:schemeClr val="tx1"/>
            </a:solidFill>
            <a:miter lim="800000"/>
            <a:headEnd/>
            <a:tailEnd/>
          </a:ln>
        </p:spPr>
        <p:txBody>
          <a:bodyPr wrap="none" lIns="91423" tIns="45711" rIns="91423" bIns="45711" anchor="ctr"/>
          <a:lstStyle/>
          <a:p>
            <a:pPr algn="ctr"/>
            <a:r>
              <a:rPr lang="en-US" sz="2200" dirty="0">
                <a:latin typeface="Times New Roman" pitchFamily="18" charset="0"/>
                <a:cs typeface="Times New Roman" pitchFamily="18" charset="0"/>
              </a:rPr>
              <a:t>MARD</a:t>
            </a:r>
          </a:p>
        </p:txBody>
      </p:sp>
      <p:sp>
        <p:nvSpPr>
          <p:cNvPr id="20" name="Line 21"/>
          <p:cNvSpPr>
            <a:spLocks noChangeShapeType="1"/>
          </p:cNvSpPr>
          <p:nvPr/>
        </p:nvSpPr>
        <p:spPr bwMode="auto">
          <a:xfrm>
            <a:off x="6035040" y="1928818"/>
            <a:ext cx="2430780" cy="9906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21" name="Oval 22"/>
          <p:cNvSpPr>
            <a:spLocks noChangeArrowheads="1"/>
          </p:cNvSpPr>
          <p:nvPr/>
        </p:nvSpPr>
        <p:spPr bwMode="auto">
          <a:xfrm>
            <a:off x="1844040" y="4252897"/>
            <a:ext cx="1424940" cy="609600"/>
          </a:xfrm>
          <a:prstGeom prst="ellipse">
            <a:avLst/>
          </a:prstGeom>
          <a:solidFill>
            <a:srgbClr val="FFCC00"/>
          </a:solidFill>
          <a:ln w="9525">
            <a:solidFill>
              <a:schemeClr val="tx1"/>
            </a:solidFill>
            <a:round/>
            <a:headEnd/>
            <a:tailEnd/>
          </a:ln>
        </p:spPr>
        <p:txBody>
          <a:bodyPr wrap="none" lIns="91423" tIns="45711" rIns="91423" bIns="45711" anchor="ctr"/>
          <a:lstStyle/>
          <a:p>
            <a:pPr algn="ctr"/>
            <a:r>
              <a:rPr lang="en-US" sz="2200" dirty="0">
                <a:latin typeface="Times New Roman" pitchFamily="18" charset="0"/>
                <a:cs typeface="Times New Roman" pitchFamily="18" charset="0"/>
              </a:rPr>
              <a:t>DOSTE </a:t>
            </a:r>
          </a:p>
        </p:txBody>
      </p:sp>
      <p:sp>
        <p:nvSpPr>
          <p:cNvPr id="22" name="Oval 23"/>
          <p:cNvSpPr>
            <a:spLocks noChangeArrowheads="1"/>
          </p:cNvSpPr>
          <p:nvPr/>
        </p:nvSpPr>
        <p:spPr bwMode="auto">
          <a:xfrm>
            <a:off x="6370320" y="4256382"/>
            <a:ext cx="1424940" cy="609600"/>
          </a:xfrm>
          <a:prstGeom prst="ellipse">
            <a:avLst/>
          </a:prstGeom>
          <a:solidFill>
            <a:srgbClr val="FFCC00"/>
          </a:solidFill>
          <a:ln w="9525">
            <a:solidFill>
              <a:schemeClr val="tx1"/>
            </a:solidFill>
            <a:round/>
            <a:headEnd/>
            <a:tailEnd/>
          </a:ln>
        </p:spPr>
        <p:txBody>
          <a:bodyPr wrap="none" lIns="91423" tIns="45711" rIns="91423" bIns="45711" anchor="ctr"/>
          <a:lstStyle/>
          <a:p>
            <a:pPr algn="ctr"/>
            <a:r>
              <a:rPr lang="en-US" sz="2200" dirty="0">
                <a:latin typeface="Times New Roman" pitchFamily="18" charset="0"/>
                <a:cs typeface="Times New Roman" pitchFamily="18" charset="0"/>
              </a:rPr>
              <a:t>DOSTE </a:t>
            </a:r>
          </a:p>
        </p:txBody>
      </p:sp>
      <p:sp>
        <p:nvSpPr>
          <p:cNvPr id="23" name="Oval 24"/>
          <p:cNvSpPr>
            <a:spLocks noChangeArrowheads="1"/>
          </p:cNvSpPr>
          <p:nvPr/>
        </p:nvSpPr>
        <p:spPr bwMode="auto">
          <a:xfrm>
            <a:off x="8298181" y="4291017"/>
            <a:ext cx="1424940" cy="609600"/>
          </a:xfrm>
          <a:prstGeom prst="ellipse">
            <a:avLst/>
          </a:prstGeom>
          <a:solidFill>
            <a:srgbClr val="FFCC00"/>
          </a:solidFill>
          <a:ln w="9525">
            <a:solidFill>
              <a:schemeClr val="tx1"/>
            </a:solidFill>
            <a:round/>
            <a:headEnd/>
            <a:tailEnd/>
          </a:ln>
        </p:spPr>
        <p:txBody>
          <a:bodyPr wrap="none" lIns="91423" tIns="45711" rIns="91423" bIns="45711" anchor="ctr"/>
          <a:lstStyle/>
          <a:p>
            <a:pPr algn="ctr"/>
            <a:r>
              <a:rPr lang="en-US" sz="2200" dirty="0">
                <a:latin typeface="Times New Roman" pitchFamily="18" charset="0"/>
                <a:cs typeface="Times New Roman" pitchFamily="18" charset="0"/>
              </a:rPr>
              <a:t>DOSTE </a:t>
            </a:r>
          </a:p>
        </p:txBody>
      </p:sp>
      <p:sp>
        <p:nvSpPr>
          <p:cNvPr id="24" name="Line 25"/>
          <p:cNvSpPr>
            <a:spLocks noChangeShapeType="1"/>
          </p:cNvSpPr>
          <p:nvPr/>
        </p:nvSpPr>
        <p:spPr bwMode="auto">
          <a:xfrm>
            <a:off x="2514600" y="3490899"/>
            <a:ext cx="0" cy="7620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25" name="Line 26"/>
          <p:cNvSpPr>
            <a:spLocks noChangeShapeType="1"/>
          </p:cNvSpPr>
          <p:nvPr/>
        </p:nvSpPr>
        <p:spPr bwMode="auto">
          <a:xfrm>
            <a:off x="7124700" y="3490899"/>
            <a:ext cx="0" cy="7620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26" name="Line 27"/>
          <p:cNvSpPr>
            <a:spLocks noChangeShapeType="1"/>
          </p:cNvSpPr>
          <p:nvPr/>
        </p:nvSpPr>
        <p:spPr bwMode="auto">
          <a:xfrm>
            <a:off x="8968740" y="3529018"/>
            <a:ext cx="0" cy="7620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27" name="Line 28"/>
          <p:cNvSpPr>
            <a:spLocks noChangeShapeType="1"/>
          </p:cNvSpPr>
          <p:nvPr/>
        </p:nvSpPr>
        <p:spPr bwMode="auto">
          <a:xfrm>
            <a:off x="1424940" y="3186098"/>
            <a:ext cx="586740" cy="0"/>
          </a:xfrm>
          <a:prstGeom prst="line">
            <a:avLst/>
          </a:prstGeom>
          <a:noFill/>
          <a:ln w="9525">
            <a:solidFill>
              <a:schemeClr val="tx1"/>
            </a:solidFill>
            <a:round/>
            <a:headEnd/>
            <a:tailEnd/>
          </a:ln>
        </p:spPr>
        <p:txBody>
          <a:bodyPr lIns="91423" tIns="45711" rIns="91423" bIns="45711"/>
          <a:lstStyle/>
          <a:p>
            <a:endParaRPr lang="en-US"/>
          </a:p>
        </p:txBody>
      </p:sp>
      <p:sp>
        <p:nvSpPr>
          <p:cNvPr id="28" name="Line 29"/>
          <p:cNvSpPr>
            <a:spLocks noChangeShapeType="1"/>
          </p:cNvSpPr>
          <p:nvPr/>
        </p:nvSpPr>
        <p:spPr bwMode="auto">
          <a:xfrm>
            <a:off x="3185160" y="3186098"/>
            <a:ext cx="838200" cy="0"/>
          </a:xfrm>
          <a:prstGeom prst="line">
            <a:avLst/>
          </a:prstGeom>
          <a:noFill/>
          <a:ln w="9525">
            <a:solidFill>
              <a:schemeClr val="tx1"/>
            </a:solidFill>
            <a:round/>
            <a:headEnd/>
            <a:tailEnd/>
          </a:ln>
        </p:spPr>
        <p:txBody>
          <a:bodyPr lIns="91423" tIns="45711" rIns="91423" bIns="45711"/>
          <a:lstStyle/>
          <a:p>
            <a:endParaRPr lang="en-US"/>
          </a:p>
        </p:txBody>
      </p:sp>
      <p:sp>
        <p:nvSpPr>
          <p:cNvPr id="29" name="Line 30"/>
          <p:cNvSpPr>
            <a:spLocks noChangeShapeType="1"/>
          </p:cNvSpPr>
          <p:nvPr/>
        </p:nvSpPr>
        <p:spPr bwMode="auto">
          <a:xfrm>
            <a:off x="5867400" y="3186098"/>
            <a:ext cx="670560" cy="0"/>
          </a:xfrm>
          <a:prstGeom prst="line">
            <a:avLst/>
          </a:prstGeom>
          <a:noFill/>
          <a:ln w="9525">
            <a:solidFill>
              <a:schemeClr val="tx1"/>
            </a:solidFill>
            <a:round/>
            <a:headEnd/>
            <a:tailEnd/>
          </a:ln>
        </p:spPr>
        <p:txBody>
          <a:bodyPr lIns="91423" tIns="45711" rIns="91423" bIns="45711"/>
          <a:lstStyle/>
          <a:p>
            <a:endParaRPr lang="en-US"/>
          </a:p>
        </p:txBody>
      </p:sp>
      <p:sp>
        <p:nvSpPr>
          <p:cNvPr id="30" name="Line 32"/>
          <p:cNvSpPr>
            <a:spLocks noChangeShapeType="1"/>
          </p:cNvSpPr>
          <p:nvPr/>
        </p:nvSpPr>
        <p:spPr bwMode="auto">
          <a:xfrm>
            <a:off x="1424940" y="4633899"/>
            <a:ext cx="419100" cy="0"/>
          </a:xfrm>
          <a:prstGeom prst="line">
            <a:avLst/>
          </a:prstGeom>
          <a:noFill/>
          <a:ln w="9525">
            <a:solidFill>
              <a:schemeClr val="tx1"/>
            </a:solidFill>
            <a:round/>
            <a:headEnd/>
            <a:tailEnd/>
          </a:ln>
        </p:spPr>
        <p:txBody>
          <a:bodyPr lIns="91423" tIns="45711" rIns="91423" bIns="45711"/>
          <a:lstStyle/>
          <a:p>
            <a:endParaRPr lang="en-US"/>
          </a:p>
        </p:txBody>
      </p:sp>
      <p:sp>
        <p:nvSpPr>
          <p:cNvPr id="31" name="Line 33"/>
          <p:cNvSpPr>
            <a:spLocks noChangeShapeType="1"/>
          </p:cNvSpPr>
          <p:nvPr/>
        </p:nvSpPr>
        <p:spPr bwMode="auto">
          <a:xfrm>
            <a:off x="7795260" y="4595817"/>
            <a:ext cx="502920" cy="0"/>
          </a:xfrm>
          <a:prstGeom prst="line">
            <a:avLst/>
          </a:prstGeom>
          <a:noFill/>
          <a:ln w="9525">
            <a:solidFill>
              <a:schemeClr val="tx1"/>
            </a:solidFill>
            <a:round/>
            <a:headEnd/>
            <a:tailEnd/>
          </a:ln>
        </p:spPr>
        <p:txBody>
          <a:bodyPr lIns="91423" tIns="45711" rIns="91423" bIns="45711"/>
          <a:lstStyle/>
          <a:p>
            <a:endParaRPr lang="en-US"/>
          </a:p>
        </p:txBody>
      </p:sp>
      <p:sp>
        <p:nvSpPr>
          <p:cNvPr id="32" name="Oval 34"/>
          <p:cNvSpPr>
            <a:spLocks noChangeArrowheads="1"/>
          </p:cNvSpPr>
          <p:nvPr/>
        </p:nvSpPr>
        <p:spPr bwMode="auto">
          <a:xfrm>
            <a:off x="4358640" y="4252897"/>
            <a:ext cx="1424940" cy="609600"/>
          </a:xfrm>
          <a:prstGeom prst="ellipse">
            <a:avLst/>
          </a:prstGeom>
          <a:solidFill>
            <a:schemeClr val="accent1"/>
          </a:solidFill>
          <a:ln w="9525">
            <a:solidFill>
              <a:schemeClr val="tx1"/>
            </a:solidFill>
            <a:round/>
            <a:headEnd/>
            <a:tailEnd/>
          </a:ln>
        </p:spPr>
        <p:txBody>
          <a:bodyPr wrap="none" lIns="91423" tIns="45711" rIns="91423" bIns="45711" anchor="ctr"/>
          <a:lstStyle/>
          <a:p>
            <a:pPr algn="ctr"/>
            <a:r>
              <a:rPr lang="en-US" sz="2200" dirty="0">
                <a:latin typeface="Times New Roman" pitchFamily="18" charset="0"/>
                <a:cs typeface="Times New Roman" pitchFamily="18" charset="0"/>
              </a:rPr>
              <a:t>VEA</a:t>
            </a:r>
          </a:p>
        </p:txBody>
      </p:sp>
      <p:sp>
        <p:nvSpPr>
          <p:cNvPr id="33" name="Line 35"/>
          <p:cNvSpPr>
            <a:spLocks noChangeShapeType="1"/>
          </p:cNvSpPr>
          <p:nvPr/>
        </p:nvSpPr>
        <p:spPr bwMode="auto">
          <a:xfrm>
            <a:off x="3268980" y="4633899"/>
            <a:ext cx="1106424" cy="0"/>
          </a:xfrm>
          <a:prstGeom prst="line">
            <a:avLst/>
          </a:prstGeom>
          <a:noFill/>
          <a:ln w="9525">
            <a:solidFill>
              <a:schemeClr val="tx1"/>
            </a:solidFill>
            <a:round/>
            <a:headEnd/>
            <a:tailEnd/>
          </a:ln>
        </p:spPr>
        <p:txBody>
          <a:bodyPr lIns="91423" tIns="45711" rIns="91423" bIns="45711"/>
          <a:lstStyle/>
          <a:p>
            <a:endParaRPr lang="en-US"/>
          </a:p>
        </p:txBody>
      </p:sp>
      <p:sp>
        <p:nvSpPr>
          <p:cNvPr id="34" name="Line 37"/>
          <p:cNvSpPr>
            <a:spLocks noChangeShapeType="1"/>
          </p:cNvSpPr>
          <p:nvPr/>
        </p:nvSpPr>
        <p:spPr bwMode="auto">
          <a:xfrm>
            <a:off x="5029200" y="3490899"/>
            <a:ext cx="0" cy="762000"/>
          </a:xfrm>
          <a:prstGeom prst="line">
            <a:avLst/>
          </a:prstGeom>
          <a:noFill/>
          <a:ln w="9525">
            <a:solidFill>
              <a:schemeClr val="tx1"/>
            </a:solidFill>
            <a:round/>
            <a:headEnd/>
            <a:tailEnd type="triangle" w="med" len="med"/>
          </a:ln>
        </p:spPr>
        <p:txBody>
          <a:bodyPr lIns="91423" tIns="45711" rIns="91423" bIns="45711"/>
          <a:lstStyle/>
          <a:p>
            <a:endParaRPr lang="en-US"/>
          </a:p>
        </p:txBody>
      </p:sp>
      <p:sp>
        <p:nvSpPr>
          <p:cNvPr id="35" name="Line 33"/>
          <p:cNvSpPr>
            <a:spLocks noChangeShapeType="1"/>
          </p:cNvSpPr>
          <p:nvPr/>
        </p:nvSpPr>
        <p:spPr bwMode="auto">
          <a:xfrm>
            <a:off x="5815018" y="4572008"/>
            <a:ext cx="502920" cy="0"/>
          </a:xfrm>
          <a:prstGeom prst="line">
            <a:avLst/>
          </a:prstGeom>
          <a:noFill/>
          <a:ln w="9525">
            <a:solidFill>
              <a:schemeClr val="tx1"/>
            </a:solidFill>
            <a:round/>
            <a:headEnd/>
            <a:tailEnd/>
          </a:ln>
        </p:spPr>
        <p:txBody>
          <a:bodyPr lIns="91423" tIns="45711" rIns="91423" bIns="45711"/>
          <a:lstStyle/>
          <a:p>
            <a:endParaRPr lang="en-US"/>
          </a:p>
        </p:txBody>
      </p:sp>
      <p:sp>
        <p:nvSpPr>
          <p:cNvPr id="36" name="Line 37"/>
          <p:cNvSpPr>
            <a:spLocks noChangeShapeType="1"/>
          </p:cNvSpPr>
          <p:nvPr/>
        </p:nvSpPr>
        <p:spPr bwMode="auto">
          <a:xfrm>
            <a:off x="5029200" y="2161308"/>
            <a:ext cx="0" cy="640080"/>
          </a:xfrm>
          <a:prstGeom prst="line">
            <a:avLst/>
          </a:prstGeom>
          <a:noFill/>
          <a:ln w="9525">
            <a:solidFill>
              <a:schemeClr val="tx1"/>
            </a:solidFill>
            <a:round/>
            <a:headEnd/>
            <a:tailEnd type="triangle" w="med" len="med"/>
          </a:ln>
        </p:spPr>
        <p:txBody>
          <a:bodyPr lIns="91423" tIns="45711" rIns="91423" bIns="45711"/>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8785" y="1635687"/>
            <a:ext cx="4752528" cy="461647"/>
          </a:xfrm>
          <a:prstGeom prst="rect">
            <a:avLst/>
          </a:prstGeom>
          <a:noFill/>
        </p:spPr>
        <p:txBody>
          <a:bodyPr wrap="square" lIns="91423" tIns="45711" rIns="91423" bIns="45711" rtlCol="0">
            <a:spAutoFit/>
          </a:bodyPr>
          <a:lstStyle/>
          <a:p>
            <a:r>
              <a:rPr lang="en-US" sz="2400" b="1" dirty="0" smtClean="0">
                <a:solidFill>
                  <a:schemeClr val="tx2"/>
                </a:solidFill>
                <a:latin typeface="Times New Roman" pitchFamily="18" charset="0"/>
                <a:cs typeface="Times New Roman" pitchFamily="18" charset="0"/>
              </a:rPr>
              <a:t>Law on Environmental Protection</a:t>
            </a:r>
            <a:endParaRPr lang="vi-VN" sz="2400" b="1" dirty="0">
              <a:solidFill>
                <a:schemeClr val="tx2"/>
              </a:solidFill>
              <a:latin typeface="Times New Roman" pitchFamily="18" charset="0"/>
              <a:cs typeface="Times New Roman" pitchFamily="18" charset="0"/>
            </a:endParaRPr>
          </a:p>
        </p:txBody>
      </p:sp>
      <p:sp>
        <p:nvSpPr>
          <p:cNvPr id="5" name="TextBox 4"/>
          <p:cNvSpPr txBox="1"/>
          <p:nvPr/>
        </p:nvSpPr>
        <p:spPr>
          <a:xfrm>
            <a:off x="4198785" y="3172222"/>
            <a:ext cx="6058914" cy="461647"/>
          </a:xfrm>
          <a:prstGeom prst="rect">
            <a:avLst/>
          </a:prstGeom>
          <a:noFill/>
        </p:spPr>
        <p:txBody>
          <a:bodyPr wrap="square" lIns="91423" tIns="45711" rIns="91423" bIns="45711" rtlCol="0">
            <a:spAutoFit/>
          </a:bodyPr>
          <a:lstStyle/>
          <a:p>
            <a:r>
              <a:rPr lang="en-US" sz="2400" dirty="0" smtClean="0">
                <a:solidFill>
                  <a:schemeClr val="tx2"/>
                </a:solidFill>
              </a:rPr>
              <a:t>Law on Environmental Protection (1</a:t>
            </a:r>
            <a:r>
              <a:rPr lang="en-US" sz="2400" baseline="30000" dirty="0" smtClean="0">
                <a:solidFill>
                  <a:schemeClr val="tx2"/>
                </a:solidFill>
              </a:rPr>
              <a:t>st</a:t>
            </a:r>
            <a:r>
              <a:rPr lang="en-US" sz="2400" dirty="0" smtClean="0">
                <a:solidFill>
                  <a:schemeClr val="tx2"/>
                </a:solidFill>
              </a:rPr>
              <a:t> revision)</a:t>
            </a:r>
            <a:endParaRPr lang="vi-VN" sz="2400" dirty="0">
              <a:solidFill>
                <a:schemeClr val="tx2"/>
              </a:solidFill>
            </a:endParaRPr>
          </a:p>
        </p:txBody>
      </p:sp>
      <p:sp>
        <p:nvSpPr>
          <p:cNvPr id="6" name="TextBox 5"/>
          <p:cNvSpPr txBox="1"/>
          <p:nvPr/>
        </p:nvSpPr>
        <p:spPr>
          <a:xfrm>
            <a:off x="4198785" y="5845425"/>
            <a:ext cx="6058914" cy="461647"/>
          </a:xfrm>
          <a:prstGeom prst="rect">
            <a:avLst/>
          </a:prstGeom>
          <a:noFill/>
        </p:spPr>
        <p:txBody>
          <a:bodyPr wrap="square" lIns="91423" tIns="45711" rIns="91423" bIns="45711" rtlCol="0">
            <a:spAutoFit/>
          </a:bodyPr>
          <a:lstStyle/>
          <a:p>
            <a:r>
              <a:rPr lang="en-US" sz="2400" dirty="0" smtClean="0">
                <a:solidFill>
                  <a:schemeClr val="tx2"/>
                </a:solidFill>
              </a:rPr>
              <a:t>Law on Environmental Protection (2</a:t>
            </a:r>
            <a:r>
              <a:rPr lang="en-US" sz="2400" baseline="30000" dirty="0" smtClean="0">
                <a:solidFill>
                  <a:schemeClr val="tx2"/>
                </a:solidFill>
              </a:rPr>
              <a:t>nd</a:t>
            </a:r>
            <a:r>
              <a:rPr lang="en-US" sz="2400" dirty="0" smtClean="0">
                <a:solidFill>
                  <a:schemeClr val="tx2"/>
                </a:solidFill>
              </a:rPr>
              <a:t> revision)</a:t>
            </a:r>
            <a:endParaRPr lang="vi-VN" sz="2400" dirty="0">
              <a:solidFill>
                <a:schemeClr val="tx2"/>
              </a:solidFill>
            </a:endParaRPr>
          </a:p>
        </p:txBody>
      </p:sp>
      <p:sp>
        <p:nvSpPr>
          <p:cNvPr id="7" name="TextBox 6"/>
          <p:cNvSpPr txBox="1"/>
          <p:nvPr/>
        </p:nvSpPr>
        <p:spPr>
          <a:xfrm>
            <a:off x="276077" y="1387433"/>
            <a:ext cx="3168352" cy="769423"/>
          </a:xfrm>
          <a:prstGeom prst="rect">
            <a:avLst/>
          </a:prstGeom>
          <a:noFill/>
        </p:spPr>
        <p:txBody>
          <a:bodyPr wrap="square" lIns="91423" tIns="45711" rIns="91423" bIns="45711" rtlCol="0">
            <a:spAutoFit/>
          </a:bodyPr>
          <a:lstStyle/>
          <a:p>
            <a:r>
              <a:rPr lang="en-US" sz="2200" dirty="0" smtClean="0">
                <a:latin typeface="Times New Roman" pitchFamily="18" charset="0"/>
                <a:cs typeface="Times New Roman" pitchFamily="18" charset="0"/>
              </a:rPr>
              <a:t>Law on Forest Protection </a:t>
            </a:r>
          </a:p>
          <a:p>
            <a:r>
              <a:rPr lang="en-US" sz="2200" dirty="0" smtClean="0">
                <a:latin typeface="Times New Roman" pitchFamily="18" charset="0"/>
                <a:cs typeface="Times New Roman" pitchFamily="18" charset="0"/>
              </a:rPr>
              <a:t>and Development</a:t>
            </a:r>
            <a:endParaRPr lang="vi-VN" sz="2200" dirty="0">
              <a:latin typeface="Times New Roman" pitchFamily="18" charset="0"/>
              <a:cs typeface="Times New Roman" pitchFamily="18" charset="0"/>
            </a:endParaRPr>
          </a:p>
        </p:txBody>
      </p:sp>
      <p:sp>
        <p:nvSpPr>
          <p:cNvPr id="8" name="TextBox 7"/>
          <p:cNvSpPr txBox="1"/>
          <p:nvPr/>
        </p:nvSpPr>
        <p:spPr>
          <a:xfrm>
            <a:off x="260595" y="3721586"/>
            <a:ext cx="3009714" cy="430869"/>
          </a:xfrm>
          <a:prstGeom prst="rect">
            <a:avLst/>
          </a:prstGeom>
          <a:noFill/>
        </p:spPr>
        <p:txBody>
          <a:bodyPr wrap="square" lIns="91423" tIns="45711" rIns="91423" bIns="45711" rtlCol="0">
            <a:spAutoFit/>
          </a:bodyPr>
          <a:lstStyle/>
          <a:p>
            <a:r>
              <a:rPr lang="en-US" sz="2200" dirty="0" smtClean="0">
                <a:latin typeface="Times New Roman" pitchFamily="18" charset="0"/>
                <a:cs typeface="Times New Roman" pitchFamily="18" charset="0"/>
              </a:rPr>
              <a:t>Law on Fisheries</a:t>
            </a:r>
            <a:endParaRPr lang="vi-VN" sz="2200" dirty="0">
              <a:latin typeface="Times New Roman" pitchFamily="18" charset="0"/>
              <a:cs typeface="Times New Roman" pitchFamily="18" charset="0"/>
            </a:endParaRPr>
          </a:p>
        </p:txBody>
      </p:sp>
      <p:sp>
        <p:nvSpPr>
          <p:cNvPr id="9" name="TextBox 8"/>
          <p:cNvSpPr txBox="1"/>
          <p:nvPr/>
        </p:nvSpPr>
        <p:spPr>
          <a:xfrm>
            <a:off x="4198785" y="4594978"/>
            <a:ext cx="4920168" cy="461647"/>
          </a:xfrm>
          <a:prstGeom prst="rect">
            <a:avLst/>
          </a:prstGeom>
          <a:noFill/>
        </p:spPr>
        <p:txBody>
          <a:bodyPr wrap="square" lIns="91423" tIns="45711" rIns="91423" bIns="45711" rtlCol="0">
            <a:spAutoFit/>
          </a:bodyPr>
          <a:lstStyle/>
          <a:p>
            <a:r>
              <a:rPr lang="en-US" sz="2400" b="1" dirty="0" smtClean="0">
                <a:solidFill>
                  <a:schemeClr val="tx2"/>
                </a:solidFill>
              </a:rPr>
              <a:t>Law on Biodiversity</a:t>
            </a:r>
            <a:endParaRPr lang="vi-VN" sz="2400" b="1" dirty="0">
              <a:solidFill>
                <a:schemeClr val="tx2"/>
              </a:solidFill>
            </a:endParaRPr>
          </a:p>
        </p:txBody>
      </p:sp>
      <p:sp>
        <p:nvSpPr>
          <p:cNvPr id="10" name="TextBox 9"/>
          <p:cNvSpPr txBox="1"/>
          <p:nvPr/>
        </p:nvSpPr>
        <p:spPr>
          <a:xfrm>
            <a:off x="260594" y="2419499"/>
            <a:ext cx="2970888" cy="430869"/>
          </a:xfrm>
          <a:prstGeom prst="rect">
            <a:avLst/>
          </a:prstGeom>
          <a:noFill/>
        </p:spPr>
        <p:txBody>
          <a:bodyPr wrap="square" lIns="91423" tIns="45711" rIns="91423" bIns="45711" rtlCol="0">
            <a:spAutoFit/>
          </a:bodyPr>
          <a:lstStyle/>
          <a:p>
            <a:r>
              <a:rPr lang="en-US" sz="2200" dirty="0" smtClean="0">
                <a:latin typeface="Times New Roman" pitchFamily="18" charset="0"/>
                <a:cs typeface="Times New Roman" pitchFamily="18" charset="0"/>
              </a:rPr>
              <a:t>Law on Chemicals</a:t>
            </a:r>
            <a:endParaRPr lang="vi-VN" sz="2200" dirty="0">
              <a:latin typeface="Times New Roman" pitchFamily="18" charset="0"/>
              <a:cs typeface="Times New Roman" pitchFamily="18" charset="0"/>
            </a:endParaRPr>
          </a:p>
        </p:txBody>
      </p:sp>
      <p:cxnSp>
        <p:nvCxnSpPr>
          <p:cNvPr id="11" name="Straight Connector 10"/>
          <p:cNvCxnSpPr/>
          <p:nvPr/>
        </p:nvCxnSpPr>
        <p:spPr>
          <a:xfrm>
            <a:off x="4030232" y="10602"/>
            <a:ext cx="0" cy="6858000"/>
          </a:xfrm>
          <a:prstGeom prst="line">
            <a:avLst/>
          </a:prstGeom>
          <a:effectLst>
            <a:glow rad="139700">
              <a:schemeClr val="accent5">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76672" y="5373222"/>
            <a:ext cx="3180892" cy="1107977"/>
          </a:xfrm>
          <a:prstGeom prst="rect">
            <a:avLst/>
          </a:prstGeom>
        </p:spPr>
        <p:txBody>
          <a:bodyPr wrap="square" lIns="91423" tIns="45711" rIns="91423" bIns="45711">
            <a:spAutoFit/>
          </a:bodyPr>
          <a:lstStyle/>
          <a:p>
            <a:r>
              <a:rPr lang="en-US" sz="2200" dirty="0">
                <a:latin typeface="Times New Roman" pitchFamily="18" charset="0"/>
                <a:cs typeface="Times New Roman" pitchFamily="18" charset="0"/>
              </a:rPr>
              <a:t>Law on Natural Resources </a:t>
            </a: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and </a:t>
            </a:r>
            <a:r>
              <a:rPr lang="en-US" sz="2200" dirty="0">
                <a:latin typeface="Times New Roman" pitchFamily="18" charset="0"/>
                <a:cs typeface="Times New Roman" pitchFamily="18" charset="0"/>
              </a:rPr>
              <a:t>Environment of </a:t>
            </a: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Sea </a:t>
            </a:r>
            <a:r>
              <a:rPr lang="en-US" sz="2200" dirty="0">
                <a:latin typeface="Times New Roman" pitchFamily="18" charset="0"/>
                <a:cs typeface="Times New Roman" pitchFamily="18" charset="0"/>
              </a:rPr>
              <a:t>and Islands </a:t>
            </a:r>
          </a:p>
        </p:txBody>
      </p:sp>
      <p:sp>
        <p:nvSpPr>
          <p:cNvPr id="13" name="TextBox 12"/>
          <p:cNvSpPr txBox="1"/>
          <p:nvPr/>
        </p:nvSpPr>
        <p:spPr>
          <a:xfrm>
            <a:off x="276079" y="4395552"/>
            <a:ext cx="3089034" cy="769423"/>
          </a:xfrm>
          <a:prstGeom prst="rect">
            <a:avLst/>
          </a:prstGeom>
          <a:noFill/>
        </p:spPr>
        <p:txBody>
          <a:bodyPr wrap="square" lIns="91423" tIns="45711" rIns="91423" bIns="45711" rtlCol="0">
            <a:spAutoFit/>
          </a:bodyPr>
          <a:lstStyle/>
          <a:p>
            <a:r>
              <a:rPr lang="en-US" sz="2200" dirty="0" smtClean="0">
                <a:latin typeface="Times New Roman" pitchFamily="18" charset="0"/>
                <a:cs typeface="Times New Roman" pitchFamily="18" charset="0"/>
              </a:rPr>
              <a:t>Law on Environmental </a:t>
            </a:r>
          </a:p>
          <a:p>
            <a:r>
              <a:rPr lang="en-US" sz="2200" dirty="0" smtClean="0">
                <a:latin typeface="Times New Roman" pitchFamily="18" charset="0"/>
                <a:cs typeface="Times New Roman" pitchFamily="18" charset="0"/>
              </a:rPr>
              <a:t>Protection Tax</a:t>
            </a:r>
            <a:endParaRPr lang="vi-VN" sz="2200" dirty="0">
              <a:latin typeface="Times New Roman" pitchFamily="18" charset="0"/>
              <a:cs typeface="Times New Roman" pitchFamily="18" charset="0"/>
            </a:endParaRPr>
          </a:p>
        </p:txBody>
      </p:sp>
      <p:sp>
        <p:nvSpPr>
          <p:cNvPr id="14" name="TextBox 13"/>
          <p:cNvSpPr txBox="1"/>
          <p:nvPr/>
        </p:nvSpPr>
        <p:spPr>
          <a:xfrm>
            <a:off x="235715" y="3069283"/>
            <a:ext cx="3089741" cy="430869"/>
          </a:xfrm>
          <a:prstGeom prst="rect">
            <a:avLst/>
          </a:prstGeom>
          <a:noFill/>
        </p:spPr>
        <p:txBody>
          <a:bodyPr wrap="square" lIns="91423" tIns="45711" rIns="91423" bIns="45711" rtlCol="0">
            <a:spAutoFit/>
          </a:bodyPr>
          <a:lstStyle/>
          <a:p>
            <a:r>
              <a:rPr lang="en-US" sz="2200" dirty="0" smtClean="0">
                <a:latin typeface="Times New Roman" pitchFamily="18" charset="0"/>
                <a:cs typeface="Times New Roman" pitchFamily="18" charset="0"/>
              </a:rPr>
              <a:t>Law on Water Resource</a:t>
            </a:r>
            <a:endParaRPr lang="vi-VN" sz="2200" dirty="0">
              <a:latin typeface="Times New Roman" pitchFamily="18" charset="0"/>
              <a:cs typeface="Times New Roman" pitchFamily="18" charset="0"/>
            </a:endParaRPr>
          </a:p>
        </p:txBody>
      </p:sp>
      <p:sp>
        <p:nvSpPr>
          <p:cNvPr id="15" name="Rectangle 14"/>
          <p:cNvSpPr/>
          <p:nvPr/>
        </p:nvSpPr>
        <p:spPr>
          <a:xfrm>
            <a:off x="3396564" y="1209239"/>
            <a:ext cx="1267340" cy="4619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2800" b="1" dirty="0" smtClean="0">
                <a:solidFill>
                  <a:schemeClr val="tx2"/>
                </a:solidFill>
              </a:rPr>
              <a:t>1993</a:t>
            </a:r>
            <a:endParaRPr lang="vi-VN" sz="2800" b="1" dirty="0">
              <a:solidFill>
                <a:schemeClr val="tx2"/>
              </a:solidFill>
            </a:endParaRPr>
          </a:p>
        </p:txBody>
      </p:sp>
      <p:sp>
        <p:nvSpPr>
          <p:cNvPr id="16" name="Rectangle 15"/>
          <p:cNvSpPr/>
          <p:nvPr/>
        </p:nvSpPr>
        <p:spPr>
          <a:xfrm>
            <a:off x="3424046" y="2643183"/>
            <a:ext cx="1267340" cy="5040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2800" b="1" dirty="0" smtClean="0">
                <a:solidFill>
                  <a:schemeClr val="tx2"/>
                </a:solidFill>
              </a:rPr>
              <a:t>2005</a:t>
            </a:r>
            <a:endParaRPr lang="vi-VN" sz="2800" b="1" dirty="0">
              <a:solidFill>
                <a:schemeClr val="tx2"/>
              </a:solidFill>
            </a:endParaRPr>
          </a:p>
        </p:txBody>
      </p:sp>
      <p:sp>
        <p:nvSpPr>
          <p:cNvPr id="17" name="Rectangle 16"/>
          <p:cNvSpPr/>
          <p:nvPr/>
        </p:nvSpPr>
        <p:spPr>
          <a:xfrm>
            <a:off x="3424046" y="4076152"/>
            <a:ext cx="1267340" cy="5040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2800" b="1" dirty="0" smtClean="0">
                <a:solidFill>
                  <a:schemeClr val="tx2"/>
                </a:solidFill>
              </a:rPr>
              <a:t>2008</a:t>
            </a:r>
            <a:endParaRPr lang="vi-VN" sz="2800" b="1" dirty="0">
              <a:solidFill>
                <a:schemeClr val="tx2"/>
              </a:solidFill>
            </a:endParaRPr>
          </a:p>
        </p:txBody>
      </p:sp>
      <p:sp>
        <p:nvSpPr>
          <p:cNvPr id="18" name="Rectangle 17"/>
          <p:cNvSpPr/>
          <p:nvPr/>
        </p:nvSpPr>
        <p:spPr>
          <a:xfrm>
            <a:off x="3396564" y="5332101"/>
            <a:ext cx="1267340" cy="4574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2800" b="1" dirty="0" smtClean="0">
                <a:solidFill>
                  <a:schemeClr val="tx2"/>
                </a:solidFill>
              </a:rPr>
              <a:t>2014</a:t>
            </a:r>
            <a:endParaRPr lang="vi-VN" sz="2800" b="1" dirty="0">
              <a:solidFill>
                <a:schemeClr val="tx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35187" y="1"/>
            <a:ext cx="9241188" cy="439719"/>
          </a:xfrm>
        </p:spPr>
        <p:txBody>
          <a:bodyPr>
            <a:noAutofit/>
          </a:bodyPr>
          <a:lstStyle/>
          <a:p>
            <a:pPr algn="ctr"/>
            <a:r>
              <a:rPr lang="en-US" sz="2800" b="1" dirty="0" smtClean="0">
                <a:solidFill>
                  <a:schemeClr val="accent1">
                    <a:lumMod val="50000"/>
                  </a:schemeClr>
                </a:solidFill>
                <a:latin typeface="Times New Roman" pitchFamily="18" charset="0"/>
                <a:cs typeface="Times New Roman" pitchFamily="18" charset="0"/>
              </a:rPr>
              <a:t>Concept of the Environmental and Biodiversity Law</a:t>
            </a:r>
            <a:endParaRPr lang="vi-VN" sz="2800" b="1" dirty="0">
              <a:solidFill>
                <a:schemeClr val="accent1">
                  <a:lumMod val="50000"/>
                </a:schemeClr>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860155153"/>
              </p:ext>
            </p:extLst>
          </p:nvPr>
        </p:nvGraphicFramePr>
        <p:xfrm>
          <a:off x="193399" y="657074"/>
          <a:ext cx="9586980" cy="6200926"/>
        </p:xfrm>
        <a:graphic>
          <a:graphicData uri="http://schemas.openxmlformats.org/drawingml/2006/table">
            <a:tbl>
              <a:tblPr firstRow="1" bandRow="1">
                <a:tableStyleId>{5C22544A-7EE6-4342-B048-85BDC9FD1C3A}</a:tableStyleId>
              </a:tblPr>
              <a:tblGrid>
                <a:gridCol w="4743592"/>
                <a:gridCol w="4843388"/>
              </a:tblGrid>
              <a:tr h="409726">
                <a:tc>
                  <a:txBody>
                    <a:bodyPr/>
                    <a:lstStyle/>
                    <a:p>
                      <a:pPr algn="ctr"/>
                      <a:r>
                        <a:rPr lang="en-US" sz="2000" dirty="0" smtClean="0"/>
                        <a:t>Environmental Law</a:t>
                      </a:r>
                      <a:endParaRPr lang="en-US" sz="2000" dirty="0"/>
                    </a:p>
                  </a:txBody>
                  <a:tcPr marL="100584" marR="100584">
                    <a:solidFill>
                      <a:schemeClr val="tx2"/>
                    </a:solidFill>
                  </a:tcPr>
                </a:tc>
                <a:tc>
                  <a:txBody>
                    <a:bodyPr/>
                    <a:lstStyle/>
                    <a:p>
                      <a:pPr algn="ctr"/>
                      <a:r>
                        <a:rPr lang="en-US" sz="2000" dirty="0" smtClean="0"/>
                        <a:t>Biodiversity Law</a:t>
                      </a:r>
                      <a:endParaRPr lang="en-US" sz="2000" dirty="0"/>
                    </a:p>
                  </a:txBody>
                  <a:tcPr marL="100584" marR="100584">
                    <a:solidFill>
                      <a:schemeClr val="tx2"/>
                    </a:solidFill>
                  </a:tcPr>
                </a:tc>
              </a:tr>
              <a:tr h="6267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t>Protection of</a:t>
                      </a:r>
                      <a:r>
                        <a:rPr lang="en-US" sz="2000" b="1" baseline="0" dirty="0" smtClean="0"/>
                        <a:t> </a:t>
                      </a:r>
                      <a:r>
                        <a:rPr lang="en-US" sz="2000" b="1" dirty="0" smtClean="0"/>
                        <a:t>Environmental Elements</a:t>
                      </a:r>
                      <a:r>
                        <a:rPr lang="en-US" sz="2000" b="1" baseline="0" dirty="0" smtClean="0"/>
                        <a:t> </a:t>
                      </a:r>
                      <a:r>
                        <a:rPr lang="en-US" sz="2000" i="1" baseline="0" dirty="0" smtClean="0"/>
                        <a:t>(air, soil, water, sea, river)</a:t>
                      </a:r>
                      <a:endParaRPr lang="en-US" sz="2000" i="1" dirty="0" smtClean="0"/>
                    </a:p>
                  </a:txBody>
                  <a:tcPr marL="100584" marR="100584"/>
                </a:tc>
                <a:tc>
                  <a:txBody>
                    <a:bodyPr/>
                    <a:lstStyle/>
                    <a:p>
                      <a:r>
                        <a:rPr lang="en-US" sz="2000" b="1" kern="1200" dirty="0" smtClean="0">
                          <a:solidFill>
                            <a:schemeClr val="dk1"/>
                          </a:solidFill>
                          <a:latin typeface="+mn-lt"/>
                          <a:ea typeface="+mn-ea"/>
                          <a:cs typeface="+mn-cs"/>
                        </a:rPr>
                        <a:t>Conservation of Natural Ecosystems</a:t>
                      </a:r>
                      <a:endParaRPr lang="en-US" sz="2000" b="1" kern="1200" dirty="0">
                        <a:solidFill>
                          <a:schemeClr val="dk1"/>
                        </a:solidFill>
                        <a:latin typeface="+mn-lt"/>
                        <a:ea typeface="+mn-ea"/>
                        <a:cs typeface="+mn-cs"/>
                      </a:endParaRPr>
                    </a:p>
                  </a:txBody>
                  <a:tcPr marL="100584" marR="100584"/>
                </a:tc>
              </a:tr>
              <a:tr h="626780">
                <a:tc>
                  <a:txBody>
                    <a:bodyPr/>
                    <a:lstStyle/>
                    <a:p>
                      <a:r>
                        <a:rPr lang="en-US" sz="2000" b="1" dirty="0" smtClean="0"/>
                        <a:t>Environmental</a:t>
                      </a:r>
                      <a:r>
                        <a:rPr lang="en-US" sz="2000" b="1" baseline="0" dirty="0" smtClean="0"/>
                        <a:t> Protection by Areas </a:t>
                      </a:r>
                      <a:r>
                        <a:rPr lang="en-US" sz="2000" i="1" baseline="0" dirty="0" smtClean="0"/>
                        <a:t>(urban areas, residential areas, sea)</a:t>
                      </a:r>
                      <a:endParaRPr lang="en-US" sz="2000" i="1" dirty="0"/>
                    </a:p>
                  </a:txBody>
                  <a:tcPr marL="100584" marR="100584"/>
                </a:tc>
                <a:tc>
                  <a:txBody>
                    <a:bodyPr/>
                    <a:lstStyle/>
                    <a:p>
                      <a:r>
                        <a:rPr lang="en-US" sz="2000" b="1" kern="1200" dirty="0" smtClean="0">
                          <a:solidFill>
                            <a:schemeClr val="dk1"/>
                          </a:solidFill>
                          <a:latin typeface="+mn-lt"/>
                          <a:ea typeface="+mn-ea"/>
                          <a:cs typeface="+mn-cs"/>
                        </a:rPr>
                        <a:t>Conservation and </a:t>
                      </a:r>
                      <a:r>
                        <a:rPr lang="en-US" sz="2000" b="1" kern="1200" baseline="0" dirty="0" smtClean="0">
                          <a:solidFill>
                            <a:schemeClr val="dk1"/>
                          </a:solidFill>
                          <a:latin typeface="+mn-lt"/>
                          <a:ea typeface="+mn-ea"/>
                          <a:cs typeface="+mn-cs"/>
                        </a:rPr>
                        <a:t>Development</a:t>
                      </a:r>
                      <a:r>
                        <a:rPr lang="en-US" sz="2000" b="1" kern="1200" dirty="0" smtClean="0">
                          <a:solidFill>
                            <a:schemeClr val="dk1"/>
                          </a:solidFill>
                          <a:latin typeface="+mn-lt"/>
                          <a:ea typeface="+mn-ea"/>
                          <a:cs typeface="+mn-cs"/>
                        </a:rPr>
                        <a:t> of species</a:t>
                      </a:r>
                      <a:endParaRPr lang="en-US" sz="2000" b="1" kern="1200" dirty="0">
                        <a:solidFill>
                          <a:schemeClr val="dk1"/>
                        </a:solidFill>
                        <a:latin typeface="+mn-lt"/>
                        <a:ea typeface="+mn-ea"/>
                        <a:cs typeface="+mn-cs"/>
                      </a:endParaRPr>
                    </a:p>
                  </a:txBody>
                  <a:tcPr marL="100584" marR="100584"/>
                </a:tc>
              </a:tr>
              <a:tr h="362873">
                <a:tc>
                  <a:txBody>
                    <a:bodyPr/>
                    <a:lstStyle/>
                    <a:p>
                      <a:r>
                        <a:rPr lang="en-US" sz="2000" b="1" dirty="0" smtClean="0"/>
                        <a:t>Waste</a:t>
                      </a:r>
                      <a:r>
                        <a:rPr lang="en-US" sz="2000" b="1" baseline="0" dirty="0" smtClean="0"/>
                        <a:t> Management </a:t>
                      </a:r>
                      <a:endParaRPr lang="en-US" sz="2000" b="0" dirty="0"/>
                    </a:p>
                  </a:txBody>
                  <a:tcPr marL="100584" marR="100584"/>
                </a:tc>
                <a:tc>
                  <a:txBody>
                    <a:bodyPr/>
                    <a:lstStyle/>
                    <a:p>
                      <a:r>
                        <a:rPr lang="en-US" sz="2000" b="1" kern="1200" dirty="0" smtClean="0">
                          <a:solidFill>
                            <a:schemeClr val="dk1"/>
                          </a:solidFill>
                          <a:latin typeface="+mn-lt"/>
                          <a:ea typeface="+mn-ea"/>
                          <a:cs typeface="+mn-cs"/>
                        </a:rPr>
                        <a:t>Conservation of Genetic Resources</a:t>
                      </a:r>
                      <a:endParaRPr lang="en-US" sz="2000" b="1" kern="1200" dirty="0">
                        <a:solidFill>
                          <a:schemeClr val="dk1"/>
                        </a:solidFill>
                        <a:latin typeface="+mn-lt"/>
                        <a:ea typeface="+mn-ea"/>
                        <a:cs typeface="+mn-cs"/>
                      </a:endParaRPr>
                    </a:p>
                  </a:txBody>
                  <a:tcPr marL="100584" marR="100584"/>
                </a:tc>
              </a:tr>
              <a:tr h="626780">
                <a:tc>
                  <a:txBody>
                    <a:bodyPr/>
                    <a:lstStyle/>
                    <a:p>
                      <a:r>
                        <a:rPr lang="en-US" sz="2000" b="1" dirty="0" smtClean="0"/>
                        <a:t>Environmental Protection</a:t>
                      </a:r>
                      <a:r>
                        <a:rPr lang="en-US" sz="2000" b="1" baseline="0" dirty="0" smtClean="0"/>
                        <a:t> by Activities </a:t>
                      </a:r>
                    </a:p>
                    <a:p>
                      <a:r>
                        <a:rPr lang="en-US" sz="2000" i="1" baseline="0" dirty="0" smtClean="0"/>
                        <a:t>(production, trade and services)</a:t>
                      </a:r>
                      <a:endParaRPr lang="en-US" sz="2000" i="1" dirty="0"/>
                    </a:p>
                  </a:txBody>
                  <a:tcPr marL="100584" marR="100584"/>
                </a:tc>
                <a:tc>
                  <a:txBody>
                    <a:bodyPr/>
                    <a:lstStyle/>
                    <a:p>
                      <a:endParaRPr lang="en-US" sz="2000" dirty="0"/>
                    </a:p>
                  </a:txBody>
                  <a:tcPr marL="100584" marR="100584"/>
                </a:tc>
              </a:tr>
              <a:tr h="626780">
                <a:tc>
                  <a:txBody>
                    <a:bodyPr/>
                    <a:lstStyle/>
                    <a:p>
                      <a:r>
                        <a:rPr lang="en-US" sz="2000" b="1" dirty="0" smtClean="0"/>
                        <a:t>Pollution Treatment and Environmental </a:t>
                      </a:r>
                    </a:p>
                    <a:p>
                      <a:r>
                        <a:rPr lang="en-US" sz="2000" b="1" dirty="0" smtClean="0"/>
                        <a:t>Recovery</a:t>
                      </a:r>
                      <a:endParaRPr lang="en-US" sz="2000" b="1" dirty="0"/>
                    </a:p>
                  </a:txBody>
                  <a:tcPr marL="100584" marR="100584"/>
                </a:tc>
                <a:tc>
                  <a:txBody>
                    <a:bodyPr/>
                    <a:lstStyle/>
                    <a:p>
                      <a:endParaRPr lang="en-US" sz="2000" dirty="0"/>
                    </a:p>
                  </a:txBody>
                  <a:tcPr marL="100584" marR="100584"/>
                </a:tc>
              </a:tr>
              <a:tr h="362873">
                <a:tc>
                  <a:txBody>
                    <a:bodyPr/>
                    <a:lstStyle/>
                    <a:p>
                      <a:r>
                        <a:rPr lang="en-US" sz="2000" i="1" baseline="0" dirty="0" smtClean="0"/>
                        <a:t>SEAs, EIAs</a:t>
                      </a:r>
                      <a:endParaRPr lang="en-US" sz="2000" i="1" dirty="0"/>
                    </a:p>
                  </a:txBody>
                  <a:tcPr marL="100584" marR="100584"/>
                </a:tc>
                <a:tc>
                  <a:txBody>
                    <a:bodyPr/>
                    <a:lstStyle/>
                    <a:p>
                      <a:pPr marL="0" algn="l" defTabSz="914400" rtl="0" eaLnBrk="1" latinLnBrk="0" hangingPunct="1"/>
                      <a:r>
                        <a:rPr lang="en-US" sz="2000" i="1" kern="1200" dirty="0" smtClean="0">
                          <a:solidFill>
                            <a:schemeClr val="dk1"/>
                          </a:solidFill>
                          <a:latin typeface="+mn-lt"/>
                          <a:ea typeface="+mn-ea"/>
                          <a:cs typeface="+mn-cs"/>
                        </a:rPr>
                        <a:t>Master Planning and Investigation, </a:t>
                      </a:r>
                      <a:endParaRPr lang="en-US" sz="2000" i="1" kern="1200" dirty="0">
                        <a:solidFill>
                          <a:schemeClr val="dk1"/>
                        </a:solidFill>
                        <a:latin typeface="+mn-lt"/>
                        <a:ea typeface="+mn-ea"/>
                        <a:cs typeface="+mn-cs"/>
                      </a:endParaRPr>
                    </a:p>
                  </a:txBody>
                  <a:tcPr marL="100584" marR="100584"/>
                </a:tc>
              </a:tr>
              <a:tr h="377885">
                <a:tc>
                  <a:txBody>
                    <a:bodyPr/>
                    <a:lstStyle/>
                    <a:p>
                      <a:r>
                        <a:rPr lang="en-US" sz="2000" i="1" dirty="0" smtClean="0"/>
                        <a:t>Environmental</a:t>
                      </a:r>
                      <a:r>
                        <a:rPr lang="en-US" sz="2000" i="1" baseline="0" dirty="0" smtClean="0"/>
                        <a:t> Standards</a:t>
                      </a:r>
                      <a:endParaRPr lang="en-US" sz="2000" i="1" dirty="0"/>
                    </a:p>
                  </a:txBody>
                  <a:tcPr marL="100584" marR="100584"/>
                </a:tc>
                <a:tc>
                  <a:txBody>
                    <a:bodyPr/>
                    <a:lstStyle/>
                    <a:p>
                      <a:pPr marL="0" algn="l" defTabSz="914400" rtl="0" eaLnBrk="1" latinLnBrk="0" hangingPunct="1"/>
                      <a:r>
                        <a:rPr lang="en-US" sz="2000" i="1" kern="1200" dirty="0" smtClean="0">
                          <a:solidFill>
                            <a:schemeClr val="dk1"/>
                          </a:solidFill>
                          <a:latin typeface="+mn-lt"/>
                          <a:ea typeface="+mn-ea"/>
                          <a:cs typeface="+mn-cs"/>
                        </a:rPr>
                        <a:t>Monitoring, Reporting and Databases</a:t>
                      </a:r>
                      <a:endParaRPr lang="en-US" sz="2000" i="1" kern="1200" dirty="0">
                        <a:solidFill>
                          <a:schemeClr val="dk1"/>
                        </a:solidFill>
                        <a:latin typeface="+mn-lt"/>
                        <a:ea typeface="+mn-ea"/>
                        <a:cs typeface="+mn-cs"/>
                      </a:endParaRPr>
                    </a:p>
                  </a:txBody>
                  <a:tcPr marL="100584" marR="100584"/>
                </a:tc>
              </a:tr>
              <a:tr h="362873">
                <a:tc>
                  <a:txBody>
                    <a:bodyPr/>
                    <a:lstStyle/>
                    <a:p>
                      <a:r>
                        <a:rPr lang="en-US" sz="2000" i="1" baseline="0" dirty="0" smtClean="0"/>
                        <a:t>Monitoring and Reporting</a:t>
                      </a:r>
                      <a:endParaRPr lang="en-US" sz="2000" i="1" dirty="0"/>
                    </a:p>
                  </a:txBody>
                  <a:tcPr marL="100584" marR="100584"/>
                </a:tc>
                <a:tc>
                  <a:txBody>
                    <a:bodyPr/>
                    <a:lstStyle/>
                    <a:p>
                      <a:pPr marL="0" algn="l" defTabSz="914400" rtl="0" eaLnBrk="1" latinLnBrk="0" hangingPunct="1"/>
                      <a:r>
                        <a:rPr lang="en-US" sz="2000" i="1" kern="1200" dirty="0" smtClean="0">
                          <a:solidFill>
                            <a:schemeClr val="dk1"/>
                          </a:solidFill>
                          <a:latin typeface="+mn-lt"/>
                          <a:ea typeface="+mn-ea"/>
                          <a:cs typeface="+mn-cs"/>
                        </a:rPr>
                        <a:t>Ecosystem Services</a:t>
                      </a:r>
                      <a:endParaRPr lang="en-US" sz="2000" i="1" kern="1200" dirty="0">
                        <a:solidFill>
                          <a:schemeClr val="dk1"/>
                        </a:solidFill>
                        <a:latin typeface="+mn-lt"/>
                        <a:ea typeface="+mn-ea"/>
                        <a:cs typeface="+mn-cs"/>
                      </a:endParaRPr>
                    </a:p>
                  </a:txBody>
                  <a:tcPr marL="100584" marR="100584"/>
                </a:tc>
              </a:tr>
              <a:tr h="626780">
                <a:tc>
                  <a:txBody>
                    <a:bodyPr/>
                    <a:lstStyle/>
                    <a:p>
                      <a:r>
                        <a:rPr lang="en-US" sz="2000" i="1" dirty="0" smtClean="0"/>
                        <a:t>Inspection,</a:t>
                      </a:r>
                      <a:r>
                        <a:rPr lang="en-US" sz="2000" i="1" baseline="0" dirty="0" smtClean="0"/>
                        <a:t> </a:t>
                      </a:r>
                      <a:r>
                        <a:rPr lang="en-US" sz="2000" i="1" dirty="0" smtClean="0"/>
                        <a:t>violation handling, </a:t>
                      </a:r>
                      <a:r>
                        <a:rPr lang="en-US" sz="2000" i="1" baseline="0" dirty="0" smtClean="0"/>
                        <a:t>disputes, compensation, etc.</a:t>
                      </a:r>
                      <a:endParaRPr lang="en-US" sz="2000" i="1" dirty="0"/>
                    </a:p>
                  </a:txBody>
                  <a:tcPr marL="100584" marR="100584"/>
                </a:tc>
                <a:tc>
                  <a:txBody>
                    <a:bodyPr/>
                    <a:lstStyle/>
                    <a:p>
                      <a:r>
                        <a:rPr lang="en-US" sz="2000" i="1" dirty="0" smtClean="0"/>
                        <a:t>Inspection,</a:t>
                      </a:r>
                      <a:r>
                        <a:rPr lang="en-US" sz="2000" i="1" baseline="0" dirty="0" smtClean="0"/>
                        <a:t> </a:t>
                      </a:r>
                      <a:r>
                        <a:rPr lang="en-US" sz="2000" i="1" dirty="0" smtClean="0"/>
                        <a:t>violation handling, </a:t>
                      </a:r>
                      <a:r>
                        <a:rPr lang="en-US" sz="2000" i="1" baseline="0" dirty="0" smtClean="0"/>
                        <a:t>disputes, </a:t>
                      </a:r>
                    </a:p>
                    <a:p>
                      <a:r>
                        <a:rPr lang="en-US" sz="2000" i="1" baseline="0" dirty="0" smtClean="0"/>
                        <a:t>compensation, etc.</a:t>
                      </a:r>
                      <a:endParaRPr lang="en-US" sz="2000" i="1" dirty="0"/>
                    </a:p>
                  </a:txBody>
                  <a:tcPr marL="100584" marR="100584"/>
                </a:tc>
              </a:tr>
              <a:tr h="626780">
                <a:tc>
                  <a:txBody>
                    <a:bodyPr/>
                    <a:lstStyle/>
                    <a:p>
                      <a:r>
                        <a:rPr lang="en-US" sz="2000" i="1" dirty="0" smtClean="0"/>
                        <a:t>Resources</a:t>
                      </a:r>
                      <a:r>
                        <a:rPr lang="en-US" sz="2000" i="1" baseline="0" dirty="0" smtClean="0"/>
                        <a:t> for Environmental Protection</a:t>
                      </a:r>
                      <a:endParaRPr lang="en-US" sz="2000" i="1" dirty="0"/>
                    </a:p>
                  </a:txBody>
                  <a:tcPr marL="100584" marR="100584"/>
                </a:tc>
                <a:tc>
                  <a:txBody>
                    <a:bodyPr/>
                    <a:lstStyle/>
                    <a:p>
                      <a:pPr marL="0" algn="l" defTabSz="914400" rtl="0" eaLnBrk="1" latinLnBrk="0" hangingPunct="1"/>
                      <a:r>
                        <a:rPr lang="en-US" sz="2000" i="1" kern="1200" dirty="0" smtClean="0">
                          <a:solidFill>
                            <a:schemeClr val="dk1"/>
                          </a:solidFill>
                          <a:latin typeface="+mn-lt"/>
                          <a:ea typeface="+mn-ea"/>
                          <a:cs typeface="+mn-cs"/>
                        </a:rPr>
                        <a:t>Financial Resource and International</a:t>
                      </a:r>
                    </a:p>
                    <a:p>
                      <a:pPr marL="0" algn="l" defTabSz="914400" rtl="0" eaLnBrk="1" latinLnBrk="0" hangingPunct="1"/>
                      <a:r>
                        <a:rPr lang="en-US" sz="2000" i="1" kern="1200" dirty="0" smtClean="0">
                          <a:solidFill>
                            <a:schemeClr val="dk1"/>
                          </a:solidFill>
                          <a:latin typeface="+mn-lt"/>
                          <a:ea typeface="+mn-ea"/>
                          <a:cs typeface="+mn-cs"/>
                        </a:rPr>
                        <a:t>Cooperation</a:t>
                      </a:r>
                      <a:endParaRPr lang="en-US" sz="2000" i="1" kern="1200" dirty="0">
                        <a:solidFill>
                          <a:schemeClr val="dk1"/>
                        </a:solidFill>
                        <a:latin typeface="+mn-lt"/>
                        <a:ea typeface="+mn-ea"/>
                        <a:cs typeface="+mn-cs"/>
                      </a:endParaRPr>
                    </a:p>
                  </a:txBody>
                  <a:tcPr marL="100584" marR="100584"/>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3"/>
            <a:ext cx="10058400" cy="581772"/>
          </a:xfrm>
        </p:spPr>
        <p:txBody>
          <a:bodyPr>
            <a:normAutofit/>
          </a:bodyPr>
          <a:lstStyle/>
          <a:p>
            <a:pPr algn="ctr"/>
            <a:r>
              <a:rPr lang="en-US" sz="3200" b="1" dirty="0" smtClean="0">
                <a:solidFill>
                  <a:schemeClr val="accent1">
                    <a:lumMod val="50000"/>
                  </a:schemeClr>
                </a:solidFill>
                <a:latin typeface="Times New Roman" pitchFamily="18" charset="0"/>
                <a:cs typeface="Times New Roman" pitchFamily="18" charset="0"/>
              </a:rPr>
              <a:t>Related laws for environmental and law enforcement</a:t>
            </a:r>
            <a:endParaRPr lang="vi-VN" sz="3200" b="1" dirty="0">
              <a:solidFill>
                <a:schemeClr val="accent1">
                  <a:lumMod val="50000"/>
                </a:schemeClr>
              </a:solidFill>
              <a:latin typeface="Times New Roman" pitchFamily="18" charset="0"/>
              <a:cs typeface="Times New Roman" pitchFamily="18" charset="0"/>
            </a:endParaRPr>
          </a:p>
        </p:txBody>
      </p:sp>
      <p:pic>
        <p:nvPicPr>
          <p:cNvPr id="2053" name="Picture 5"/>
          <p:cNvPicPr>
            <a:picLocks noChangeAspect="1" noChangeArrowheads="1"/>
          </p:cNvPicPr>
          <p:nvPr/>
        </p:nvPicPr>
        <p:blipFill>
          <a:blip r:embed="rId3"/>
          <a:srcRect/>
          <a:stretch>
            <a:fillRect/>
          </a:stretch>
        </p:blipFill>
        <p:spPr bwMode="auto">
          <a:xfrm>
            <a:off x="314295" y="1214422"/>
            <a:ext cx="9496108" cy="54292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12"/>
          <p:cNvSpPr txBox="1">
            <a:spLocks noChangeArrowheads="1"/>
          </p:cNvSpPr>
          <p:nvPr/>
        </p:nvSpPr>
        <p:spPr bwMode="auto">
          <a:xfrm>
            <a:off x="0" y="8"/>
            <a:ext cx="10058400" cy="6601789"/>
          </a:xfrm>
          <a:prstGeom prst="rect">
            <a:avLst/>
          </a:prstGeom>
          <a:noFill/>
          <a:ln w="12700">
            <a:noFill/>
            <a:miter lim="800000"/>
            <a:headEnd/>
            <a:tailEnd/>
          </a:ln>
        </p:spPr>
        <p:txBody>
          <a:bodyPr wrap="square" lIns="91423" tIns="45711" rIns="91423" bIns="45711">
            <a:spAutoFit/>
          </a:bodyPr>
          <a:lstStyle/>
          <a:p>
            <a:pPr algn="ctr" eaLnBrk="1" hangingPunct="1"/>
            <a:r>
              <a:rPr lang="en-US" altLang="en-US" sz="2800" b="1" dirty="0" smtClean="0">
                <a:solidFill>
                  <a:schemeClr val="accent1">
                    <a:lumMod val="50000"/>
                  </a:schemeClr>
                </a:solidFill>
                <a:latin typeface="Times New Roman" pitchFamily="18" charset="0"/>
                <a:cs typeface="Times New Roman" pitchFamily="18" charset="0"/>
              </a:rPr>
              <a:t>Basic </a:t>
            </a:r>
            <a:r>
              <a:rPr lang="en-US" altLang="en-US" sz="2800" b="1" dirty="0">
                <a:solidFill>
                  <a:schemeClr val="accent1">
                    <a:lumMod val="50000"/>
                  </a:schemeClr>
                </a:solidFill>
                <a:latin typeface="Times New Roman" pitchFamily="18" charset="0"/>
                <a:cs typeface="Times New Roman" pitchFamily="18" charset="0"/>
              </a:rPr>
              <a:t>Regulation:</a:t>
            </a:r>
          </a:p>
          <a:p>
            <a:pPr>
              <a:spcBef>
                <a:spcPts val="200"/>
              </a:spcBef>
              <a:spcAft>
                <a:spcPts val="200"/>
              </a:spcAft>
            </a:pPr>
            <a:endParaRPr lang="en-US" altLang="en-US" sz="2000" b="1" i="1" dirty="0" smtClean="0">
              <a:latin typeface="Times New Roman" pitchFamily="18" charset="0"/>
              <a:cs typeface="Times New Roman" pitchFamily="18" charset="0"/>
            </a:endParaRPr>
          </a:p>
          <a:p>
            <a:pPr>
              <a:spcBef>
                <a:spcPts val="200"/>
              </a:spcBef>
              <a:spcAft>
                <a:spcPts val="200"/>
              </a:spcAft>
            </a:pPr>
            <a:r>
              <a:rPr lang="en-US" altLang="en-US" sz="2200" b="1" i="1" dirty="0" smtClean="0">
                <a:latin typeface="Times New Roman" pitchFamily="18" charset="0"/>
                <a:cs typeface="Times New Roman" pitchFamily="18" charset="0"/>
              </a:rPr>
              <a:t>Law</a:t>
            </a:r>
          </a:p>
          <a:p>
            <a:pPr>
              <a:spcBef>
                <a:spcPts val="200"/>
              </a:spcBef>
              <a:spcAft>
                <a:spcPts val="200"/>
              </a:spcAft>
            </a:pPr>
            <a:r>
              <a:rPr lang="en-US" altLang="en-US" sz="2200" dirty="0" smtClean="0">
                <a:latin typeface="Times New Roman" pitchFamily="18" charset="0"/>
                <a:cs typeface="Times New Roman" pitchFamily="18" charset="0"/>
              </a:rPr>
              <a:t>- Environmental Protection Law (EPL) replacing </a:t>
            </a:r>
            <a:r>
              <a:rPr lang="en-US" altLang="en-US" sz="2200" dirty="0">
                <a:latin typeface="Times New Roman" pitchFamily="18" charset="0"/>
                <a:cs typeface="Times New Roman" pitchFamily="18" charset="0"/>
              </a:rPr>
              <a:t>the </a:t>
            </a:r>
            <a:r>
              <a:rPr lang="en-US" altLang="en-US" sz="2200" dirty="0" smtClean="0">
                <a:latin typeface="Times New Roman" pitchFamily="18" charset="0"/>
                <a:cs typeface="Times New Roman" pitchFamily="18" charset="0"/>
              </a:rPr>
              <a:t>EPL 2005</a:t>
            </a:r>
          </a:p>
          <a:p>
            <a:pPr>
              <a:spcBef>
                <a:spcPts val="200"/>
              </a:spcBef>
              <a:spcAft>
                <a:spcPts val="200"/>
              </a:spcAft>
            </a:pPr>
            <a:r>
              <a:rPr lang="en-US" sz="2200" dirty="0" smtClean="0">
                <a:latin typeface="Times New Roman" pitchFamily="18" charset="0"/>
                <a:cs typeface="Times New Roman" pitchFamily="18" charset="0"/>
              </a:rPr>
              <a:t>- Law on conservation of biodiversity (LCB)</a:t>
            </a:r>
            <a:endParaRPr lang="en-US" altLang="en-US" sz="2200" dirty="0">
              <a:latin typeface="Times New Roman" pitchFamily="18" charset="0"/>
              <a:cs typeface="Times New Roman" pitchFamily="18" charset="0"/>
            </a:endParaRPr>
          </a:p>
          <a:p>
            <a:pPr>
              <a:spcBef>
                <a:spcPts val="200"/>
              </a:spcBef>
              <a:spcAft>
                <a:spcPts val="200"/>
              </a:spcAft>
            </a:pPr>
            <a:r>
              <a:rPr lang="en-US" altLang="en-US" sz="2200" b="1" i="1" dirty="0" smtClean="0">
                <a:latin typeface="Times New Roman" pitchFamily="18" charset="0"/>
                <a:cs typeface="Times New Roman" pitchFamily="18" charset="0"/>
              </a:rPr>
              <a:t>Decree</a:t>
            </a:r>
            <a:endParaRPr lang="en-US" altLang="en-US" sz="2200" b="1" i="1" dirty="0">
              <a:latin typeface="Times New Roman" pitchFamily="18" charset="0"/>
              <a:cs typeface="Times New Roman" pitchFamily="18" charset="0"/>
            </a:endParaRPr>
          </a:p>
          <a:p>
            <a:pPr>
              <a:spcBef>
                <a:spcPts val="200"/>
              </a:spcBef>
              <a:spcAft>
                <a:spcPts val="200"/>
              </a:spcAft>
              <a:buFontTx/>
              <a:buChar char="-"/>
            </a:pPr>
            <a:r>
              <a:rPr lang="en-US" altLang="en-US" sz="2200" dirty="0" smtClean="0">
                <a:latin typeface="Times New Roman" pitchFamily="18" charset="0"/>
                <a:cs typeface="Times New Roman" pitchFamily="18" charset="0"/>
              </a:rPr>
              <a:t> Detailing the implementation of some articles of the EPL, LCB.</a:t>
            </a:r>
          </a:p>
          <a:p>
            <a:pPr>
              <a:spcBef>
                <a:spcPts val="200"/>
              </a:spcBef>
              <a:spcAft>
                <a:spcPts val="200"/>
              </a:spcAft>
              <a:buFontTx/>
              <a:buChar char="-"/>
            </a:pPr>
            <a:r>
              <a:rPr lang="en-US" sz="2200" dirty="0" smtClean="0">
                <a:latin typeface="Times New Roman" pitchFamily="18" charset="0"/>
                <a:cs typeface="Times New Roman" pitchFamily="18" charset="0"/>
              </a:rPr>
              <a:t> Provisions on sanctioning administrative violations in the field of EP.</a:t>
            </a:r>
          </a:p>
          <a:p>
            <a:pPr>
              <a:spcBef>
                <a:spcPts val="200"/>
              </a:spcBef>
              <a:spcAft>
                <a:spcPts val="200"/>
              </a:spcAft>
              <a:buFontTx/>
              <a:buChar char="-"/>
            </a:pPr>
            <a:r>
              <a:rPr lang="en-US" altLang="en-US"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Regulations on EP planning, strategic environmental assessment, environmental </a:t>
            </a:r>
          </a:p>
          <a:p>
            <a:pPr>
              <a:spcBef>
                <a:spcPts val="200"/>
              </a:spcBef>
              <a:spcAft>
                <a:spcPts val="200"/>
              </a:spcAft>
            </a:pPr>
            <a:r>
              <a:rPr lang="en-US" sz="2200" dirty="0" smtClean="0">
                <a:latin typeface="Times New Roman" pitchFamily="18" charset="0"/>
                <a:cs typeface="Times New Roman" pitchFamily="18" charset="0"/>
              </a:rPr>
              <a:t>impact assessment and EP plan.</a:t>
            </a:r>
          </a:p>
          <a:p>
            <a:pPr>
              <a:spcBef>
                <a:spcPts val="200"/>
              </a:spcBef>
              <a:spcAft>
                <a:spcPts val="200"/>
              </a:spcAft>
            </a:pPr>
            <a:r>
              <a:rPr lang="en-US" altLang="en-US" sz="2200" b="1" i="1" dirty="0" smtClean="0">
                <a:latin typeface="Times New Roman" pitchFamily="18" charset="0"/>
                <a:cs typeface="Times New Roman" pitchFamily="18" charset="0"/>
              </a:rPr>
              <a:t>Circulars</a:t>
            </a:r>
          </a:p>
          <a:p>
            <a:pPr>
              <a:spcBef>
                <a:spcPts val="200"/>
              </a:spcBef>
              <a:spcAft>
                <a:spcPts val="200"/>
              </a:spcAft>
              <a:buFontTx/>
              <a:buChar char="-"/>
            </a:pPr>
            <a:r>
              <a:rPr lang="en-US" sz="2200" dirty="0" smtClean="0">
                <a:latin typeface="Times New Roman" pitchFamily="18" charset="0"/>
                <a:cs typeface="Times New Roman" pitchFamily="18" charset="0"/>
              </a:rPr>
              <a:t> Guidance on the rehabilitation and restoration of the environment in mining activities.</a:t>
            </a:r>
          </a:p>
          <a:p>
            <a:pPr>
              <a:spcBef>
                <a:spcPts val="200"/>
              </a:spcBef>
              <a:spcAft>
                <a:spcPts val="200"/>
              </a:spcAft>
              <a:buFontTx/>
              <a:buChar char="-"/>
            </a:pPr>
            <a:r>
              <a:rPr lang="en-US" sz="2200" b="1" i="1"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Guidance on the environmental protection of economic zones, industrial zones, export processing zones and hi-tech parks.</a:t>
            </a:r>
          </a:p>
          <a:p>
            <a:pPr>
              <a:spcBef>
                <a:spcPts val="200"/>
              </a:spcBef>
              <a:spcAft>
                <a:spcPts val="200"/>
              </a:spcAft>
              <a:buFontTx/>
              <a:buChar char="-"/>
            </a:pPr>
            <a:r>
              <a:rPr lang="en-US" sz="2200" b="1" i="1"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Circular on strategic environmental assessment, environmental impact assessment and environmental protection plan;</a:t>
            </a:r>
          </a:p>
          <a:p>
            <a:pPr>
              <a:spcBef>
                <a:spcPts val="200"/>
              </a:spcBef>
              <a:spcAft>
                <a:spcPts val="200"/>
              </a:spcAft>
              <a:buFontTx/>
              <a:buChar char="-"/>
            </a:pPr>
            <a:r>
              <a:rPr lang="en-US" sz="2200" dirty="0" smtClean="0">
                <a:latin typeface="Times New Roman" pitchFamily="18" charset="0"/>
                <a:cs typeface="Times New Roman" pitchFamily="18" charset="0"/>
              </a:rPr>
              <a:t> Etc..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200263" y="642920"/>
            <a:ext cx="5186398" cy="1303024"/>
            <a:chOff x="0" y="0"/>
            <a:chExt cx="4714907" cy="731520"/>
          </a:xfrm>
        </p:grpSpPr>
        <p:sp>
          <p:nvSpPr>
            <p:cNvPr id="7" name="Rounded Rectangle 6"/>
            <p:cNvSpPr/>
            <p:nvPr/>
          </p:nvSpPr>
          <p:spPr>
            <a:xfrm>
              <a:off x="0" y="0"/>
              <a:ext cx="4693920" cy="731520"/>
            </a:xfrm>
            <a:prstGeom prst="roundRect">
              <a:avLst>
                <a:gd name="adj" fmla="val 10000"/>
              </a:avLst>
            </a:prstGeom>
            <a:solidFill>
              <a:schemeClr val="tx2">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Rounded Rectangle 4"/>
            <p:cNvSpPr/>
            <p:nvPr/>
          </p:nvSpPr>
          <p:spPr>
            <a:xfrm>
              <a:off x="21424" y="21425"/>
              <a:ext cx="4693483" cy="688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algn="ctr" defTabSz="1288809">
                <a:lnSpc>
                  <a:spcPct val="90000"/>
                </a:lnSpc>
                <a:spcBef>
                  <a:spcPct val="0"/>
                </a:spcBef>
                <a:spcAft>
                  <a:spcPct val="35000"/>
                </a:spcAft>
              </a:pPr>
              <a:r>
                <a:rPr lang="en-US" altLang="ja-JP" sz="3300" b="1" dirty="0" smtClean="0">
                  <a:solidFill>
                    <a:schemeClr val="tx1"/>
                  </a:solidFill>
                  <a:latin typeface="Times New Roman" pitchFamily="18" charset="0"/>
                  <a:cs typeface="Times New Roman" pitchFamily="18" charset="0"/>
                </a:rPr>
                <a:t>General information</a:t>
              </a:r>
              <a:endParaRPr lang="en-US" sz="2900" b="1" dirty="0">
                <a:solidFill>
                  <a:schemeClr val="tx1"/>
                </a:solidFill>
                <a:latin typeface="+mj-lt"/>
              </a:endParaRPr>
            </a:p>
          </p:txBody>
        </p:sp>
      </p:grpSp>
      <p:grpSp>
        <p:nvGrpSpPr>
          <p:cNvPr id="9" name="Group 8"/>
          <p:cNvGrpSpPr/>
          <p:nvPr/>
        </p:nvGrpSpPr>
        <p:grpSpPr>
          <a:xfrm>
            <a:off x="471456" y="2552197"/>
            <a:ext cx="9194071" cy="1143009"/>
            <a:chOff x="-102223" y="721358"/>
            <a:chExt cx="5724292" cy="731520"/>
          </a:xfrm>
        </p:grpSpPr>
        <p:sp>
          <p:nvSpPr>
            <p:cNvPr id="10" name="Rounded Rectangle 9"/>
            <p:cNvSpPr/>
            <p:nvPr/>
          </p:nvSpPr>
          <p:spPr>
            <a:xfrm>
              <a:off x="-102223" y="721358"/>
              <a:ext cx="5724292" cy="731520"/>
            </a:xfrm>
            <a:prstGeom prst="roundRect">
              <a:avLst>
                <a:gd name="adj" fmla="val 10000"/>
              </a:avLst>
            </a:prstGeom>
            <a:solidFill>
              <a:srgbClr val="FF7C8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102223" y="753192"/>
              <a:ext cx="5724292" cy="6886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defTabSz="1288809">
                <a:lnSpc>
                  <a:spcPct val="90000"/>
                </a:lnSpc>
                <a:spcBef>
                  <a:spcPct val="0"/>
                </a:spcBef>
                <a:spcAft>
                  <a:spcPct val="35000"/>
                </a:spcAft>
              </a:pPr>
              <a:r>
                <a:rPr lang="en-US" altLang="ja-JP" sz="3300" b="1" dirty="0" smtClean="0">
                  <a:solidFill>
                    <a:schemeClr val="tx1"/>
                  </a:solidFill>
                  <a:latin typeface="Times New Roman" pitchFamily="18" charset="0"/>
                  <a:cs typeface="Times New Roman" pitchFamily="18" charset="0"/>
                </a:rPr>
                <a:t>Legal framework for environmental protection</a:t>
              </a:r>
              <a:endParaRPr lang="en-US" sz="2900" b="1" dirty="0">
                <a:solidFill>
                  <a:schemeClr val="tx1"/>
                </a:solidFill>
                <a:latin typeface="+mj-lt"/>
              </a:endParaRPr>
            </a:p>
          </p:txBody>
        </p:sp>
      </p:grpSp>
      <p:grpSp>
        <p:nvGrpSpPr>
          <p:cNvPr id="12" name="Group 11"/>
          <p:cNvGrpSpPr/>
          <p:nvPr/>
        </p:nvGrpSpPr>
        <p:grpSpPr>
          <a:xfrm>
            <a:off x="924107" y="4345867"/>
            <a:ext cx="8112104" cy="1326990"/>
            <a:chOff x="738832" y="1978389"/>
            <a:chExt cx="4693920" cy="731520"/>
          </a:xfrm>
        </p:grpSpPr>
        <p:sp>
          <p:nvSpPr>
            <p:cNvPr id="13" name="Rounded Rectangle 12"/>
            <p:cNvSpPr/>
            <p:nvPr/>
          </p:nvSpPr>
          <p:spPr>
            <a:xfrm>
              <a:off x="738832" y="1978389"/>
              <a:ext cx="4693920" cy="731520"/>
            </a:xfrm>
            <a:prstGeom prst="roundRect">
              <a:avLst>
                <a:gd name="adj" fmla="val 10000"/>
              </a:avLst>
            </a:prstGeom>
            <a:solidFill>
              <a:srgbClr val="92D05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Rounded Rectangle 4"/>
            <p:cNvSpPr/>
            <p:nvPr/>
          </p:nvSpPr>
          <p:spPr>
            <a:xfrm>
              <a:off x="822196" y="2142433"/>
              <a:ext cx="4456052" cy="3736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marL="342836" indent="-342836" algn="ctr"/>
              <a:r>
                <a:rPr lang="en-US" altLang="ja-JP" sz="3300" b="1" dirty="0" smtClean="0">
                  <a:solidFill>
                    <a:schemeClr val="tx1"/>
                  </a:solidFill>
                  <a:latin typeface="Times New Roman" pitchFamily="18" charset="0"/>
                  <a:cs typeface="Times New Roman" pitchFamily="18" charset="0"/>
                </a:rPr>
                <a:t>The implementation of the 2030 </a:t>
              </a:r>
            </a:p>
            <a:p>
              <a:pPr marL="342836" indent="-342836" algn="ctr"/>
              <a:r>
                <a:rPr lang="en-US" altLang="ja-JP" sz="3300" b="1" dirty="0" smtClean="0">
                  <a:solidFill>
                    <a:schemeClr val="tx1"/>
                  </a:solidFill>
                  <a:latin typeface="Times New Roman" pitchFamily="18" charset="0"/>
                  <a:cs typeface="Times New Roman" pitchFamily="18" charset="0"/>
                </a:rPr>
                <a:t>sustainable development agenda</a:t>
              </a:r>
              <a:r>
                <a:rPr lang="en-US" altLang="ja-JP" sz="3300" dirty="0" smtClean="0">
                  <a:solidFill>
                    <a:schemeClr val="tx1"/>
                  </a:solidFill>
                  <a:latin typeface="Times New Roman" pitchFamily="18" charset="0"/>
                  <a:cs typeface="Times New Roman" pitchFamily="18" charset="0"/>
                </a:rPr>
                <a:t> </a:t>
              </a:r>
              <a:endParaRPr lang="en-US" altLang="ja-JP" sz="3300" dirty="0">
                <a:solidFill>
                  <a:schemeClr val="tx1"/>
                </a:solidFill>
                <a:latin typeface="Times New Roman" pitchFamily="18" charset="0"/>
                <a:cs typeface="Times New Roman" pitchFamily="18" charset="0"/>
              </a:endParaRPr>
            </a:p>
          </p:txBody>
        </p:sp>
      </p:grpSp>
      <p:grpSp>
        <p:nvGrpSpPr>
          <p:cNvPr id="15" name="Group 14"/>
          <p:cNvGrpSpPr/>
          <p:nvPr/>
        </p:nvGrpSpPr>
        <p:grpSpPr>
          <a:xfrm>
            <a:off x="4479127" y="2000240"/>
            <a:ext cx="523036" cy="475488"/>
            <a:chOff x="4218432" y="534415"/>
            <a:chExt cx="475488" cy="475488"/>
          </a:xfrm>
        </p:grpSpPr>
        <p:sp>
          <p:nvSpPr>
            <p:cNvPr id="16" name="Down Arrow 15"/>
            <p:cNvSpPr/>
            <p:nvPr/>
          </p:nvSpPr>
          <p:spPr>
            <a:xfrm>
              <a:off x="4218432" y="534415"/>
              <a:ext cx="475488" cy="475488"/>
            </a:xfrm>
            <a:prstGeom prst="downArrow">
              <a:avLst>
                <a:gd name="adj1" fmla="val 55000"/>
                <a:gd name="adj2" fmla="val 45000"/>
              </a:avLst>
            </a:prstGeom>
            <a:solidFill>
              <a:schemeClr val="tx1">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7" name="Down Arrow 4"/>
            <p:cNvSpPr/>
            <p:nvPr/>
          </p:nvSpPr>
          <p:spPr>
            <a:xfrm>
              <a:off x="4325417" y="534415"/>
              <a:ext cx="261518" cy="35780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algn="ctr" defTabSz="977716">
                <a:lnSpc>
                  <a:spcPct val="90000"/>
                </a:lnSpc>
                <a:spcBef>
                  <a:spcPct val="0"/>
                </a:spcBef>
                <a:spcAft>
                  <a:spcPct val="35000"/>
                </a:spcAft>
              </a:pPr>
              <a:endParaRPr lang="en-US" sz="2300" dirty="0"/>
            </a:p>
          </p:txBody>
        </p:sp>
      </p:grpSp>
      <p:grpSp>
        <p:nvGrpSpPr>
          <p:cNvPr id="18" name="Group 17"/>
          <p:cNvGrpSpPr/>
          <p:nvPr/>
        </p:nvGrpSpPr>
        <p:grpSpPr>
          <a:xfrm>
            <a:off x="4636291" y="3799160"/>
            <a:ext cx="523036" cy="475488"/>
            <a:chOff x="4218432" y="534415"/>
            <a:chExt cx="475488" cy="475488"/>
          </a:xfrm>
          <a:solidFill>
            <a:schemeClr val="tx1">
              <a:alpha val="90000"/>
            </a:schemeClr>
          </a:solidFill>
        </p:grpSpPr>
        <p:sp>
          <p:nvSpPr>
            <p:cNvPr id="19" name="Down Arrow 18"/>
            <p:cNvSpPr/>
            <p:nvPr/>
          </p:nvSpPr>
          <p:spPr>
            <a:xfrm>
              <a:off x="4218432" y="534415"/>
              <a:ext cx="475488" cy="475488"/>
            </a:xfrm>
            <a:prstGeom prst="downArrow">
              <a:avLst>
                <a:gd name="adj1" fmla="val 55000"/>
                <a:gd name="adj2" fmla="val 45000"/>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0" name="Down Arrow 4"/>
            <p:cNvSpPr/>
            <p:nvPr/>
          </p:nvSpPr>
          <p:spPr>
            <a:xfrm>
              <a:off x="4325417" y="534415"/>
              <a:ext cx="261518" cy="357805"/>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algn="ctr" defTabSz="977716">
                <a:lnSpc>
                  <a:spcPct val="90000"/>
                </a:lnSpc>
                <a:spcBef>
                  <a:spcPct val="0"/>
                </a:spcBef>
                <a:spcAft>
                  <a:spcPct val="35000"/>
                </a:spcAft>
              </a:pPr>
              <a:endParaRPr lang="en-US" sz="2300" dirty="0"/>
            </a:p>
          </p:txBody>
        </p:sp>
      </p:grpSp>
      <p:sp>
        <p:nvSpPr>
          <p:cNvPr id="21" name="Rectangle 20"/>
          <p:cNvSpPr/>
          <p:nvPr/>
        </p:nvSpPr>
        <p:spPr>
          <a:xfrm>
            <a:off x="0" y="4"/>
            <a:ext cx="1643364" cy="600146"/>
          </a:xfrm>
          <a:prstGeom prst="rect">
            <a:avLst/>
          </a:prstGeom>
        </p:spPr>
        <p:txBody>
          <a:bodyPr wrap="none" lIns="91423" tIns="45711" rIns="91423" bIns="45711">
            <a:spAutoFit/>
          </a:bodyPr>
          <a:lstStyle/>
          <a:p>
            <a:pPr marL="342836" indent="-342836">
              <a:spcBef>
                <a:spcPct val="150000"/>
              </a:spcBef>
            </a:pPr>
            <a:r>
              <a:rPr lang="en-US" altLang="ja-JP" sz="3300" b="1" u="sng" dirty="0" smtClean="0">
                <a:latin typeface="Times New Roman" pitchFamily="18" charset="0"/>
                <a:cs typeface="Times New Roman" pitchFamily="18" charset="0"/>
              </a:rPr>
              <a:t>Content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412"/>
          <p:cNvSpPr txBox="1">
            <a:spLocks noChangeArrowheads="1"/>
          </p:cNvSpPr>
          <p:nvPr/>
        </p:nvSpPr>
        <p:spPr bwMode="auto">
          <a:xfrm>
            <a:off x="0" y="4"/>
            <a:ext cx="10058400" cy="7956006"/>
          </a:xfrm>
          <a:prstGeom prst="rect">
            <a:avLst/>
          </a:prstGeom>
          <a:noFill/>
          <a:ln w="12700">
            <a:noFill/>
            <a:miter lim="800000"/>
            <a:headEnd/>
            <a:tailEnd/>
          </a:ln>
        </p:spPr>
        <p:txBody>
          <a:bodyPr wrap="square" lIns="91423" tIns="45711" rIns="91423" bIns="45711">
            <a:spAutoFit/>
          </a:bodyPr>
          <a:lstStyle/>
          <a:p>
            <a:pPr algn="ctr"/>
            <a:r>
              <a:rPr lang="en-US" altLang="en-US" sz="2600" b="1" dirty="0" smtClean="0">
                <a:solidFill>
                  <a:schemeClr val="accent1">
                    <a:lumMod val="50000"/>
                  </a:schemeClr>
                </a:solidFill>
                <a:latin typeface="Times New Roman" pitchFamily="18" charset="0"/>
                <a:cs typeface="Times New Roman" pitchFamily="18" charset="0"/>
              </a:rPr>
              <a:t>Basic Regulation (Cont.)</a:t>
            </a:r>
            <a:endParaRPr lang="en-US" altLang="en-US" sz="2600" b="1" dirty="0">
              <a:solidFill>
                <a:schemeClr val="accent1">
                  <a:lumMod val="50000"/>
                </a:schemeClr>
              </a:solidFill>
              <a:latin typeface="Times New Roman" pitchFamily="18" charset="0"/>
              <a:cs typeface="Times New Roman" pitchFamily="18" charset="0"/>
            </a:endParaRPr>
          </a:p>
          <a:p>
            <a:pPr>
              <a:spcBef>
                <a:spcPts val="600"/>
              </a:spcBef>
              <a:spcAft>
                <a:spcPts val="600"/>
              </a:spcAft>
            </a:pPr>
            <a:endParaRPr lang="en-US" altLang="en-US" sz="2200" b="1" i="1" dirty="0" smtClean="0">
              <a:cs typeface="Times New Roman" pitchFamily="18" charset="0"/>
            </a:endParaRPr>
          </a:p>
          <a:p>
            <a:pPr>
              <a:spcBef>
                <a:spcPts val="600"/>
              </a:spcBef>
              <a:spcAft>
                <a:spcPts val="600"/>
              </a:spcAft>
            </a:pPr>
            <a:r>
              <a:rPr lang="en-US" altLang="en-US" sz="2200" b="1" i="1" dirty="0" smtClean="0">
                <a:latin typeface="Times New Roman" pitchFamily="18" charset="0"/>
                <a:cs typeface="Times New Roman" pitchFamily="18" charset="0"/>
              </a:rPr>
              <a:t>Others</a:t>
            </a:r>
          </a:p>
          <a:p>
            <a:pPr>
              <a:spcBef>
                <a:spcPts val="600"/>
              </a:spcBef>
              <a:spcAft>
                <a:spcPts val="600"/>
              </a:spcAft>
              <a:buFontTx/>
              <a:buChar char="-"/>
            </a:pPr>
            <a:r>
              <a:rPr lang="en-US" altLang="en-US"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National strategy for environmental protection until 2020 and vision toward 2030;</a:t>
            </a:r>
          </a:p>
          <a:p>
            <a:pPr>
              <a:spcBef>
                <a:spcPts val="600"/>
              </a:spcBef>
              <a:spcAft>
                <a:spcPts val="600"/>
              </a:spcAft>
              <a:buFontTx/>
              <a:buChar char="-"/>
            </a:pPr>
            <a:r>
              <a:rPr lang="en-US" altLang="en-US" sz="2200" dirty="0" smtClean="0">
                <a:latin typeface="Times New Roman" pitchFamily="18" charset="0"/>
                <a:cs typeface="Times New Roman" pitchFamily="18" charset="0"/>
              </a:rPr>
              <a:t> Vietnamese standards of environment.</a:t>
            </a:r>
          </a:p>
          <a:p>
            <a:pPr>
              <a:spcBef>
                <a:spcPts val="600"/>
              </a:spcBef>
              <a:spcAft>
                <a:spcPts val="600"/>
              </a:spcAft>
              <a:buFontTx/>
              <a:buChar char="-"/>
            </a:pPr>
            <a:r>
              <a:rPr lang="en-US" altLang="en-US" sz="2200" dirty="0" smtClean="0">
                <a:latin typeface="Times New Roman" pitchFamily="18" charset="0"/>
                <a:cs typeface="Times New Roman" pitchFamily="18" charset="0"/>
              </a:rPr>
              <a:t> Resolutions of the Government on actively responding to climate change, </a:t>
            </a:r>
          </a:p>
          <a:p>
            <a:pPr>
              <a:spcBef>
                <a:spcPts val="600"/>
              </a:spcBef>
              <a:spcAft>
                <a:spcPts val="600"/>
              </a:spcAft>
            </a:pPr>
            <a:r>
              <a:rPr lang="en-US" altLang="en-US" sz="2200" dirty="0" smtClean="0">
                <a:latin typeface="Times New Roman" pitchFamily="18" charset="0"/>
                <a:cs typeface="Times New Roman" pitchFamily="18" charset="0"/>
              </a:rPr>
              <a:t>strengthening natural resources management and environmental protection.</a:t>
            </a:r>
          </a:p>
          <a:p>
            <a:pPr>
              <a:spcBef>
                <a:spcPts val="600"/>
              </a:spcBef>
              <a:spcAft>
                <a:spcPts val="600"/>
              </a:spcAft>
              <a:buFontTx/>
              <a:buChar char="-"/>
            </a:pPr>
            <a:r>
              <a:rPr lang="en-US" sz="2200" dirty="0" smtClean="0">
                <a:latin typeface="Times New Roman" pitchFamily="18" charset="0"/>
                <a:cs typeface="Times New Roman" pitchFamily="18" charset="0"/>
              </a:rPr>
              <a:t>The Prime Minister's Directive on a number of urgent tasks and solutions for environmental protection.</a:t>
            </a:r>
          </a:p>
          <a:p>
            <a:pPr>
              <a:spcBef>
                <a:spcPts val="600"/>
              </a:spcBef>
              <a:spcAft>
                <a:spcPts val="600"/>
              </a:spcAft>
              <a:buFontTx/>
              <a:buChar char="-"/>
            </a:pPr>
            <a:r>
              <a:rPr lang="en-US" altLang="en-US" sz="2200" dirty="0" smtClean="0">
                <a:latin typeface="Times New Roman" pitchFamily="18" charset="0"/>
                <a:cs typeface="Times New Roman" pitchFamily="18" charset="0"/>
              </a:rPr>
              <a:t> Etc…</a:t>
            </a:r>
          </a:p>
          <a:p>
            <a:pPr>
              <a:spcBef>
                <a:spcPts val="600"/>
              </a:spcBef>
              <a:spcAft>
                <a:spcPts val="600"/>
              </a:spcAft>
            </a:pPr>
            <a:r>
              <a:rPr lang="en-US" altLang="ko-KR" sz="2200" b="1" i="1" dirty="0" smtClean="0">
                <a:latin typeface="Times New Roman" pitchFamily="18" charset="0"/>
                <a:cs typeface="Times New Roman" pitchFamily="18" charset="0"/>
              </a:rPr>
              <a:t>Related</a:t>
            </a:r>
            <a:r>
              <a:rPr lang="ko-KR" altLang="en-US" sz="2200" b="1" i="1" dirty="0" smtClean="0">
                <a:latin typeface="Times New Roman" pitchFamily="18" charset="0"/>
                <a:cs typeface="Times New Roman" pitchFamily="18" charset="0"/>
              </a:rPr>
              <a:t> </a:t>
            </a:r>
            <a:r>
              <a:rPr lang="en-US" altLang="ko-KR" sz="2200" b="1" i="1" dirty="0" smtClean="0">
                <a:latin typeface="Times New Roman" pitchFamily="18" charset="0"/>
                <a:cs typeface="Times New Roman" pitchFamily="18" charset="0"/>
              </a:rPr>
              <a:t>Issues to the Environmental Law</a:t>
            </a:r>
            <a:endParaRPr lang="en-US" altLang="en-US" sz="2200" b="1" i="1" dirty="0" smtClean="0">
              <a:latin typeface="Times New Roman" pitchFamily="18" charset="0"/>
              <a:cs typeface="Times New Roman" pitchFamily="18" charset="0"/>
            </a:endParaRPr>
          </a:p>
          <a:p>
            <a:pPr>
              <a:spcBef>
                <a:spcPts val="600"/>
              </a:spcBef>
              <a:spcAft>
                <a:spcPts val="600"/>
              </a:spcAft>
              <a:buFontTx/>
              <a:buChar char="-"/>
            </a:pPr>
            <a:r>
              <a:rPr lang="en-US" altLang="en-US" sz="2200" dirty="0" smtClean="0">
                <a:latin typeface="Times New Roman" pitchFamily="18" charset="0"/>
                <a:cs typeface="Times New Roman" pitchFamily="18" charset="0"/>
              </a:rPr>
              <a:t> Land  Use; </a:t>
            </a:r>
            <a:r>
              <a:rPr lang="en-US" altLang="ko-KR" sz="2200" dirty="0" smtClean="0">
                <a:latin typeface="Times New Roman" pitchFamily="18" charset="0"/>
                <a:cs typeface="Times New Roman" pitchFamily="18" charset="0"/>
              </a:rPr>
              <a:t>Architecture and Construction; Transportation; Agriculture; Fishery; Forestry; Energy (including Renewable &amp; Nuclear Energy); Marine.</a:t>
            </a:r>
          </a:p>
          <a:p>
            <a:pPr>
              <a:spcBef>
                <a:spcPts val="600"/>
              </a:spcBef>
              <a:spcAft>
                <a:spcPts val="600"/>
              </a:spcAft>
              <a:buFontTx/>
              <a:buChar char="-"/>
            </a:pPr>
            <a:endParaRPr lang="en-US" altLang="en-US" sz="2000" dirty="0" smtClean="0">
              <a:latin typeface="Times New Roman" pitchFamily="18" charset="0"/>
              <a:cs typeface="Times New Roman" pitchFamily="18" charset="0"/>
            </a:endParaRPr>
          </a:p>
          <a:p>
            <a:pPr>
              <a:spcBef>
                <a:spcPts val="600"/>
              </a:spcBef>
              <a:spcAft>
                <a:spcPts val="600"/>
              </a:spcAft>
              <a:buFontTx/>
              <a:buChar char="-"/>
            </a:pPr>
            <a:endParaRPr lang="en-US" altLang="en-US" sz="2000" dirty="0" smtClean="0">
              <a:latin typeface="Times New Roman" pitchFamily="18" charset="0"/>
              <a:cs typeface="Times New Roman" pitchFamily="18" charset="0"/>
            </a:endParaRPr>
          </a:p>
          <a:p>
            <a:pPr>
              <a:spcBef>
                <a:spcPts val="600"/>
              </a:spcBef>
              <a:spcAft>
                <a:spcPts val="600"/>
              </a:spcAft>
              <a:buFontTx/>
              <a:buChar char="-"/>
            </a:pPr>
            <a:endParaRPr lang="en-US" altLang="en-US" sz="2300" dirty="0" smtClean="0">
              <a:latin typeface="Times New Roman" pitchFamily="18" charset="0"/>
              <a:cs typeface="Times New Roman" pitchFamily="18" charset="0"/>
            </a:endParaRPr>
          </a:p>
          <a:p>
            <a:pPr>
              <a:spcBef>
                <a:spcPts val="600"/>
              </a:spcBef>
              <a:spcAft>
                <a:spcPts val="600"/>
              </a:spcAft>
              <a:buFontTx/>
              <a:buChar char="-"/>
            </a:pPr>
            <a:endParaRPr lang="en-US" altLang="en-US" sz="23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
            <a:ext cx="10058400" cy="954089"/>
          </a:xfrm>
          <a:prstGeom prst="rect">
            <a:avLst/>
          </a:prstGeom>
        </p:spPr>
        <p:txBody>
          <a:bodyPr wrap="square" lIns="91423" tIns="45711" rIns="91423" bIns="45711">
            <a:spAutoFit/>
          </a:bodyPr>
          <a:lstStyle/>
          <a:p>
            <a:pPr marL="342836" indent="-342836" algn="ctr"/>
            <a:r>
              <a:rPr lang="en-US" altLang="ja-JP" sz="2800" b="1" dirty="0" smtClean="0">
                <a:solidFill>
                  <a:srgbClr val="990000"/>
                </a:solidFill>
                <a:latin typeface="Times New Roman" pitchFamily="18" charset="0"/>
                <a:cs typeface="Times New Roman" pitchFamily="18" charset="0"/>
              </a:rPr>
              <a:t>THE IMPLEMENTATION OF THE </a:t>
            </a:r>
          </a:p>
          <a:p>
            <a:pPr marL="342836" indent="-342836" algn="ctr"/>
            <a:r>
              <a:rPr lang="en-US" altLang="ja-JP" sz="2800" b="1" dirty="0" smtClean="0">
                <a:solidFill>
                  <a:srgbClr val="990000"/>
                </a:solidFill>
                <a:latin typeface="Times New Roman" pitchFamily="18" charset="0"/>
                <a:cs typeface="Times New Roman" pitchFamily="18" charset="0"/>
              </a:rPr>
              <a:t>2030 SUSTAINABLE DEVELOPMENT AGENDA</a:t>
            </a:r>
            <a:endParaRPr lang="en-US" altLang="ja-JP" sz="2800" dirty="0">
              <a:solidFill>
                <a:srgbClr val="990000"/>
              </a:solidFill>
              <a:latin typeface="Times New Roman" pitchFamily="18" charset="0"/>
              <a:cs typeface="Times New Roman" pitchFamily="18" charset="0"/>
            </a:endParaRPr>
          </a:p>
        </p:txBody>
      </p:sp>
      <p:sp>
        <p:nvSpPr>
          <p:cNvPr id="6" name="Rectangle 5"/>
          <p:cNvSpPr/>
          <p:nvPr/>
        </p:nvSpPr>
        <p:spPr>
          <a:xfrm>
            <a:off x="235711" y="5572151"/>
            <a:ext cx="9665561" cy="1323421"/>
          </a:xfrm>
          <a:prstGeom prst="rect">
            <a:avLst/>
          </a:prstGeom>
        </p:spPr>
        <p:txBody>
          <a:bodyPr wrap="square" lIns="91423" tIns="45711" rIns="91423" bIns="45711">
            <a:spAutoFit/>
          </a:bodyPr>
          <a:lstStyle/>
          <a:p>
            <a:pPr algn="ctr"/>
            <a:r>
              <a:rPr lang="en-US" sz="2000" b="1" i="1" dirty="0" smtClean="0">
                <a:solidFill>
                  <a:schemeClr val="accent1">
                    <a:lumMod val="50000"/>
                  </a:schemeClr>
                </a:solidFill>
                <a:latin typeface="Times New Roman" pitchFamily="18" charset="0"/>
                <a:cs typeface="Times New Roman" pitchFamily="18" charset="0"/>
              </a:rPr>
              <a:t>Prime Minister Decision No: 622/QĐ-</a:t>
            </a:r>
            <a:r>
              <a:rPr lang="en-US" sz="2000" b="1" i="1" dirty="0" err="1" smtClean="0">
                <a:solidFill>
                  <a:schemeClr val="accent1">
                    <a:lumMod val="50000"/>
                  </a:schemeClr>
                </a:solidFill>
                <a:latin typeface="Times New Roman" pitchFamily="18" charset="0"/>
                <a:cs typeface="Times New Roman" pitchFamily="18" charset="0"/>
              </a:rPr>
              <a:t>TTg</a:t>
            </a:r>
            <a:r>
              <a:rPr lang="en-US" sz="2000" b="1" i="1" dirty="0" smtClean="0">
                <a:solidFill>
                  <a:schemeClr val="accent1">
                    <a:lumMod val="50000"/>
                  </a:schemeClr>
                </a:solidFill>
                <a:latin typeface="Times New Roman" pitchFamily="18" charset="0"/>
                <a:cs typeface="Times New Roman" pitchFamily="18" charset="0"/>
              </a:rPr>
              <a:t> on 10</a:t>
            </a:r>
            <a:r>
              <a:rPr lang="en-US" sz="2000" b="1" i="1" baseline="30000" dirty="0" smtClean="0">
                <a:solidFill>
                  <a:schemeClr val="accent1">
                    <a:lumMod val="50000"/>
                  </a:schemeClr>
                </a:solidFill>
                <a:latin typeface="Times New Roman" pitchFamily="18" charset="0"/>
                <a:cs typeface="Times New Roman" pitchFamily="18" charset="0"/>
              </a:rPr>
              <a:t>th</a:t>
            </a:r>
            <a:r>
              <a:rPr lang="en-US" sz="2000" b="1" i="1" dirty="0" smtClean="0">
                <a:solidFill>
                  <a:schemeClr val="accent1">
                    <a:lumMod val="50000"/>
                  </a:schemeClr>
                </a:solidFill>
                <a:latin typeface="Times New Roman" pitchFamily="18" charset="0"/>
                <a:cs typeface="Times New Roman" pitchFamily="18" charset="0"/>
              </a:rPr>
              <a:t> of May 2017 On the issuance of the National Action Plan for the Implementation of the 2030 </a:t>
            </a:r>
          </a:p>
          <a:p>
            <a:pPr algn="ctr"/>
            <a:r>
              <a:rPr lang="en-US" sz="2000" b="1" i="1" dirty="0" smtClean="0">
                <a:solidFill>
                  <a:schemeClr val="accent1">
                    <a:lumMod val="50000"/>
                  </a:schemeClr>
                </a:solidFill>
                <a:latin typeface="Times New Roman" pitchFamily="18" charset="0"/>
                <a:cs typeface="Times New Roman" pitchFamily="18" charset="0"/>
              </a:rPr>
              <a:t>Sustainable Development Agenda</a:t>
            </a:r>
            <a:r>
              <a:rPr lang="en-US" sz="2000" i="1" dirty="0" smtClean="0">
                <a:solidFill>
                  <a:schemeClr val="accent1">
                    <a:lumMod val="50000"/>
                  </a:schemeClr>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pic>
        <p:nvPicPr>
          <p:cNvPr id="5122" name="Picture 2" descr="Image result for VIET NAM SUSTAINABLE DEVELOPMENT GOALS"/>
          <p:cNvPicPr>
            <a:picLocks noChangeAspect="1" noChangeArrowheads="1"/>
          </p:cNvPicPr>
          <p:nvPr/>
        </p:nvPicPr>
        <p:blipFill>
          <a:blip r:embed="rId2"/>
          <a:srcRect/>
          <a:stretch>
            <a:fillRect/>
          </a:stretch>
        </p:blipFill>
        <p:spPr bwMode="auto">
          <a:xfrm>
            <a:off x="1650184" y="1214423"/>
            <a:ext cx="6993781" cy="4000528"/>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srcRect/>
          <a:stretch>
            <a:fillRect/>
          </a:stretch>
        </p:blipFill>
        <p:spPr bwMode="auto">
          <a:xfrm>
            <a:off x="97075" y="578241"/>
            <a:ext cx="1631692" cy="1527312"/>
          </a:xfrm>
          <a:prstGeom prst="rect">
            <a:avLst/>
          </a:prstGeom>
          <a:noFill/>
          <a:ln w="9525">
            <a:noFill/>
            <a:miter lim="800000"/>
            <a:headEnd/>
            <a:tailEnd/>
          </a:ln>
        </p:spPr>
      </p:pic>
      <p:pic>
        <p:nvPicPr>
          <p:cNvPr id="5" name="Picture 8"/>
          <p:cNvPicPr>
            <a:picLocks noChangeAspect="1" noChangeArrowheads="1"/>
          </p:cNvPicPr>
          <p:nvPr/>
        </p:nvPicPr>
        <p:blipFill>
          <a:blip r:embed="rId3"/>
          <a:srcRect/>
          <a:stretch>
            <a:fillRect/>
          </a:stretch>
        </p:blipFill>
        <p:spPr bwMode="auto">
          <a:xfrm>
            <a:off x="97074" y="2539760"/>
            <a:ext cx="1634490" cy="1562100"/>
          </a:xfrm>
          <a:prstGeom prst="rect">
            <a:avLst/>
          </a:prstGeom>
          <a:noFill/>
          <a:ln w="9525">
            <a:noFill/>
            <a:miter lim="800000"/>
            <a:headEnd/>
            <a:tailEnd/>
          </a:ln>
        </p:spPr>
      </p:pic>
      <p:pic>
        <p:nvPicPr>
          <p:cNvPr id="6" name="Picture 11"/>
          <p:cNvPicPr>
            <a:picLocks noChangeAspect="1" noChangeArrowheads="1"/>
          </p:cNvPicPr>
          <p:nvPr/>
        </p:nvPicPr>
        <p:blipFill>
          <a:blip r:embed="rId4"/>
          <a:srcRect/>
          <a:stretch>
            <a:fillRect/>
          </a:stretch>
        </p:blipFill>
        <p:spPr bwMode="auto">
          <a:xfrm>
            <a:off x="97074" y="5035950"/>
            <a:ext cx="1634490" cy="1656715"/>
          </a:xfrm>
          <a:prstGeom prst="rect">
            <a:avLst/>
          </a:prstGeom>
          <a:noFill/>
          <a:ln w="9525">
            <a:noFill/>
            <a:miter lim="800000"/>
            <a:headEnd/>
            <a:tailEnd/>
          </a:ln>
        </p:spPr>
      </p:pic>
      <p:sp>
        <p:nvSpPr>
          <p:cNvPr id="8" name="Rectangle 7"/>
          <p:cNvSpPr/>
          <p:nvPr/>
        </p:nvSpPr>
        <p:spPr>
          <a:xfrm>
            <a:off x="2121674" y="2687584"/>
            <a:ext cx="7936727" cy="1015644"/>
          </a:xfrm>
          <a:prstGeom prst="rect">
            <a:avLst/>
          </a:prstGeom>
        </p:spPr>
        <p:txBody>
          <a:bodyPr wrap="square" lIns="91423" tIns="45711" rIns="91423" bIns="45711">
            <a:spAutoFit/>
          </a:bodyPr>
          <a:lstStyle/>
          <a:p>
            <a:pPr fontAlgn="base" latinLnBrk="0">
              <a:spcBef>
                <a:spcPct val="0"/>
              </a:spcBef>
              <a:spcAft>
                <a:spcPct val="0"/>
              </a:spcAft>
            </a:pPr>
            <a:r>
              <a:rPr lang="en-US" sz="2000" dirty="0" smtClean="0">
                <a:latin typeface="Times New Roman" pitchFamily="18" charset="0"/>
                <a:ea typeface="Calibri" pitchFamily="34" charset="0"/>
                <a:cs typeface="Times New Roman" pitchFamily="18" charset="0"/>
              </a:rPr>
              <a:t>The hunger rate dropped dramatically over the past fifteen years and chronic hunger as a phenomenon has been eradicated in most provinces in Viet Nam</a:t>
            </a:r>
          </a:p>
        </p:txBody>
      </p:sp>
      <p:sp>
        <p:nvSpPr>
          <p:cNvPr id="4097" name="Rectangle 1"/>
          <p:cNvSpPr>
            <a:spLocks noChangeArrowheads="1"/>
          </p:cNvSpPr>
          <p:nvPr/>
        </p:nvSpPr>
        <p:spPr bwMode="auto">
          <a:xfrm>
            <a:off x="2121673" y="1000110"/>
            <a:ext cx="7779599" cy="707868"/>
          </a:xfrm>
          <a:prstGeom prst="rect">
            <a:avLst/>
          </a:prstGeom>
          <a:noFill/>
          <a:ln w="9525">
            <a:noFill/>
            <a:miter lim="800000"/>
            <a:headEnd/>
            <a:tailEnd/>
          </a:ln>
          <a:effectLst/>
        </p:spPr>
        <p:txBody>
          <a:bodyPr vert="horz" wrap="square" lIns="91423" tIns="45711" rIns="91423" bIns="45711" numCol="1" anchor="ctr" anchorCtr="0" compatLnSpc="1">
            <a:prstTxWarp prst="textNoShape">
              <a:avLst/>
            </a:prstTxWarp>
            <a:spAutoFit/>
          </a:bodyPr>
          <a:lstStyle/>
          <a:p>
            <a:pPr fontAlgn="base" latinLnBrk="0">
              <a:spcBef>
                <a:spcPct val="0"/>
              </a:spcBef>
              <a:spcAft>
                <a:spcPct val="0"/>
              </a:spcAft>
            </a:pPr>
            <a:r>
              <a:rPr lang="en-US" sz="2000" dirty="0" smtClean="0">
                <a:latin typeface="Times New Roman" pitchFamily="18" charset="0"/>
                <a:ea typeface="Calibri" pitchFamily="34" charset="0"/>
                <a:cs typeface="Times New Roman" pitchFamily="18" charset="0"/>
              </a:rPr>
              <a:t>Poverty rate using the new national poverty line 2011-2015,</a:t>
            </a:r>
            <a:endParaRPr lang="en-US" sz="2000" dirty="0" smtClean="0">
              <a:latin typeface="Times New Roman" pitchFamily="18" charset="0"/>
              <a:cs typeface="Times New Roman" pitchFamily="18" charset="0"/>
            </a:endParaRPr>
          </a:p>
          <a:p>
            <a:pPr eaLnBrk="0" fontAlgn="base" latinLnBrk="0" hangingPunct="0">
              <a:spcBef>
                <a:spcPct val="0"/>
              </a:spcBef>
              <a:spcAft>
                <a:spcPct val="0"/>
              </a:spcAft>
            </a:pPr>
            <a:r>
              <a:rPr lang="en-US" sz="2000" dirty="0" smtClean="0">
                <a:latin typeface="Times New Roman" pitchFamily="18" charset="0"/>
                <a:ea typeface="Calibri" pitchFamily="34" charset="0"/>
                <a:cs typeface="Times New Roman" pitchFamily="18" charset="0"/>
              </a:rPr>
              <a:t>declined from 14.2 percent in 2010 to 4.5 percent in 2015.</a:t>
            </a:r>
            <a:endParaRPr lang="en-US" sz="2000" dirty="0" smtClean="0">
              <a:latin typeface="Times New Roman" pitchFamily="18" charset="0"/>
              <a:cs typeface="Times New Roman" pitchFamily="18" charset="0"/>
            </a:endParaRPr>
          </a:p>
        </p:txBody>
      </p:sp>
      <p:sp>
        <p:nvSpPr>
          <p:cNvPr id="9" name="Rectangle 8"/>
          <p:cNvSpPr/>
          <p:nvPr/>
        </p:nvSpPr>
        <p:spPr>
          <a:xfrm>
            <a:off x="2671746" y="5"/>
            <a:ext cx="5029200" cy="984867"/>
          </a:xfrm>
          <a:prstGeom prst="rect">
            <a:avLst/>
          </a:prstGeom>
        </p:spPr>
        <p:txBody>
          <a:bodyPr lIns="91423" tIns="45711" rIns="91423" bIns="45711">
            <a:spAutoFit/>
          </a:bodyPr>
          <a:lstStyle/>
          <a:p>
            <a:pPr algn="ctr"/>
            <a:r>
              <a:rPr lang="en-US" sz="2000" b="1" dirty="0" smtClean="0">
                <a:solidFill>
                  <a:srgbClr val="990000"/>
                </a:solidFill>
              </a:rPr>
              <a:t>FROM MDGs TO SDGs:</a:t>
            </a:r>
            <a:br>
              <a:rPr lang="en-US" sz="2000" b="1" dirty="0" smtClean="0">
                <a:solidFill>
                  <a:srgbClr val="990000"/>
                </a:solidFill>
              </a:rPr>
            </a:br>
            <a:r>
              <a:rPr lang="en-US" sz="2000" b="1" dirty="0" smtClean="0">
                <a:solidFill>
                  <a:srgbClr val="990000"/>
                </a:solidFill>
              </a:rPr>
              <a:t>SUCCESSES AND CHALLENGES</a:t>
            </a:r>
            <a:r>
              <a:rPr lang="en-US" sz="2000" dirty="0" smtClean="0">
                <a:solidFill>
                  <a:srgbClr val="990000"/>
                </a:solidFill>
              </a:rPr>
              <a:t> </a:t>
            </a:r>
            <a:r>
              <a:rPr lang="en-US" dirty="0" smtClean="0">
                <a:solidFill>
                  <a:srgbClr val="990000"/>
                </a:solidFill>
              </a:rPr>
              <a:t/>
            </a:r>
            <a:br>
              <a:rPr lang="en-US" dirty="0" smtClean="0">
                <a:solidFill>
                  <a:srgbClr val="990000"/>
                </a:solidFill>
              </a:rPr>
            </a:br>
            <a:endParaRPr lang="en-US" dirty="0">
              <a:solidFill>
                <a:srgbClr val="990000"/>
              </a:solidFill>
            </a:endParaRPr>
          </a:p>
        </p:txBody>
      </p:sp>
      <p:sp>
        <p:nvSpPr>
          <p:cNvPr id="10" name="Rectangle 9"/>
          <p:cNvSpPr/>
          <p:nvPr/>
        </p:nvSpPr>
        <p:spPr>
          <a:xfrm>
            <a:off x="2121674" y="4303464"/>
            <a:ext cx="7936727" cy="2246751"/>
          </a:xfrm>
          <a:prstGeom prst="rect">
            <a:avLst/>
          </a:prstGeom>
        </p:spPr>
        <p:txBody>
          <a:bodyPr wrap="square" lIns="91423" tIns="45711" rIns="91423" bIns="45711">
            <a:spAutoFit/>
          </a:bodyPr>
          <a:lstStyle/>
          <a:p>
            <a:pPr algn="just"/>
            <a:r>
              <a:rPr lang="en-US" sz="2000" dirty="0" smtClean="0">
                <a:latin typeface="Times New Roman" pitchFamily="18" charset="0"/>
                <a:cs typeface="Times New Roman" pitchFamily="18" charset="0"/>
              </a:rPr>
              <a:t>The Under-five Mortality Rate halved between 1990 and 2014 while the </a:t>
            </a:r>
          </a:p>
          <a:p>
            <a:pPr algn="just"/>
            <a:r>
              <a:rPr lang="en-US" sz="2000" dirty="0" smtClean="0">
                <a:latin typeface="Times New Roman" pitchFamily="18" charset="0"/>
                <a:cs typeface="Times New Roman" pitchFamily="18" charset="0"/>
              </a:rPr>
              <a:t>Infant Mortality Ratio (IMR) fell rapidly by 2.5 times over the same period. HIV prevalence has been reduced to under 0.3% of the population. </a:t>
            </a:r>
          </a:p>
          <a:p>
            <a:pPr algn="just"/>
            <a:r>
              <a:rPr lang="en-US" sz="2000" dirty="0" smtClean="0">
                <a:latin typeface="Times New Roman" pitchFamily="18" charset="0"/>
                <a:cs typeface="Times New Roman" pitchFamily="18" charset="0"/>
              </a:rPr>
              <a:t>Viet Nam has achieved the goal for controlling malaria since 2011 with the proportion of malaria-related deaths standing at only 0.01 per 100,000 </a:t>
            </a:r>
          </a:p>
          <a:p>
            <a:pPr algn="just"/>
            <a:r>
              <a:rPr lang="en-US" sz="2000" dirty="0" smtClean="0">
                <a:latin typeface="Times New Roman" pitchFamily="18" charset="0"/>
                <a:cs typeface="Times New Roman" pitchFamily="18" charset="0"/>
              </a:rPr>
              <a:t>people in 2012. Viet Nam has achieved significant progress in the reduction of the maternal Mortality ratio.</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2946" y="214296"/>
            <a:ext cx="8565417" cy="954089"/>
          </a:xfrm>
          <a:prstGeom prst="rect">
            <a:avLst/>
          </a:prstGeom>
        </p:spPr>
        <p:txBody>
          <a:bodyPr wrap="square" lIns="91423" tIns="45711" rIns="91423" bIns="45711">
            <a:spAutoFit/>
          </a:bodyPr>
          <a:lstStyle/>
          <a:p>
            <a:pPr algn="ctr"/>
            <a:r>
              <a:rPr lang="en-US" sz="2800" b="1" dirty="0" smtClean="0">
                <a:solidFill>
                  <a:srgbClr val="990000"/>
                </a:solidFill>
                <a:latin typeface="Times New Roman" pitchFamily="18" charset="0"/>
                <a:cs typeface="Times New Roman" pitchFamily="18" charset="0"/>
              </a:rPr>
              <a:t>FROM MDGs TO SDGs:</a:t>
            </a:r>
            <a:br>
              <a:rPr lang="en-US" sz="2800" b="1" dirty="0" smtClean="0">
                <a:solidFill>
                  <a:srgbClr val="990000"/>
                </a:solidFill>
                <a:latin typeface="Times New Roman" pitchFamily="18" charset="0"/>
                <a:cs typeface="Times New Roman" pitchFamily="18" charset="0"/>
              </a:rPr>
            </a:br>
            <a:r>
              <a:rPr lang="en-US" sz="2800" b="1" dirty="0" smtClean="0">
                <a:solidFill>
                  <a:srgbClr val="990000"/>
                </a:solidFill>
                <a:latin typeface="Times New Roman" pitchFamily="18" charset="0"/>
                <a:cs typeface="Times New Roman" pitchFamily="18" charset="0"/>
              </a:rPr>
              <a:t>SUCCESSES AND CHALLENGES (Cont.)</a:t>
            </a:r>
            <a:r>
              <a:rPr lang="en-US" sz="2800" dirty="0" smtClean="0">
                <a:solidFill>
                  <a:srgbClr val="990000"/>
                </a:solidFill>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pic>
        <p:nvPicPr>
          <p:cNvPr id="5" name="Picture 4"/>
          <p:cNvPicPr>
            <a:picLocks noChangeAspect="1" noChangeArrowheads="1"/>
          </p:cNvPicPr>
          <p:nvPr/>
        </p:nvPicPr>
        <p:blipFill>
          <a:blip r:embed="rId2"/>
          <a:srcRect/>
          <a:stretch>
            <a:fillRect/>
          </a:stretch>
        </p:blipFill>
        <p:spPr bwMode="auto">
          <a:xfrm>
            <a:off x="235713" y="1643056"/>
            <a:ext cx="1882458" cy="1696085"/>
          </a:xfrm>
          <a:prstGeom prst="rect">
            <a:avLst/>
          </a:prstGeom>
          <a:noFill/>
          <a:ln w="9525">
            <a:noFill/>
            <a:miter lim="800000"/>
            <a:headEnd/>
            <a:tailEnd/>
          </a:ln>
        </p:spPr>
      </p:pic>
      <p:pic>
        <p:nvPicPr>
          <p:cNvPr id="6" name="Picture 7"/>
          <p:cNvPicPr>
            <a:picLocks noChangeAspect="1" noChangeArrowheads="1"/>
          </p:cNvPicPr>
          <p:nvPr/>
        </p:nvPicPr>
        <p:blipFill>
          <a:blip r:embed="rId3"/>
          <a:srcRect/>
          <a:stretch>
            <a:fillRect/>
          </a:stretch>
        </p:blipFill>
        <p:spPr bwMode="auto">
          <a:xfrm>
            <a:off x="235713" y="4357694"/>
            <a:ext cx="1882458" cy="1714500"/>
          </a:xfrm>
          <a:prstGeom prst="rect">
            <a:avLst/>
          </a:prstGeom>
          <a:noFill/>
          <a:ln w="9525">
            <a:noFill/>
            <a:miter lim="800000"/>
            <a:headEnd/>
            <a:tailEnd/>
          </a:ln>
        </p:spPr>
      </p:pic>
      <p:sp>
        <p:nvSpPr>
          <p:cNvPr id="7" name="Rectangle 6"/>
          <p:cNvSpPr/>
          <p:nvPr/>
        </p:nvSpPr>
        <p:spPr>
          <a:xfrm>
            <a:off x="2278837" y="1500177"/>
            <a:ext cx="7779563" cy="1938992"/>
          </a:xfrm>
          <a:prstGeom prst="rect">
            <a:avLst/>
          </a:prstGeom>
        </p:spPr>
        <p:txBody>
          <a:bodyPr wrap="square">
            <a:spAutoFit/>
          </a:bodyPr>
          <a:lstStyle/>
          <a:p>
            <a:r>
              <a:rPr lang="en-US" sz="2000" dirty="0" smtClean="0">
                <a:latin typeface="Times New Roman" pitchFamily="18" charset="0"/>
                <a:cs typeface="Times New Roman" pitchFamily="18" charset="0"/>
              </a:rPr>
              <a:t>By 2014, there was no significant difference between literacy rate and  education attainment across all educational levels between  males and females. In higher education (university and colleges), the percentage of male and female lecturers are now close to equal. Ratio of wages (the wage gap) </a:t>
            </a:r>
          </a:p>
          <a:p>
            <a:r>
              <a:rPr lang="en-US" sz="2000" dirty="0" smtClean="0">
                <a:latin typeface="Times New Roman" pitchFamily="18" charset="0"/>
                <a:cs typeface="Times New Roman" pitchFamily="18" charset="0"/>
              </a:rPr>
              <a:t>between male and female workers in non-farm sector has been narrowed </a:t>
            </a:r>
          </a:p>
          <a:p>
            <a:r>
              <a:rPr lang="en-US" sz="2000" dirty="0" smtClean="0">
                <a:latin typeface="Times New Roman" pitchFamily="18" charset="0"/>
                <a:cs typeface="Times New Roman" pitchFamily="18" charset="0"/>
              </a:rPr>
              <a:t>to 106.7% in 2014.</a:t>
            </a:r>
            <a:endParaRPr lang="en-US" sz="2000" dirty="0">
              <a:latin typeface="Times New Roman" pitchFamily="18" charset="0"/>
              <a:cs typeface="Times New Roman" pitchFamily="18" charset="0"/>
            </a:endParaRPr>
          </a:p>
        </p:txBody>
      </p:sp>
      <p:sp>
        <p:nvSpPr>
          <p:cNvPr id="8" name="Rectangle 7"/>
          <p:cNvSpPr/>
          <p:nvPr/>
        </p:nvSpPr>
        <p:spPr>
          <a:xfrm>
            <a:off x="2357418" y="4429135"/>
            <a:ext cx="7700982" cy="1631198"/>
          </a:xfrm>
          <a:prstGeom prst="rect">
            <a:avLst/>
          </a:prstGeom>
        </p:spPr>
        <p:txBody>
          <a:bodyPr wrap="square" lIns="91423" tIns="45711" rIns="91423" bIns="45711">
            <a:spAutoFit/>
          </a:bodyPr>
          <a:lstStyle/>
          <a:p>
            <a:r>
              <a:rPr lang="en-US" sz="2000" dirty="0" smtClean="0">
                <a:latin typeface="Times New Roman" pitchFamily="18" charset="0"/>
                <a:cs typeface="Times New Roman" pitchFamily="18" charset="0"/>
              </a:rPr>
              <a:t>Viet Nam has achieved solid results in developing a global partnership for development. The past years have witnessed rapid liberalization of trade; a number of major Free Trade Agreements have been signed, with the more recent ones driving deeper integration of Viet Nam within the global </a:t>
            </a:r>
          </a:p>
          <a:p>
            <a:r>
              <a:rPr lang="en-US" sz="2000" dirty="0" smtClean="0">
                <a:latin typeface="Times New Roman" pitchFamily="18" charset="0"/>
                <a:cs typeface="Times New Roman" pitchFamily="18" charset="0"/>
              </a:rPr>
              <a:t>economy.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 y="55422"/>
            <a:ext cx="9901272" cy="918014"/>
          </a:xfrm>
          <a:prstGeom prst="rect">
            <a:avLst/>
          </a:prstGeom>
        </p:spPr>
        <p:txBody>
          <a:bodyPr wrap="square" lIns="91423" tIns="45711" rIns="91423" bIns="45711">
            <a:spAutoFit/>
          </a:bodyPr>
          <a:lstStyle/>
          <a:p>
            <a:pPr algn="ctr"/>
            <a:r>
              <a:rPr lang="en-US" sz="2600" b="1" dirty="0" smtClean="0">
                <a:solidFill>
                  <a:srgbClr val="990000"/>
                </a:solidFill>
                <a:latin typeface="Times New Roman" pitchFamily="18" charset="0"/>
                <a:cs typeface="Times New Roman" pitchFamily="18" charset="0"/>
              </a:rPr>
              <a:t>CHALLENGES FOR SDGs IMPLEMENTATION </a:t>
            </a:r>
            <a:br>
              <a:rPr lang="en-US" sz="2600" b="1" dirty="0" smtClean="0">
                <a:solidFill>
                  <a:srgbClr val="990000"/>
                </a:solidFill>
                <a:latin typeface="Times New Roman" pitchFamily="18" charset="0"/>
                <a:cs typeface="Times New Roman" pitchFamily="18" charset="0"/>
              </a:rPr>
            </a:br>
            <a:endParaRPr lang="en-US" sz="2600" b="1" dirty="0" smtClean="0">
              <a:solidFill>
                <a:srgbClr val="990000"/>
              </a:solidFill>
              <a:latin typeface="Times New Roman" pitchFamily="18" charset="0"/>
              <a:cs typeface="Times New Roman" pitchFamily="18" charset="0"/>
            </a:endParaRPr>
          </a:p>
        </p:txBody>
      </p:sp>
      <p:sp>
        <p:nvSpPr>
          <p:cNvPr id="5" name="TextBox 4"/>
          <p:cNvSpPr txBox="1"/>
          <p:nvPr/>
        </p:nvSpPr>
        <p:spPr>
          <a:xfrm>
            <a:off x="0" y="1000108"/>
            <a:ext cx="10058400" cy="7525137"/>
          </a:xfrm>
          <a:prstGeom prst="rect">
            <a:avLst/>
          </a:prstGeom>
          <a:noFill/>
        </p:spPr>
        <p:txBody>
          <a:bodyPr wrap="square" rtlCol="0">
            <a:spAutoFit/>
          </a:bodyPr>
          <a:lstStyle/>
          <a:p>
            <a:pPr marL="457200" indent="-457200"/>
            <a:r>
              <a:rPr lang="en-US" sz="2400" dirty="0" smtClean="0"/>
              <a:t>1. Facing major social and demographic changes.</a:t>
            </a:r>
          </a:p>
          <a:p>
            <a:pPr marL="457200" indent="-457200">
              <a:buAutoNum type="arabicPeriod"/>
            </a:pPr>
            <a:endParaRPr lang="en-US" sz="2400" dirty="0" smtClean="0"/>
          </a:p>
          <a:p>
            <a:pPr marL="457200" indent="-457200">
              <a:buAutoNum type="arabicPeriod"/>
            </a:pPr>
            <a:endParaRPr lang="en-US" sz="2400" dirty="0" smtClean="0"/>
          </a:p>
          <a:p>
            <a:r>
              <a:rPr lang="en-US" sz="2400" dirty="0" smtClean="0"/>
              <a:t>2. Property has been remained prevalent in remote and mountainous areas.</a:t>
            </a:r>
          </a:p>
          <a:p>
            <a:endParaRPr lang="en-US" sz="2400" dirty="0" smtClean="0"/>
          </a:p>
          <a:p>
            <a:endParaRPr lang="en-US" sz="2400" dirty="0" smtClean="0"/>
          </a:p>
          <a:p>
            <a:r>
              <a:rPr lang="en-US" sz="2400" dirty="0" smtClean="0"/>
              <a:t>3. Climate change has become visible. </a:t>
            </a:r>
          </a:p>
          <a:p>
            <a:endParaRPr lang="en-US" sz="2400" dirty="0" smtClean="0"/>
          </a:p>
          <a:p>
            <a:endParaRPr lang="en-US" sz="2400" dirty="0" smtClean="0"/>
          </a:p>
          <a:p>
            <a:r>
              <a:rPr lang="en-US" sz="2400" dirty="0" smtClean="0"/>
              <a:t>3. Natural resources has been degrading. Environmental pollution has also been</a:t>
            </a:r>
            <a:br>
              <a:rPr lang="en-US" sz="2400" dirty="0" smtClean="0"/>
            </a:br>
            <a:r>
              <a:rPr lang="en-US" sz="2400" dirty="0" smtClean="0"/>
              <a:t>increasing.</a:t>
            </a:r>
          </a:p>
          <a:p>
            <a:endParaRPr lang="en-US" sz="2400" dirty="0" smtClean="0"/>
          </a:p>
          <a:p>
            <a:endParaRPr lang="en-US" sz="2400" dirty="0" smtClean="0"/>
          </a:p>
          <a:p>
            <a:r>
              <a:rPr lang="en-US" sz="2400" dirty="0" smtClean="0"/>
              <a:t>4. Institutional framework for SDG (monitoring, reviewing and reporting) is still weak.</a:t>
            </a:r>
          </a:p>
          <a:p>
            <a:pPr>
              <a:spcBef>
                <a:spcPts val="600"/>
              </a:spcBef>
              <a:spcAft>
                <a:spcPts val="600"/>
              </a:spcAft>
              <a:buFontTx/>
              <a:buChar char="-"/>
            </a:pPr>
            <a:endParaRPr lang="en-US" sz="2200" dirty="0" smtClean="0"/>
          </a:p>
          <a:p>
            <a:pPr>
              <a:spcBef>
                <a:spcPts val="600"/>
              </a:spcBef>
              <a:spcAft>
                <a:spcPts val="600"/>
              </a:spcAft>
              <a:buFontTx/>
              <a:buChar char="-"/>
            </a:pPr>
            <a:endParaRPr lang="en-US" sz="2200" dirty="0" smtClean="0"/>
          </a:p>
          <a:p>
            <a:pPr>
              <a:spcBef>
                <a:spcPts val="600"/>
              </a:spcBef>
              <a:spcAft>
                <a:spcPts val="600"/>
              </a:spcAft>
              <a:buFontTx/>
              <a:buChar char="-"/>
            </a:pPr>
            <a:endParaRPr lang="en-US" sz="2200" dirty="0" smtClean="0"/>
          </a:p>
          <a:p>
            <a:pPr>
              <a:spcBef>
                <a:spcPts val="600"/>
              </a:spcBef>
              <a:spcAft>
                <a:spcPts val="600"/>
              </a:spcAft>
              <a:buFontTx/>
              <a:buChar char="-"/>
            </a:pPr>
            <a:endParaRPr lang="vi-VN" sz="2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7347" y="500043"/>
            <a:ext cx="6522289" cy="507192"/>
          </a:xfrm>
          <a:prstGeom prst="rect">
            <a:avLst/>
          </a:prstGeom>
        </p:spPr>
        <p:txBody>
          <a:bodyPr wrap="square" lIns="91423" tIns="45711" rIns="91423" bIns="45711">
            <a:spAutoFit/>
          </a:bodyPr>
          <a:lstStyle/>
          <a:p>
            <a:pPr algn="ctr"/>
            <a:r>
              <a:rPr lang="en-US" sz="2600" b="1" dirty="0" smtClean="0">
                <a:solidFill>
                  <a:srgbClr val="990000"/>
                </a:solidFill>
                <a:latin typeface="Times New Roman" pitchFamily="18" charset="0"/>
                <a:cs typeface="Times New Roman" pitchFamily="18" charset="0"/>
              </a:rPr>
              <a:t>OVERALL OBJECTIVE TO 2030 </a:t>
            </a:r>
          </a:p>
        </p:txBody>
      </p:sp>
      <p:sp>
        <p:nvSpPr>
          <p:cNvPr id="7" name="Rounded Rectangle 6"/>
          <p:cNvSpPr/>
          <p:nvPr/>
        </p:nvSpPr>
        <p:spPr>
          <a:xfrm>
            <a:off x="864366" y="1428739"/>
            <a:ext cx="8565417" cy="3786214"/>
          </a:xfrm>
          <a:prstGeom prst="roundRect">
            <a:avLst/>
          </a:prstGeom>
        </p:spPr>
        <p:style>
          <a:lnRef idx="3">
            <a:schemeClr val="lt1"/>
          </a:lnRef>
          <a:fillRef idx="1001">
            <a:schemeClr val="dk2"/>
          </a:fillRef>
          <a:effectRef idx="1">
            <a:schemeClr val="accent5"/>
          </a:effectRef>
          <a:fontRef idx="minor">
            <a:schemeClr val="lt1"/>
          </a:fontRef>
        </p:style>
        <p:txBody>
          <a:bodyPr lIns="91423" tIns="45711" rIns="91423" bIns="45711" rtlCol="0" anchor="ctr"/>
          <a:lstStyle/>
          <a:p>
            <a:pPr algn="ctr"/>
            <a:r>
              <a:rPr lang="en-US" sz="2400" dirty="0" smtClean="0">
                <a:solidFill>
                  <a:schemeClr val="bg1">
                    <a:lumMod val="95000"/>
                  </a:schemeClr>
                </a:solidFill>
                <a:latin typeface="Times New Roman" pitchFamily="18" charset="0"/>
                <a:cs typeface="Times New Roman" pitchFamily="18" charset="0"/>
              </a:rPr>
              <a:t>Sustaining economic growth in parallel with ensuring social</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progress and justice and ecological environment protection,</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effective management and utilization of natural resources,</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proactively respond to climate change; ensuring that all</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citizens fully develop their potentials, participate in and</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equally benefit from development achievements; building a</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prosperous, peaceful, inclusive, democratic, equitable,</a:t>
            </a:r>
            <a:br>
              <a:rPr lang="en-US" sz="2400" dirty="0" smtClean="0">
                <a:solidFill>
                  <a:schemeClr val="bg1">
                    <a:lumMod val="95000"/>
                  </a:schemeClr>
                </a:solidFill>
                <a:latin typeface="Times New Roman" pitchFamily="18" charset="0"/>
                <a:cs typeface="Times New Roman" pitchFamily="18" charset="0"/>
              </a:rPr>
            </a:br>
            <a:r>
              <a:rPr lang="en-US" sz="2400" dirty="0" smtClean="0">
                <a:solidFill>
                  <a:schemeClr val="bg1">
                    <a:lumMod val="95000"/>
                  </a:schemeClr>
                </a:solidFill>
                <a:latin typeface="Times New Roman" pitchFamily="18" charset="0"/>
                <a:cs typeface="Times New Roman" pitchFamily="18" charset="0"/>
              </a:rPr>
              <a:t>civilized, and sustainable Viet Nam. </a:t>
            </a:r>
            <a:r>
              <a:rPr lang="en-US" sz="2400" dirty="0" smtClean="0">
                <a:solidFill>
                  <a:schemeClr val="bg1">
                    <a:lumMod val="95000"/>
                  </a:schemeClr>
                </a:solidFill>
              </a:rPr>
              <a:t/>
            </a:r>
            <a:br>
              <a:rPr lang="en-US" sz="2400" dirty="0" smtClean="0">
                <a:solidFill>
                  <a:schemeClr val="bg1">
                    <a:lumMod val="95000"/>
                  </a:schemeClr>
                </a:solidFill>
              </a:rPr>
            </a:br>
            <a:endParaRPr lang="en-US" sz="2400"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131" y="31417"/>
            <a:ext cx="9744144" cy="1292643"/>
          </a:xfrm>
          <a:prstGeom prst="rect">
            <a:avLst/>
          </a:prstGeom>
        </p:spPr>
        <p:txBody>
          <a:bodyPr wrap="square" lIns="91423" tIns="45711" rIns="91423" bIns="45711">
            <a:spAutoFit/>
          </a:bodyPr>
          <a:lstStyle/>
          <a:p>
            <a:pPr algn="ctr"/>
            <a:r>
              <a:rPr lang="en-US" sz="2600" b="1" dirty="0" smtClean="0">
                <a:solidFill>
                  <a:srgbClr val="990000"/>
                </a:solidFill>
                <a:latin typeface="Times New Roman" pitchFamily="18" charset="0"/>
                <a:cs typeface="Times New Roman" pitchFamily="18" charset="0"/>
              </a:rPr>
              <a:t>VIET NAM SUSTAINABLE DEVELOPMENT </a:t>
            </a:r>
          </a:p>
          <a:p>
            <a:pPr algn="ctr"/>
            <a:r>
              <a:rPr lang="en-US" sz="2600" b="1" dirty="0" smtClean="0">
                <a:solidFill>
                  <a:srgbClr val="990000"/>
                </a:solidFill>
                <a:latin typeface="Times New Roman" pitchFamily="18" charset="0"/>
                <a:cs typeface="Times New Roman" pitchFamily="18" charset="0"/>
              </a:rPr>
              <a:t>GOALS BY 2030</a:t>
            </a:r>
            <a:r>
              <a:rPr lang="en-US" sz="2600" dirty="0" smtClean="0">
                <a:solidFill>
                  <a:srgbClr val="990000"/>
                </a:solidFill>
                <a:latin typeface="Times New Roman" pitchFamily="18" charset="0"/>
                <a:cs typeface="Times New Roman" pitchFamily="18" charset="0"/>
              </a:rPr>
              <a:t> </a:t>
            </a:r>
            <a:r>
              <a:rPr lang="en-US" sz="2600" dirty="0" smtClean="0">
                <a:latin typeface="Times New Roman" pitchFamily="18" charset="0"/>
                <a:cs typeface="Times New Roman" pitchFamily="18" charset="0"/>
              </a:rPr>
              <a:t/>
            </a:r>
            <a:br>
              <a:rPr lang="en-US" sz="2600" dirty="0" smtClean="0">
                <a:latin typeface="Times New Roman" pitchFamily="18" charset="0"/>
                <a:cs typeface="Times New Roman" pitchFamily="18" charset="0"/>
              </a:rPr>
            </a:br>
            <a:endParaRPr lang="en-US" sz="2600" dirty="0">
              <a:latin typeface="Times New Roman" pitchFamily="18" charset="0"/>
              <a:cs typeface="Times New Roman" pitchFamily="18" charset="0"/>
            </a:endParaRPr>
          </a:p>
        </p:txBody>
      </p:sp>
      <p:pic>
        <p:nvPicPr>
          <p:cNvPr id="3074" name="Picture 2" descr="Image result for VIET NAM SUSTAINABLE DEVELOPMENT GOALS"/>
          <p:cNvPicPr>
            <a:picLocks noChangeAspect="1" noChangeArrowheads="1"/>
          </p:cNvPicPr>
          <p:nvPr/>
        </p:nvPicPr>
        <p:blipFill>
          <a:blip r:embed="rId2"/>
          <a:srcRect/>
          <a:stretch>
            <a:fillRect/>
          </a:stretch>
        </p:blipFill>
        <p:spPr bwMode="auto">
          <a:xfrm>
            <a:off x="0" y="928670"/>
            <a:ext cx="10058400" cy="592933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
            <a:ext cx="9351199" cy="1384976"/>
          </a:xfrm>
          <a:prstGeom prst="rect">
            <a:avLst/>
          </a:prstGeom>
        </p:spPr>
        <p:txBody>
          <a:bodyPr wrap="square" lIns="91423" tIns="45711" rIns="91423" bIns="45711">
            <a:spAutoFit/>
          </a:bodyPr>
          <a:lstStyle/>
          <a:p>
            <a:pPr algn="ctr"/>
            <a:r>
              <a:rPr lang="en-US" sz="2800" b="1" dirty="0" smtClean="0">
                <a:solidFill>
                  <a:srgbClr val="990000"/>
                </a:solidFill>
                <a:latin typeface="Times New Roman" pitchFamily="18" charset="0"/>
                <a:cs typeface="Times New Roman" pitchFamily="18" charset="0"/>
              </a:rPr>
              <a:t>KEY TASKS TO BE IMPLEMETED DURING</a:t>
            </a:r>
            <a:br>
              <a:rPr lang="en-US" sz="2800" b="1" dirty="0" smtClean="0">
                <a:solidFill>
                  <a:srgbClr val="990000"/>
                </a:solidFill>
                <a:latin typeface="Times New Roman" pitchFamily="18" charset="0"/>
                <a:cs typeface="Times New Roman" pitchFamily="18" charset="0"/>
              </a:rPr>
            </a:br>
            <a:r>
              <a:rPr lang="en-US" sz="2800" b="1" dirty="0" smtClean="0">
                <a:solidFill>
                  <a:srgbClr val="990000"/>
                </a:solidFill>
                <a:latin typeface="Times New Roman" pitchFamily="18" charset="0"/>
                <a:cs typeface="Times New Roman" pitchFamily="18" charset="0"/>
              </a:rPr>
              <a:t>2017-2020 </a:t>
            </a:r>
            <a:r>
              <a:rPr lang="en-US" sz="2800" dirty="0" smtClean="0"/>
              <a:t/>
            </a:r>
            <a:br>
              <a:rPr lang="en-US" sz="2800" dirty="0" smtClean="0"/>
            </a:br>
            <a:endParaRPr lang="en-US" sz="2800" dirty="0"/>
          </a:p>
        </p:txBody>
      </p:sp>
      <p:sp>
        <p:nvSpPr>
          <p:cNvPr id="6" name="TextBox 5"/>
          <p:cNvSpPr txBox="1"/>
          <p:nvPr/>
        </p:nvSpPr>
        <p:spPr>
          <a:xfrm>
            <a:off x="314292" y="1500174"/>
            <a:ext cx="9429816" cy="4124206"/>
          </a:xfrm>
          <a:prstGeom prst="rect">
            <a:avLst/>
          </a:prstGeom>
          <a:noFill/>
        </p:spPr>
        <p:txBody>
          <a:bodyPr wrap="square" rtlCol="0">
            <a:spAutoFit/>
          </a:bodyPr>
          <a:lstStyle/>
          <a:p>
            <a:pPr marL="342900" indent="-342900">
              <a:spcBef>
                <a:spcPts val="600"/>
              </a:spcBef>
              <a:spcAft>
                <a:spcPts val="600"/>
              </a:spcAft>
              <a:buAutoNum type="arabicPeriod"/>
            </a:pPr>
            <a:r>
              <a:rPr lang="en-US" sz="2400" dirty="0" smtClean="0"/>
              <a:t>Improve: </a:t>
            </a:r>
            <a:r>
              <a:rPr lang="en-US" sz="2400" dirty="0" smtClean="0">
                <a:latin typeface="Times New Roman" pitchFamily="18" charset="0"/>
                <a:cs typeface="Times New Roman" pitchFamily="18" charset="0"/>
              </a:rPr>
              <a:t>Institutional system; Efficiency of state management; </a:t>
            </a:r>
          </a:p>
          <a:p>
            <a:pPr marL="342900" indent="-342900">
              <a:spcBef>
                <a:spcPts val="600"/>
              </a:spcBef>
              <a:spcAft>
                <a:spcPts val="600"/>
              </a:spcAft>
            </a:pPr>
            <a:r>
              <a:rPr lang="en-US" sz="2400" dirty="0" smtClean="0">
                <a:latin typeface="Times New Roman" pitchFamily="18" charset="0"/>
                <a:cs typeface="Times New Roman" pitchFamily="18" charset="0"/>
              </a:rPr>
              <a:t>Legal system.</a:t>
            </a:r>
          </a:p>
          <a:p>
            <a:pPr marL="342900" indent="-342900">
              <a:spcBef>
                <a:spcPts val="600"/>
              </a:spcBef>
              <a:spcAft>
                <a:spcPts val="600"/>
              </a:spcAft>
              <a:buAutoNum type="arabicPeriod"/>
            </a:pPr>
            <a:endParaRPr lang="en-US" sz="2400" dirty="0" smtClean="0">
              <a:latin typeface="Times New Roman" pitchFamily="18" charset="0"/>
              <a:cs typeface="Times New Roman" pitchFamily="18" charset="0"/>
            </a:endParaRPr>
          </a:p>
          <a:p>
            <a:pPr marL="342900" indent="-342900">
              <a:spcBef>
                <a:spcPts val="600"/>
              </a:spcBef>
              <a:spcAft>
                <a:spcPts val="600"/>
              </a:spcAft>
              <a:buAutoNum type="arabicPeriod"/>
            </a:pPr>
            <a:r>
              <a:rPr lang="en-US" sz="2400" dirty="0" smtClean="0">
                <a:latin typeface="Times New Roman" pitchFamily="18" charset="0"/>
                <a:cs typeface="Times New Roman" pitchFamily="18" charset="0"/>
              </a:rPr>
              <a:t>Preparing Action Plans in order to implement VSDGs to 2030.</a:t>
            </a:r>
          </a:p>
          <a:p>
            <a:pPr marL="342900" indent="-342900">
              <a:spcBef>
                <a:spcPts val="600"/>
              </a:spcBef>
              <a:spcAft>
                <a:spcPts val="600"/>
              </a:spcAft>
              <a:buAutoNum type="arabicPeriod"/>
            </a:pPr>
            <a:endParaRPr lang="en-US" sz="2400" dirty="0" smtClean="0">
              <a:latin typeface="Times New Roman" pitchFamily="18" charset="0"/>
              <a:cs typeface="Times New Roman" pitchFamily="18" charset="0"/>
            </a:endParaRPr>
          </a:p>
          <a:p>
            <a:pPr marL="342900" indent="-342900">
              <a:spcBef>
                <a:spcPts val="600"/>
              </a:spcBef>
              <a:spcAft>
                <a:spcPts val="600"/>
              </a:spcAft>
              <a:buFontTx/>
              <a:buAutoNum type="arabicPeriod"/>
            </a:pPr>
            <a:r>
              <a:rPr lang="en-US" sz="2400" dirty="0" smtClean="0">
                <a:latin typeface="Times New Roman" pitchFamily="18" charset="0"/>
                <a:cs typeface="Times New Roman" pitchFamily="18" charset="0"/>
              </a:rPr>
              <a:t>Undertaking communication, advocacy and education activities.</a:t>
            </a:r>
          </a:p>
          <a:p>
            <a:pPr marL="342900" indent="-342900">
              <a:spcBef>
                <a:spcPts val="600"/>
              </a:spcBef>
              <a:spcAft>
                <a:spcPts val="600"/>
              </a:spcAft>
              <a:buFontTx/>
              <a:buAutoNum type="arabicPeriod"/>
            </a:pPr>
            <a:endParaRPr lang="en-US" sz="2400" dirty="0" smtClean="0">
              <a:latin typeface="Times New Roman" pitchFamily="18" charset="0"/>
              <a:cs typeface="Times New Roman" pitchFamily="18" charset="0"/>
            </a:endParaRPr>
          </a:p>
          <a:p>
            <a:pPr marL="342900" indent="-342900">
              <a:spcBef>
                <a:spcPts val="600"/>
              </a:spcBef>
              <a:spcAft>
                <a:spcPts val="600"/>
              </a:spcAft>
              <a:buAutoNum type="arabicPeriod"/>
            </a:pPr>
            <a:r>
              <a:rPr lang="en-US" sz="2400" dirty="0" smtClean="0">
                <a:latin typeface="Times New Roman" pitchFamily="18" charset="0"/>
                <a:cs typeface="Times New Roman" pitchFamily="18" charset="0"/>
              </a:rPr>
              <a:t>Strengthening the capacity.</a:t>
            </a:r>
            <a:endParaRPr lang="vi-VN"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2"/>
            <a:ext cx="9351199" cy="1211457"/>
          </a:xfrm>
          <a:prstGeom prst="rect">
            <a:avLst/>
          </a:prstGeom>
        </p:spPr>
        <p:txBody>
          <a:bodyPr wrap="square" lIns="91423" tIns="45711" rIns="91423" bIns="45711">
            <a:spAutoFit/>
          </a:bodyPr>
          <a:lstStyle/>
          <a:p>
            <a:pPr algn="ctr"/>
            <a:r>
              <a:rPr lang="en-US" sz="2600" b="1" dirty="0" smtClean="0">
                <a:solidFill>
                  <a:srgbClr val="990000"/>
                </a:solidFill>
                <a:latin typeface="Times New Roman" pitchFamily="18" charset="0"/>
                <a:cs typeface="Times New Roman" pitchFamily="18" charset="0"/>
              </a:rPr>
              <a:t>KEY TASKS TO BE IMPLEMETED DURING</a:t>
            </a:r>
            <a:br>
              <a:rPr lang="en-US" sz="2600" b="1" dirty="0" smtClean="0">
                <a:solidFill>
                  <a:srgbClr val="990000"/>
                </a:solidFill>
                <a:latin typeface="Times New Roman" pitchFamily="18" charset="0"/>
                <a:cs typeface="Times New Roman" pitchFamily="18" charset="0"/>
              </a:rPr>
            </a:br>
            <a:r>
              <a:rPr lang="en-US" sz="2600" b="1" dirty="0" smtClean="0">
                <a:solidFill>
                  <a:srgbClr val="990000"/>
                </a:solidFill>
                <a:latin typeface="Times New Roman" pitchFamily="18" charset="0"/>
                <a:cs typeface="Times New Roman" pitchFamily="18" charset="0"/>
              </a:rPr>
              <a:t>2021 - 2030 </a:t>
            </a:r>
            <a:r>
              <a:rPr lang="en-US" dirty="0" smtClean="0"/>
              <a:t/>
            </a:r>
            <a:br>
              <a:rPr lang="en-US" dirty="0" smtClean="0"/>
            </a:br>
            <a:endParaRPr lang="en-US" dirty="0"/>
          </a:p>
        </p:txBody>
      </p:sp>
      <p:sp>
        <p:nvSpPr>
          <p:cNvPr id="6" name="TextBox 5"/>
          <p:cNvSpPr txBox="1"/>
          <p:nvPr/>
        </p:nvSpPr>
        <p:spPr>
          <a:xfrm>
            <a:off x="0" y="1285860"/>
            <a:ext cx="10058400" cy="5170646"/>
          </a:xfrm>
          <a:prstGeom prst="rect">
            <a:avLst/>
          </a:prstGeom>
          <a:noFill/>
        </p:spPr>
        <p:txBody>
          <a:bodyPr wrap="square" rtlCol="0">
            <a:spAutoFit/>
          </a:bodyPr>
          <a:lstStyle/>
          <a:p>
            <a:pPr marL="457200" indent="-457200">
              <a:spcBef>
                <a:spcPts val="600"/>
              </a:spcBef>
              <a:spcAft>
                <a:spcPts val="600"/>
              </a:spcAft>
              <a:buAutoNum type="arabicPeriod"/>
            </a:pPr>
            <a:r>
              <a:rPr lang="en-US" sz="2400" dirty="0" smtClean="0">
                <a:latin typeface="Times New Roman" pitchFamily="18" charset="0"/>
                <a:cs typeface="Times New Roman" pitchFamily="18" charset="0"/>
              </a:rPr>
              <a:t>Preparing and issuing specific targets and a roadmap for the implementation </a:t>
            </a:r>
          </a:p>
          <a:p>
            <a:pPr marL="457200" indent="-457200">
              <a:spcBef>
                <a:spcPts val="600"/>
              </a:spcBef>
              <a:spcAft>
                <a:spcPts val="600"/>
              </a:spcAft>
            </a:pPr>
            <a:r>
              <a:rPr lang="en-US" sz="2400" dirty="0" smtClean="0">
                <a:latin typeface="Times New Roman" pitchFamily="18" charset="0"/>
                <a:cs typeface="Times New Roman" pitchFamily="18" charset="0"/>
              </a:rPr>
              <a:t>of  SDGS until 2030 (statistical criteria, mechanism for data collection, </a:t>
            </a:r>
          </a:p>
          <a:p>
            <a:pPr marL="457200" indent="-457200">
              <a:spcBef>
                <a:spcPts val="600"/>
              </a:spcBef>
              <a:spcAft>
                <a:spcPts val="600"/>
              </a:spcAft>
            </a:pPr>
            <a:r>
              <a:rPr lang="en-US" sz="2400" dirty="0" smtClean="0">
                <a:latin typeface="Times New Roman" pitchFamily="18" charset="0"/>
                <a:cs typeface="Times New Roman" pitchFamily="18" charset="0"/>
              </a:rPr>
              <a:t>monitoring, evaluating the implementation of Viet Nam’s SDGs).</a:t>
            </a:r>
          </a:p>
          <a:p>
            <a:pPr marL="457200" indent="-457200">
              <a:spcBef>
                <a:spcPts val="600"/>
              </a:spcBef>
              <a:spcAft>
                <a:spcPts val="600"/>
              </a:spcAft>
            </a:pPr>
            <a:endParaRPr lang="en-US" sz="2400" dirty="0" smtClean="0">
              <a:latin typeface="Times New Roman" pitchFamily="18" charset="0"/>
              <a:cs typeface="Times New Roman" pitchFamily="18" charset="0"/>
            </a:endParaRPr>
          </a:p>
          <a:p>
            <a:pPr marL="457200" indent="-457200">
              <a:spcBef>
                <a:spcPts val="600"/>
              </a:spcBef>
              <a:spcAft>
                <a:spcPts val="600"/>
              </a:spcAft>
            </a:pPr>
            <a:r>
              <a:rPr lang="en-US" sz="2400" dirty="0" smtClean="0">
                <a:latin typeface="Times New Roman" pitchFamily="18" charset="0"/>
                <a:cs typeface="Times New Roman" pitchFamily="18" charset="0"/>
              </a:rPr>
              <a:t>2. Mainstreaming sustainable development goals.</a:t>
            </a:r>
          </a:p>
          <a:p>
            <a:pPr marL="457200" indent="-457200">
              <a:spcBef>
                <a:spcPts val="600"/>
              </a:spcBef>
              <a:spcAft>
                <a:spcPts val="600"/>
              </a:spcAft>
            </a:pPr>
            <a:endParaRPr lang="en-US" sz="2400" dirty="0" smtClean="0">
              <a:latin typeface="Times New Roman" pitchFamily="18" charset="0"/>
              <a:cs typeface="Times New Roman" pitchFamily="18" charset="0"/>
            </a:endParaRPr>
          </a:p>
          <a:p>
            <a:pPr marL="457200" indent="-457200">
              <a:spcBef>
                <a:spcPts val="600"/>
              </a:spcBef>
              <a:spcAft>
                <a:spcPts val="600"/>
              </a:spcAft>
            </a:pPr>
            <a:r>
              <a:rPr lang="en-US" sz="2400" dirty="0" smtClean="0">
                <a:latin typeface="Times New Roman" pitchFamily="18" charset="0"/>
                <a:cs typeface="Times New Roman" pitchFamily="18" charset="0"/>
              </a:rPr>
              <a:t>3. Developing human resources, particularly high quality human resources.</a:t>
            </a:r>
          </a:p>
          <a:p>
            <a:pPr marL="457200" indent="-457200">
              <a:spcBef>
                <a:spcPts val="600"/>
              </a:spcBef>
              <a:spcAft>
                <a:spcPts val="600"/>
              </a:spcAft>
            </a:pPr>
            <a:endParaRPr lang="en-US" sz="2400" dirty="0" smtClean="0">
              <a:latin typeface="Times New Roman" pitchFamily="18" charset="0"/>
              <a:cs typeface="Times New Roman" pitchFamily="18" charset="0"/>
            </a:endParaRPr>
          </a:p>
          <a:p>
            <a:pPr marL="457200" indent="-457200">
              <a:spcBef>
                <a:spcPts val="600"/>
              </a:spcBef>
              <a:spcAft>
                <a:spcPts val="600"/>
              </a:spcAft>
            </a:pPr>
            <a:r>
              <a:rPr lang="en-US" sz="2400" dirty="0" smtClean="0">
                <a:latin typeface="Times New Roman" pitchFamily="18" charset="0"/>
                <a:cs typeface="Times New Roman" pitchFamily="18" charset="0"/>
              </a:rPr>
              <a:t>4. Overseeing, evaluating and reporting on the implementation of sustainable</a:t>
            </a:r>
          </a:p>
          <a:p>
            <a:pPr marL="457200" indent="-457200">
              <a:spcBef>
                <a:spcPts val="600"/>
              </a:spcBef>
              <a:spcAft>
                <a:spcPts val="600"/>
              </a:spcAft>
            </a:pPr>
            <a:r>
              <a:rPr lang="en-US" sz="2400" dirty="0" smtClean="0">
                <a:latin typeface="Times New Roman" pitchFamily="18" charset="0"/>
                <a:cs typeface="Times New Roman" pitchFamily="18" charset="0"/>
              </a:rPr>
              <a:t>development goals.</a:t>
            </a:r>
            <a:endParaRPr lang="vi-VN"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131" y="31414"/>
            <a:ext cx="9744144" cy="1754308"/>
          </a:xfrm>
          <a:prstGeom prst="rect">
            <a:avLst/>
          </a:prstGeom>
        </p:spPr>
        <p:txBody>
          <a:bodyPr wrap="square" lIns="91423" tIns="45711" rIns="91423" bIns="45711">
            <a:spAutoFit/>
          </a:bodyPr>
          <a:lstStyle/>
          <a:p>
            <a:pPr algn="ctr"/>
            <a:r>
              <a:rPr lang="en-US" sz="2800" b="1" dirty="0" smtClean="0">
                <a:solidFill>
                  <a:srgbClr val="990000"/>
                </a:solidFill>
                <a:latin typeface="Times New Roman" pitchFamily="18" charset="0"/>
                <a:cs typeface="Times New Roman" pitchFamily="18" charset="0"/>
              </a:rPr>
              <a:t>SUSTAINABLE DEVELOPMENT </a:t>
            </a:r>
          </a:p>
          <a:p>
            <a:pPr algn="ctr"/>
            <a:r>
              <a:rPr lang="en-US" sz="2800" b="1" dirty="0" smtClean="0">
                <a:solidFill>
                  <a:srgbClr val="990000"/>
                </a:solidFill>
                <a:latin typeface="Times New Roman" pitchFamily="18" charset="0"/>
                <a:cs typeface="Times New Roman" pitchFamily="18" charset="0"/>
              </a:rPr>
              <a:t>MONITORING PROGRESS </a:t>
            </a:r>
          </a:p>
          <a:p>
            <a:pPr algn="ctr"/>
            <a:r>
              <a:rPr lang="en-US" sz="2600" dirty="0" smtClean="0">
                <a:latin typeface="Times New Roman" pitchFamily="18" charset="0"/>
                <a:cs typeface="Times New Roman" pitchFamily="18" charset="0"/>
              </a:rPr>
              <a:t/>
            </a:r>
            <a:br>
              <a:rPr lang="en-US" sz="2600" dirty="0" smtClean="0">
                <a:latin typeface="Times New Roman" pitchFamily="18" charset="0"/>
                <a:cs typeface="Times New Roman" pitchFamily="18" charset="0"/>
              </a:rPr>
            </a:br>
            <a:endParaRPr lang="en-US" sz="2600" dirty="0">
              <a:latin typeface="Times New Roman" pitchFamily="18" charset="0"/>
              <a:cs typeface="Times New Roman" pitchFamily="18" charset="0"/>
            </a:endParaRPr>
          </a:p>
        </p:txBody>
      </p:sp>
      <p:sp>
        <p:nvSpPr>
          <p:cNvPr id="7" name="Rectangle 6"/>
          <p:cNvSpPr/>
          <p:nvPr/>
        </p:nvSpPr>
        <p:spPr>
          <a:xfrm>
            <a:off x="235712" y="1000109"/>
            <a:ext cx="9822689" cy="6663344"/>
          </a:xfrm>
          <a:prstGeom prst="rect">
            <a:avLst/>
          </a:prstGeom>
        </p:spPr>
        <p:txBody>
          <a:bodyPr wrap="square" lIns="91423" tIns="45711" rIns="91423" bIns="45711">
            <a:spAutoFit/>
          </a:bodyPr>
          <a:lstStyle/>
          <a:p>
            <a:pPr>
              <a:spcBef>
                <a:spcPts val="600"/>
              </a:spcBef>
              <a:spcAft>
                <a:spcPts val="600"/>
              </a:spcAft>
            </a:pPr>
            <a:endParaRPr lang="en-US" sz="2000" b="1" dirty="0" smtClean="0">
              <a:latin typeface="Times New Roman" pitchFamily="18" charset="0"/>
              <a:cs typeface="Times New Roman" pitchFamily="18" charset="0"/>
            </a:endParaRPr>
          </a:p>
          <a:p>
            <a:pPr>
              <a:spcBef>
                <a:spcPts val="600"/>
              </a:spcBef>
              <a:spcAft>
                <a:spcPts val="600"/>
              </a:spcAft>
            </a:pPr>
            <a:r>
              <a:rPr lang="en-US" sz="2400" b="1" dirty="0" smtClean="0">
                <a:latin typeface="Times New Roman" pitchFamily="18" charset="0"/>
                <a:cs typeface="Times New Roman" pitchFamily="18" charset="0"/>
              </a:rPr>
              <a:t>The feasibility of 230 indicators</a:t>
            </a:r>
          </a:p>
          <a:p>
            <a:pPr>
              <a:spcBef>
                <a:spcPts val="600"/>
              </a:spcBef>
              <a:spcAft>
                <a:spcPts val="600"/>
              </a:spcAft>
            </a:pPr>
            <a:r>
              <a:rPr lang="en-US" sz="2400" dirty="0" smtClean="0">
                <a:latin typeface="Times New Roman" pitchFamily="18" charset="0"/>
                <a:cs typeface="Times New Roman" pitchFamily="18" charset="0"/>
              </a:rPr>
              <a:t>- 129/230 indicators are feasible; </a:t>
            </a:r>
          </a:p>
          <a:p>
            <a:pPr>
              <a:spcBef>
                <a:spcPts val="600"/>
              </a:spcBef>
              <a:spcAft>
                <a:spcPts val="600"/>
              </a:spcAft>
              <a:buFontTx/>
              <a:buChar char="-"/>
            </a:pPr>
            <a:r>
              <a:rPr lang="en-US" sz="2400" dirty="0" smtClean="0">
                <a:latin typeface="Times New Roman" pitchFamily="18" charset="0"/>
                <a:cs typeface="Times New Roman" pitchFamily="18" charset="0"/>
              </a:rPr>
              <a:t>101/230 indicators are infeasible.</a:t>
            </a:r>
          </a:p>
          <a:p>
            <a:pPr>
              <a:spcBef>
                <a:spcPts val="600"/>
              </a:spcBef>
              <a:spcAft>
                <a:spcPts val="600"/>
              </a:spcAft>
              <a:buFontTx/>
              <a:buChar char="-"/>
            </a:pPr>
            <a:endParaRPr lang="en-US" sz="2400" dirty="0" smtClean="0">
              <a:latin typeface="Times New Roman" pitchFamily="18" charset="0"/>
              <a:cs typeface="Times New Roman" pitchFamily="18" charset="0"/>
            </a:endParaRPr>
          </a:p>
          <a:p>
            <a:pPr>
              <a:spcBef>
                <a:spcPts val="600"/>
              </a:spcBef>
              <a:spcAft>
                <a:spcPts val="600"/>
              </a:spcAft>
            </a:pPr>
            <a:r>
              <a:rPr lang="en-US" sz="2400" b="1" dirty="0" smtClean="0">
                <a:latin typeface="Times New Roman" pitchFamily="18" charset="0"/>
                <a:cs typeface="Times New Roman" pitchFamily="18" charset="0"/>
              </a:rPr>
              <a:t>Baseline/data base</a:t>
            </a: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- 89/230 indicators have available data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- 141/230 indicators have no available data. </a:t>
            </a:r>
          </a:p>
          <a:p>
            <a:pPr>
              <a:spcBef>
                <a:spcPts val="600"/>
              </a:spcBef>
              <a:spcAft>
                <a:spcPts val="600"/>
              </a:spcAft>
            </a:pP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Indicator integration into national statistical system</a:t>
            </a: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30 indicators have been integrated into the 2015 Statistics Law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smtClean="0"/>
              <a:t/>
            </a:r>
            <a:br>
              <a:rPr lang="en-US" sz="2400" dirty="0" smtClean="0"/>
            </a:br>
            <a:endParaRPr lang="en-US" sz="2400" dirty="0" smtClean="0"/>
          </a:p>
          <a:p>
            <a:r>
              <a:rPr lang="en-US" dirty="0" smtClean="0"/>
              <a:t/>
            </a:r>
            <a:br>
              <a:rPr lang="en-US" dirty="0" smtClean="0"/>
            </a:b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643181"/>
            <a:ext cx="10058400" cy="668586"/>
          </a:xfrm>
          <a:prstGeom prst="rect">
            <a:avLst/>
          </a:prstGeom>
        </p:spPr>
        <p:txBody>
          <a:bodyPr wrap="square" lIns="91423" tIns="45711" rIns="91423" bIns="45711">
            <a:spAutoFit/>
          </a:bodyPr>
          <a:lstStyle/>
          <a:p>
            <a:pPr marL="182845" indent="-342836" algn="ctr">
              <a:spcBef>
                <a:spcPts val="600"/>
              </a:spcBef>
            </a:pPr>
            <a:r>
              <a:rPr lang="en-US" altLang="ja-JP" sz="3600" b="1" dirty="0" smtClean="0">
                <a:solidFill>
                  <a:srgbClr val="002060"/>
                </a:solidFill>
                <a:latin typeface="Times New Roman" pitchFamily="18" charset="0"/>
                <a:cs typeface="Times New Roman" pitchFamily="18" charset="0"/>
              </a:rPr>
              <a:t>GENERAL INFORMATION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4294" y="2"/>
            <a:ext cx="9115488" cy="954089"/>
          </a:xfrm>
          <a:prstGeom prst="rect">
            <a:avLst/>
          </a:prstGeom>
        </p:spPr>
        <p:txBody>
          <a:bodyPr wrap="square" lIns="91423" tIns="45711" rIns="91423" bIns="45711">
            <a:spAutoFit/>
          </a:bodyPr>
          <a:lstStyle/>
          <a:p>
            <a:pPr algn="ctr"/>
            <a:r>
              <a:rPr lang="en-US" sz="2800" b="1" dirty="0" smtClean="0">
                <a:solidFill>
                  <a:srgbClr val="990000"/>
                </a:solidFill>
                <a:latin typeface="Times New Roman" pitchFamily="18" charset="0"/>
                <a:cs typeface="Times New Roman" pitchFamily="18" charset="0"/>
              </a:rPr>
              <a:t>MONITORING AND REVIEWING MECHANISM </a:t>
            </a:r>
            <a:br>
              <a:rPr lang="en-US" sz="2800" b="1" dirty="0" smtClean="0">
                <a:solidFill>
                  <a:srgbClr val="990000"/>
                </a:solidFill>
                <a:latin typeface="Times New Roman" pitchFamily="18" charset="0"/>
                <a:cs typeface="Times New Roman" pitchFamily="18" charset="0"/>
              </a:rPr>
            </a:br>
            <a:endParaRPr lang="en-US" sz="2800" b="1" dirty="0" smtClean="0">
              <a:solidFill>
                <a:srgbClr val="990000"/>
              </a:solidFill>
              <a:latin typeface="Times New Roman" pitchFamily="18" charset="0"/>
              <a:cs typeface="Times New Roman" pitchFamily="18" charset="0"/>
            </a:endParaRPr>
          </a:p>
        </p:txBody>
      </p:sp>
      <p:sp>
        <p:nvSpPr>
          <p:cNvPr id="7" name="Rectangle 6"/>
          <p:cNvSpPr/>
          <p:nvPr/>
        </p:nvSpPr>
        <p:spPr>
          <a:xfrm>
            <a:off x="785782" y="2928945"/>
            <a:ext cx="5029200" cy="1477309"/>
          </a:xfrm>
          <a:prstGeom prst="rect">
            <a:avLst/>
          </a:prstGeom>
        </p:spPr>
        <p:txBody>
          <a:bodyPr lIns="91423" tIns="45711" rIns="91423" bIns="45711">
            <a:spAutoFit/>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cxnSp>
        <p:nvCxnSpPr>
          <p:cNvPr id="26" name="Straight Connector 25"/>
          <p:cNvCxnSpPr/>
          <p:nvPr/>
        </p:nvCxnSpPr>
        <p:spPr>
          <a:xfrm rot="5400000">
            <a:off x="7990465" y="4498136"/>
            <a:ext cx="365760" cy="1746"/>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29" name="Group 28"/>
          <p:cNvGrpSpPr/>
          <p:nvPr/>
        </p:nvGrpSpPr>
        <p:grpSpPr>
          <a:xfrm>
            <a:off x="550040" y="1176404"/>
            <a:ext cx="8722579" cy="4550484"/>
            <a:chOff x="500034" y="571480"/>
            <a:chExt cx="7929618" cy="4550484"/>
          </a:xfrm>
        </p:grpSpPr>
        <p:sp>
          <p:nvSpPr>
            <p:cNvPr id="8" name="Rectangle 7"/>
            <p:cNvSpPr/>
            <p:nvPr/>
          </p:nvSpPr>
          <p:spPr>
            <a:xfrm>
              <a:off x="3286116" y="571480"/>
              <a:ext cx="2214578" cy="100013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GOVERNMENT</a:t>
              </a:r>
              <a:endParaRPr lang="en-US" dirty="0"/>
            </a:p>
          </p:txBody>
        </p:sp>
        <p:sp>
          <p:nvSpPr>
            <p:cNvPr id="9" name="Rectangle 8"/>
            <p:cNvSpPr/>
            <p:nvPr/>
          </p:nvSpPr>
          <p:spPr>
            <a:xfrm>
              <a:off x="1151554" y="2179830"/>
              <a:ext cx="2214578" cy="121444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NATIONAL</a:t>
              </a:r>
              <a:br>
                <a:rPr lang="en-US" dirty="0" smtClean="0"/>
              </a:br>
              <a:r>
                <a:rPr lang="en-US" dirty="0" smtClean="0"/>
                <a:t>COUNCIL FOR</a:t>
              </a:r>
              <a:br>
                <a:rPr lang="en-US" dirty="0" smtClean="0"/>
              </a:br>
              <a:r>
                <a:rPr lang="en-US" dirty="0" smtClean="0"/>
                <a:t>SUSTAINABLE</a:t>
              </a:r>
              <a:br>
                <a:rPr lang="en-US" dirty="0" smtClean="0"/>
              </a:br>
              <a:r>
                <a:rPr lang="en-US" dirty="0" smtClean="0"/>
                <a:t>DEVELOPMENT</a:t>
              </a:r>
              <a:endParaRPr lang="en-US" dirty="0"/>
            </a:p>
          </p:txBody>
        </p:sp>
        <p:sp>
          <p:nvSpPr>
            <p:cNvPr id="12" name="Rectangle 11"/>
            <p:cNvSpPr/>
            <p:nvPr/>
          </p:nvSpPr>
          <p:spPr>
            <a:xfrm>
              <a:off x="500034" y="4108862"/>
              <a:ext cx="2357454" cy="100013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MPI/LINE</a:t>
              </a:r>
              <a:br>
                <a:rPr lang="en-US" dirty="0" smtClean="0"/>
              </a:br>
              <a:r>
                <a:rPr lang="en-US" dirty="0" smtClean="0"/>
                <a:t>MINISTRIES</a:t>
              </a:r>
              <a:endParaRPr lang="en-US" dirty="0"/>
            </a:p>
          </p:txBody>
        </p:sp>
        <p:sp>
          <p:nvSpPr>
            <p:cNvPr id="13" name="Rectangle 12"/>
            <p:cNvSpPr/>
            <p:nvPr/>
          </p:nvSpPr>
          <p:spPr>
            <a:xfrm>
              <a:off x="3267862" y="4121832"/>
              <a:ext cx="2286016" cy="100013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PROVINCES/LOCAL</a:t>
              </a:r>
              <a:br>
                <a:rPr lang="en-US" dirty="0" smtClean="0"/>
              </a:br>
              <a:r>
                <a:rPr lang="en-US" dirty="0" smtClean="0"/>
                <a:t>AUTHORITIES</a:t>
              </a:r>
              <a:endParaRPr lang="en-US" dirty="0"/>
            </a:p>
          </p:txBody>
        </p:sp>
        <p:sp>
          <p:nvSpPr>
            <p:cNvPr id="14" name="Rectangle 13"/>
            <p:cNvSpPr/>
            <p:nvPr/>
          </p:nvSpPr>
          <p:spPr>
            <a:xfrm>
              <a:off x="6072198" y="4108862"/>
              <a:ext cx="2357454" cy="100013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smtClean="0"/>
            </a:p>
            <a:p>
              <a:pPr algn="ctr"/>
              <a:r>
                <a:rPr lang="en-US" dirty="0" smtClean="0"/>
                <a:t>SOCIAL</a:t>
              </a:r>
              <a:br>
                <a:rPr lang="en-US" dirty="0" smtClean="0"/>
              </a:br>
              <a:r>
                <a:rPr lang="en-US" dirty="0" smtClean="0"/>
                <a:t>ORGANIZATIONS/</a:t>
              </a:r>
              <a:br>
                <a:rPr lang="en-US" dirty="0" smtClean="0"/>
              </a:br>
              <a:r>
                <a:rPr lang="en-US" dirty="0" smtClean="0"/>
                <a:t>BUSINESS SECTOR</a:t>
              </a:r>
              <a:br>
                <a:rPr lang="en-US" dirty="0" smtClean="0"/>
              </a:br>
              <a:endParaRPr lang="en-US" dirty="0"/>
            </a:p>
          </p:txBody>
        </p:sp>
        <p:cxnSp>
          <p:nvCxnSpPr>
            <p:cNvPr id="20" name="Straight Connector 19"/>
            <p:cNvCxnSpPr>
              <a:stCxn id="8" idx="2"/>
              <a:endCxn id="13" idx="0"/>
            </p:cNvCxnSpPr>
            <p:nvPr/>
          </p:nvCxnSpPr>
          <p:spPr>
            <a:xfrm rot="16200000" flipH="1">
              <a:off x="3127027" y="2837989"/>
              <a:ext cx="2550220" cy="17465"/>
            </a:xfrm>
            <a:prstGeom prst="line">
              <a:avLst/>
            </a:prstGeom>
            <a:ln/>
          </p:spPr>
          <p:style>
            <a:lnRef idx="1">
              <a:schemeClr val="accent2"/>
            </a:lnRef>
            <a:fillRef idx="3">
              <a:schemeClr val="accent2"/>
            </a:fillRef>
            <a:effectRef idx="2">
              <a:schemeClr val="accent2"/>
            </a:effectRef>
            <a:fontRef idx="minor">
              <a:schemeClr val="lt1"/>
            </a:fontRef>
          </p:style>
        </p:cxnSp>
        <p:cxnSp>
          <p:nvCxnSpPr>
            <p:cNvPr id="22" name="Straight Connector 21"/>
            <p:cNvCxnSpPr/>
            <p:nvPr/>
          </p:nvCxnSpPr>
          <p:spPr>
            <a:xfrm>
              <a:off x="1214414" y="3714752"/>
              <a:ext cx="6215106" cy="1588"/>
            </a:xfrm>
            <a:prstGeom prst="line">
              <a:avLst/>
            </a:prstGeom>
            <a:ln/>
          </p:spPr>
          <p:style>
            <a:lnRef idx="1">
              <a:schemeClr val="accent2"/>
            </a:lnRef>
            <a:fillRef idx="3">
              <a:schemeClr val="accent2"/>
            </a:fillRef>
            <a:effectRef idx="2">
              <a:schemeClr val="accent2"/>
            </a:effectRef>
            <a:fontRef idx="minor">
              <a:schemeClr val="lt1"/>
            </a:fontRef>
          </p:style>
        </p:cxnSp>
        <p:cxnSp>
          <p:nvCxnSpPr>
            <p:cNvPr id="24" name="Straight Connector 23"/>
            <p:cNvCxnSpPr/>
            <p:nvPr/>
          </p:nvCxnSpPr>
          <p:spPr>
            <a:xfrm rot="5400000">
              <a:off x="1000100" y="3929066"/>
              <a:ext cx="428628" cy="1588"/>
            </a:xfrm>
            <a:prstGeom prst="line">
              <a:avLst/>
            </a:prstGeom>
            <a:ln/>
          </p:spPr>
          <p:style>
            <a:lnRef idx="1">
              <a:schemeClr val="accent2"/>
            </a:lnRef>
            <a:fillRef idx="3">
              <a:schemeClr val="accent2"/>
            </a:fillRef>
            <a:effectRef idx="2">
              <a:schemeClr val="accent2"/>
            </a:effectRef>
            <a:fontRef idx="minor">
              <a:schemeClr val="lt1"/>
            </a:fontRef>
          </p:style>
        </p:cxnSp>
        <p:cxnSp>
          <p:nvCxnSpPr>
            <p:cNvPr id="28" name="Straight Connector 27"/>
            <p:cNvCxnSpPr/>
            <p:nvPr/>
          </p:nvCxnSpPr>
          <p:spPr>
            <a:xfrm flipV="1">
              <a:off x="3380200" y="2786058"/>
              <a:ext cx="1005840" cy="995"/>
            </a:xfrm>
            <a:prstGeom prst="line">
              <a:avLst/>
            </a:prstGeom>
            <a:ln/>
          </p:spPr>
          <p:style>
            <a:lnRef idx="1">
              <a:schemeClr val="accent2"/>
            </a:lnRef>
            <a:fillRef idx="3">
              <a:schemeClr val="accent2"/>
            </a:fillRef>
            <a:effectRef idx="2">
              <a:schemeClr val="accent2"/>
            </a:effectRef>
            <a:fontRef idx="minor">
              <a:schemeClr val="lt1"/>
            </a:fontRef>
          </p:style>
        </p:cxn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9"/>
            <a:ext cx="9586944" cy="1292643"/>
          </a:xfrm>
          <a:prstGeom prst="rect">
            <a:avLst/>
          </a:prstGeom>
        </p:spPr>
        <p:txBody>
          <a:bodyPr wrap="square" lIns="91423" tIns="45711" rIns="91423" bIns="45711">
            <a:spAutoFit/>
          </a:bodyPr>
          <a:lstStyle/>
          <a:p>
            <a:pPr algn="ctr"/>
            <a:r>
              <a:rPr lang="en-US" sz="2600" b="1" dirty="0" smtClean="0">
                <a:solidFill>
                  <a:srgbClr val="990000"/>
                </a:solidFill>
                <a:latin typeface="Times New Roman" pitchFamily="18" charset="0"/>
                <a:cs typeface="Times New Roman" pitchFamily="18" charset="0"/>
              </a:rPr>
              <a:t>NEXT STEPS FOR VSDG MONITORING </a:t>
            </a:r>
          </a:p>
          <a:p>
            <a:pPr algn="ctr"/>
            <a:r>
              <a:rPr lang="en-US" sz="2600" b="1" dirty="0" smtClean="0">
                <a:solidFill>
                  <a:srgbClr val="990000"/>
                </a:solidFill>
                <a:latin typeface="Times New Roman" pitchFamily="18" charset="0"/>
                <a:cs typeface="Times New Roman" pitchFamily="18" charset="0"/>
              </a:rPr>
              <a:t>AND REVIEWING </a:t>
            </a:r>
            <a:br>
              <a:rPr lang="en-US" sz="2600" b="1" dirty="0" smtClean="0">
                <a:solidFill>
                  <a:srgbClr val="990000"/>
                </a:solidFill>
                <a:latin typeface="Times New Roman" pitchFamily="18" charset="0"/>
                <a:cs typeface="Times New Roman" pitchFamily="18" charset="0"/>
              </a:rPr>
            </a:br>
            <a:endParaRPr lang="en-US" sz="2600" b="1" dirty="0" smtClean="0">
              <a:solidFill>
                <a:srgbClr val="990000"/>
              </a:solidFill>
              <a:latin typeface="Times New Roman" pitchFamily="18" charset="0"/>
              <a:cs typeface="Times New Roman" pitchFamily="18" charset="0"/>
            </a:endParaRPr>
          </a:p>
        </p:txBody>
      </p:sp>
      <p:sp>
        <p:nvSpPr>
          <p:cNvPr id="5" name="Rectangle 4"/>
          <p:cNvSpPr/>
          <p:nvPr/>
        </p:nvSpPr>
        <p:spPr>
          <a:xfrm>
            <a:off x="0" y="1142990"/>
            <a:ext cx="10058399" cy="5601515"/>
          </a:xfrm>
          <a:prstGeom prst="rect">
            <a:avLst/>
          </a:prstGeom>
        </p:spPr>
        <p:txBody>
          <a:bodyPr wrap="square" lIns="91423" tIns="45711" rIns="91423" bIns="45711">
            <a:spAutoFit/>
          </a:bodyPr>
          <a:lstStyle/>
          <a:p>
            <a:r>
              <a:rPr lang="en-US" sz="2400" dirty="0" smtClean="0">
                <a:latin typeface="Times New Roman" pitchFamily="18" charset="0"/>
                <a:cs typeface="Times New Roman" pitchFamily="18" charset="0"/>
              </a:rPr>
              <a:t>1. Develop VSDG indicators  (concepts, contents, calculation methods to</a:t>
            </a:r>
          </a:p>
          <a:p>
            <a:r>
              <a:rPr lang="en-US" sz="2400" dirty="0" smtClean="0">
                <a:latin typeface="Times New Roman" pitchFamily="18" charset="0"/>
                <a:cs typeface="Times New Roman" pitchFamily="18" charset="0"/>
              </a:rPr>
              <a:t> ensure the national ownership of data).</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2. Setting up VSDG indicators monitoring system.</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3. Adding VSDG to national statistic list.</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4. Developing the online indicator information systems for SDG monitoring and  reporting.</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5. Enhancing capacity of statistics for SDGs (staff of the GSO and other line </a:t>
            </a:r>
          </a:p>
          <a:p>
            <a:r>
              <a:rPr lang="en-US" sz="2400" dirty="0" smtClean="0">
                <a:latin typeface="Times New Roman" pitchFamily="18" charset="0"/>
                <a:cs typeface="Times New Roman" pitchFamily="18" charset="0"/>
              </a:rPr>
              <a:t>ministries, sectors as well as local level).</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6. Mobilizing technical and financial support for monitoring and reviewing </a:t>
            </a:r>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285992"/>
            <a:ext cx="10058400" cy="1492698"/>
          </a:xfrm>
          <a:prstGeom prst="rect">
            <a:avLst/>
          </a:prstGeom>
        </p:spPr>
        <p:txBody>
          <a:bodyPr wrap="square" lIns="91423" tIns="45711" rIns="91423" bIns="45711">
            <a:spAutoFit/>
          </a:bodyPr>
          <a:lstStyle/>
          <a:p>
            <a:pPr marL="182845" indent="-342836" algn="ctr">
              <a:spcBef>
                <a:spcPts val="600"/>
              </a:spcBef>
            </a:pPr>
            <a:r>
              <a:rPr lang="en-US" altLang="ja-JP" sz="4300" b="1" dirty="0" smtClean="0">
                <a:solidFill>
                  <a:srgbClr val="002060"/>
                </a:solidFill>
                <a:latin typeface="Times New Roman" pitchFamily="18" charset="0"/>
                <a:cs typeface="Times New Roman" pitchFamily="18" charset="0"/>
              </a:rPr>
              <a:t>THANK YOU FOR YOUR </a:t>
            </a:r>
          </a:p>
          <a:p>
            <a:pPr marL="182845" indent="-342836" algn="ctr">
              <a:spcBef>
                <a:spcPts val="600"/>
              </a:spcBef>
            </a:pPr>
            <a:r>
              <a:rPr lang="en-US" altLang="ja-JP" sz="4300" b="1" dirty="0" smtClean="0">
                <a:solidFill>
                  <a:srgbClr val="002060"/>
                </a:solidFill>
                <a:latin typeface="Times New Roman" pitchFamily="18" charset="0"/>
                <a:cs typeface="Times New Roman" pitchFamily="18" charset="0"/>
              </a:rPr>
              <a:t>ATTENTION!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1341900" y="500042"/>
            <a:ext cx="7308107" cy="584757"/>
          </a:xfrm>
          <a:prstGeom prst="rect">
            <a:avLst/>
          </a:prstGeom>
        </p:spPr>
        <p:txBody>
          <a:bodyPr wrap="square" lIns="91423" tIns="45711" rIns="91423" bIns="45711">
            <a:spAutoFit/>
          </a:bodyPr>
          <a:lstStyle/>
          <a:p>
            <a:pPr algn="ctr"/>
            <a:r>
              <a:rPr lang="en-US" altLang="ja-JP" sz="3200" b="1" dirty="0" smtClean="0">
                <a:solidFill>
                  <a:srgbClr val="002060"/>
                </a:solidFill>
                <a:latin typeface="Times New Roman" pitchFamily="18" charset="0"/>
                <a:cs typeface="Times New Roman" pitchFamily="18" charset="0"/>
              </a:rPr>
              <a:t>Vietnam development success</a:t>
            </a:r>
            <a:endParaRPr lang="en-US" altLang="ja-JP" sz="3200" b="1" dirty="0">
              <a:solidFill>
                <a:srgbClr val="002060"/>
              </a:solidFill>
              <a:latin typeface="Times New Roman" pitchFamily="18" charset="0"/>
              <a:cs typeface="Times New Roman" pitchFamily="18" charset="0"/>
            </a:endParaRPr>
          </a:p>
        </p:txBody>
      </p:sp>
      <p:pic>
        <p:nvPicPr>
          <p:cNvPr id="23554" name="Picture 2" descr="Vietnam GDP"/>
          <p:cNvPicPr>
            <a:picLocks noChangeAspect="1" noChangeArrowheads="1"/>
          </p:cNvPicPr>
          <p:nvPr/>
        </p:nvPicPr>
        <p:blipFill>
          <a:blip r:embed="rId2"/>
          <a:srcRect/>
          <a:stretch>
            <a:fillRect/>
          </a:stretch>
        </p:blipFill>
        <p:spPr bwMode="auto">
          <a:xfrm>
            <a:off x="0" y="1857366"/>
            <a:ext cx="10058400" cy="500063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12"/>
          <p:cNvPicPr>
            <a:picLocks noChangeArrowheads="1"/>
          </p:cNvPicPr>
          <p:nvPr/>
        </p:nvPicPr>
        <p:blipFill>
          <a:blip r:embed="rId2"/>
          <a:srcRect/>
          <a:stretch>
            <a:fillRect/>
          </a:stretch>
        </p:blipFill>
        <p:spPr bwMode="auto">
          <a:xfrm>
            <a:off x="471460" y="1285861"/>
            <a:ext cx="9036907" cy="4431352"/>
          </a:xfrm>
          <a:prstGeom prst="rect">
            <a:avLst/>
          </a:prstGeom>
          <a:noFill/>
          <a:ln w="9525">
            <a:noFill/>
            <a:miter lim="800000"/>
            <a:headEnd/>
            <a:tailEnd/>
          </a:ln>
        </p:spPr>
      </p:pic>
      <p:sp>
        <p:nvSpPr>
          <p:cNvPr id="6" name="Rectangle 5"/>
          <p:cNvSpPr/>
          <p:nvPr/>
        </p:nvSpPr>
        <p:spPr>
          <a:xfrm>
            <a:off x="1957366" y="428604"/>
            <a:ext cx="6711226" cy="584757"/>
          </a:xfrm>
          <a:prstGeom prst="rect">
            <a:avLst/>
          </a:prstGeom>
        </p:spPr>
        <p:txBody>
          <a:bodyPr wrap="none" lIns="91423" tIns="45711" rIns="91423" bIns="45711">
            <a:spAutoFit/>
          </a:bodyPr>
          <a:lstStyle/>
          <a:p>
            <a:r>
              <a:rPr lang="en-US" altLang="ja-JP" sz="3200" b="1" dirty="0" smtClean="0">
                <a:solidFill>
                  <a:srgbClr val="002060"/>
                </a:solidFill>
                <a:latin typeface="Times New Roman" pitchFamily="18" charset="0"/>
                <a:cs typeface="Times New Roman" pitchFamily="18" charset="0"/>
              </a:rPr>
              <a:t>Vietnam development success (Cont.)</a:t>
            </a:r>
            <a:endParaRPr lang="en-US" altLang="ja-JP" sz="3200" b="1" dirty="0">
              <a:solidFill>
                <a:srgbClr val="002060"/>
              </a:solidFill>
              <a:latin typeface="Times New Roman" pitchFamily="18" charset="0"/>
              <a:cs typeface="Times New Roman" pitchFamily="18" charset="0"/>
            </a:endParaRPr>
          </a:p>
        </p:txBody>
      </p:sp>
      <p:sp>
        <p:nvSpPr>
          <p:cNvPr id="7" name="Rectangle 6"/>
          <p:cNvSpPr/>
          <p:nvPr/>
        </p:nvSpPr>
        <p:spPr>
          <a:xfrm>
            <a:off x="550040" y="6000776"/>
            <a:ext cx="8958326" cy="461647"/>
          </a:xfrm>
          <a:prstGeom prst="rect">
            <a:avLst/>
          </a:prstGeom>
        </p:spPr>
        <p:txBody>
          <a:bodyPr wrap="square" lIns="91423" tIns="45711" rIns="91423" bIns="45711">
            <a:spAutoFit/>
          </a:bodyPr>
          <a:lstStyle/>
          <a:p>
            <a:pPr algn="ctr"/>
            <a:r>
              <a:rPr lang="en-US" sz="2400" b="1" dirty="0" smtClean="0"/>
              <a:t>Rate of poor households in Vietnam</a:t>
            </a:r>
            <a:endParaRPr lang="en-US"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436005" y="500043"/>
            <a:ext cx="5554693" cy="584757"/>
          </a:xfrm>
          <a:prstGeom prst="rect">
            <a:avLst/>
          </a:prstGeom>
          <a:noFill/>
          <a:ln w="9525">
            <a:noFill/>
            <a:miter lim="800000"/>
            <a:headEnd/>
            <a:tailEnd/>
          </a:ln>
        </p:spPr>
        <p:txBody>
          <a:bodyPr wrap="square" lIns="91423" tIns="45711" rIns="91423" bIns="45711">
            <a:spAutoFit/>
          </a:bodyPr>
          <a:lstStyle/>
          <a:p>
            <a:pPr algn="ctr" eaLnBrk="1" hangingPunct="1"/>
            <a:r>
              <a:rPr lang="en-US" altLang="ja-JP" sz="3200" b="1" dirty="0">
                <a:solidFill>
                  <a:schemeClr val="accent1">
                    <a:lumMod val="50000"/>
                  </a:schemeClr>
                </a:solidFill>
                <a:latin typeface="Times New Roman" pitchFamily="18" charset="0"/>
                <a:cs typeface="Times New Roman" pitchFamily="18" charset="0"/>
              </a:rPr>
              <a:t>Industrialization speeds up</a:t>
            </a:r>
            <a:endParaRPr lang="en-US" altLang="en-US" sz="3200" dirty="0">
              <a:solidFill>
                <a:schemeClr val="accent1">
                  <a:lumMod val="50000"/>
                </a:schemeClr>
              </a:solidFill>
              <a:latin typeface="Times New Roman" pitchFamily="18" charset="0"/>
              <a:cs typeface="Times New Roman" pitchFamily="18" charset="0"/>
            </a:endParaRPr>
          </a:p>
        </p:txBody>
      </p:sp>
      <p:pic>
        <p:nvPicPr>
          <p:cNvPr id="5" name="Picture 2" descr="Image result for Development of Economic sector in vietnam"/>
          <p:cNvPicPr>
            <a:picLocks noChangeAspect="1" noChangeArrowheads="1"/>
          </p:cNvPicPr>
          <p:nvPr/>
        </p:nvPicPr>
        <p:blipFill>
          <a:blip r:embed="rId2"/>
          <a:srcRect/>
          <a:stretch>
            <a:fillRect/>
          </a:stretch>
        </p:blipFill>
        <p:spPr bwMode="auto">
          <a:xfrm>
            <a:off x="221744" y="1571616"/>
            <a:ext cx="9443787" cy="4786347"/>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3"/>
          <p:cNvSpPr txBox="1">
            <a:spLocks noChangeArrowheads="1"/>
          </p:cNvSpPr>
          <p:nvPr/>
        </p:nvSpPr>
        <p:spPr bwMode="auto">
          <a:xfrm>
            <a:off x="471456" y="714367"/>
            <a:ext cx="9272652" cy="1077200"/>
          </a:xfrm>
          <a:prstGeom prst="rect">
            <a:avLst/>
          </a:prstGeom>
          <a:noFill/>
          <a:ln w="9525">
            <a:noFill/>
            <a:miter lim="800000"/>
            <a:headEnd/>
            <a:tailEnd/>
          </a:ln>
        </p:spPr>
        <p:txBody>
          <a:bodyPr wrap="square" lIns="91423" tIns="45711" rIns="91423" bIns="45711">
            <a:spAutoFit/>
          </a:bodyPr>
          <a:lstStyle/>
          <a:p>
            <a:pPr algn="ctr"/>
            <a:r>
              <a:rPr lang="en-US" altLang="ja-JP" sz="3200" b="1" dirty="0" smtClean="0">
                <a:solidFill>
                  <a:srgbClr val="FF0000"/>
                </a:solidFill>
                <a:latin typeface="Times New Roman" pitchFamily="18" charset="0"/>
                <a:cs typeface="Times New Roman" pitchFamily="18" charset="0"/>
              </a:rPr>
              <a:t>Environmental degradation is</a:t>
            </a:r>
          </a:p>
          <a:p>
            <a:pPr algn="ctr"/>
            <a:r>
              <a:rPr lang="en-US" altLang="ja-JP" sz="3200" b="1" dirty="0" smtClean="0">
                <a:solidFill>
                  <a:srgbClr val="FF0000"/>
                </a:solidFill>
                <a:latin typeface="Times New Roman" pitchFamily="18" charset="0"/>
                <a:cs typeface="Times New Roman" pitchFamily="18" charset="0"/>
              </a:rPr>
              <a:t>a consequence of economic growth</a:t>
            </a:r>
            <a:endParaRPr lang="en-US" altLang="en-US" sz="3200" b="1" dirty="0">
              <a:solidFill>
                <a:srgbClr val="FF0000"/>
              </a:solidFill>
              <a:latin typeface="Times New Roman" pitchFamily="18" charset="0"/>
              <a:cs typeface="Times New Roman" pitchFamily="18" charset="0"/>
            </a:endParaRPr>
          </a:p>
        </p:txBody>
      </p:sp>
      <p:sp>
        <p:nvSpPr>
          <p:cNvPr id="10" name="Text Box 4"/>
          <p:cNvSpPr txBox="1">
            <a:spLocks noChangeArrowheads="1"/>
          </p:cNvSpPr>
          <p:nvPr/>
        </p:nvSpPr>
        <p:spPr bwMode="auto">
          <a:xfrm>
            <a:off x="251460" y="2143128"/>
            <a:ext cx="9806940" cy="1661975"/>
          </a:xfrm>
          <a:prstGeom prst="rect">
            <a:avLst/>
          </a:prstGeom>
          <a:noFill/>
          <a:ln w="9525">
            <a:noFill/>
            <a:miter lim="800000"/>
            <a:headEnd/>
            <a:tailEnd/>
          </a:ln>
        </p:spPr>
        <p:txBody>
          <a:bodyPr wrap="square" lIns="91423" tIns="45711" rIns="91423" bIns="45711">
            <a:spAutoFit/>
          </a:bodyPr>
          <a:lstStyle/>
          <a:p>
            <a:pPr algn="r"/>
            <a:endParaRPr lang="en-US" b="1" dirty="0">
              <a:solidFill>
                <a:srgbClr val="0000CC"/>
              </a:solidFill>
              <a:latin typeface="Arial" pitchFamily="34" charset="0"/>
            </a:endParaRPr>
          </a:p>
          <a:p>
            <a:pPr lvl="2"/>
            <a:r>
              <a:rPr lang="en-US" sz="2800" b="1" dirty="0">
                <a:latin typeface="Times New Roman" pitchFamily="18" charset="0"/>
                <a:cs typeface="Times New Roman" pitchFamily="18" charset="0"/>
              </a:rPr>
              <a:t>1. Environmental pollution in large scale</a:t>
            </a:r>
          </a:p>
          <a:p>
            <a:pPr lvl="2"/>
            <a:endParaRPr lang="en-US" sz="2800" b="1" dirty="0">
              <a:latin typeface="Times New Roman" pitchFamily="18" charset="0"/>
              <a:cs typeface="Times New Roman" pitchFamily="18" charset="0"/>
            </a:endParaRPr>
          </a:p>
          <a:p>
            <a:pPr lvl="2"/>
            <a:r>
              <a:rPr lang="en-US" sz="2800" b="1" dirty="0" smtClean="0">
                <a:latin typeface="Times New Roman" pitchFamily="18" charset="0"/>
                <a:cs typeface="Times New Roman" pitchFamily="18" charset="0"/>
              </a:rPr>
              <a:t>2. </a:t>
            </a:r>
            <a:r>
              <a:rPr lang="en-US" sz="2800" b="1" dirty="0">
                <a:latin typeface="Times New Roman" pitchFamily="18" charset="0"/>
                <a:cs typeface="Times New Roman" pitchFamily="18" charset="0"/>
              </a:rPr>
              <a:t>Biodiversity </a:t>
            </a:r>
            <a:r>
              <a:rPr lang="en-US" sz="2800" b="1" dirty="0" smtClean="0">
                <a:latin typeface="Times New Roman" pitchFamily="18" charset="0"/>
                <a:cs typeface="Times New Roman" pitchFamily="18" charset="0"/>
              </a:rPr>
              <a:t>depletion</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628621" y="1071547"/>
            <a:ext cx="7873841" cy="747714"/>
          </a:xfrm>
        </p:spPr>
        <p:txBody>
          <a:bodyPr rtlCol="0">
            <a:noAutofit/>
          </a:bodyPr>
          <a:lstStyle/>
          <a:p>
            <a:pPr>
              <a:defRPr/>
            </a:pPr>
            <a:r>
              <a:rPr lang="en-US" sz="3200" b="1" dirty="0">
                <a:solidFill>
                  <a:srgbClr val="FF0000"/>
                </a:solidFill>
                <a:latin typeface="Times New Roman" pitchFamily="18" charset="0"/>
                <a:cs typeface="Times New Roman" pitchFamily="18" charset="0"/>
              </a:rPr>
              <a:t>Environmental pollution </a:t>
            </a:r>
            <a:r>
              <a:rPr lang="en-US" sz="3200" b="1" dirty="0" smtClean="0">
                <a:solidFill>
                  <a:srgbClr val="FF0000"/>
                </a:solidFill>
                <a:latin typeface="Times New Roman" pitchFamily="18" charset="0"/>
                <a:cs typeface="Times New Roman" pitchFamily="18" charset="0"/>
              </a:rPr>
              <a:t>on </a:t>
            </a:r>
            <a:r>
              <a:rPr lang="en-US" sz="3200" b="1" dirty="0">
                <a:solidFill>
                  <a:srgbClr val="FF0000"/>
                </a:solidFill>
                <a:latin typeface="Times New Roman" pitchFamily="18" charset="0"/>
                <a:cs typeface="Times New Roman" pitchFamily="18" charset="0"/>
              </a:rPr>
              <a:t>large-scale</a:t>
            </a:r>
            <a:br>
              <a:rPr lang="en-US" sz="3200" b="1" dirty="0">
                <a:solidFill>
                  <a:srgbClr val="FF0000"/>
                </a:solidFill>
                <a:latin typeface="Times New Roman" pitchFamily="18" charset="0"/>
                <a:cs typeface="Times New Roman" pitchFamily="18" charset="0"/>
              </a:rPr>
            </a:br>
            <a:endParaRPr lang="en-US" sz="3200" b="1" dirty="0">
              <a:solidFill>
                <a:srgbClr val="FF0000"/>
              </a:solidFill>
              <a:latin typeface="Times New Roman" pitchFamily="18" charset="0"/>
              <a:cs typeface="Times New Roman" pitchFamily="18" charset="0"/>
            </a:endParaRPr>
          </a:p>
        </p:txBody>
      </p:sp>
      <p:sp>
        <p:nvSpPr>
          <p:cNvPr id="5" name="Rectangle 3"/>
          <p:cNvSpPr>
            <a:spLocks noGrp="1" noChangeArrowheads="1"/>
          </p:cNvSpPr>
          <p:nvPr>
            <p:ph idx="1"/>
          </p:nvPr>
        </p:nvSpPr>
        <p:spPr>
          <a:xfrm>
            <a:off x="586740" y="1828807"/>
            <a:ext cx="9110186" cy="4449763"/>
          </a:xfrm>
        </p:spPr>
        <p:txBody>
          <a:bodyPr/>
          <a:lstStyle/>
          <a:p>
            <a:pPr>
              <a:lnSpc>
                <a:spcPct val="80000"/>
              </a:lnSpc>
              <a:spcBef>
                <a:spcPts val="1200"/>
              </a:spcBef>
              <a:spcAft>
                <a:spcPts val="1200"/>
              </a:spcAft>
            </a:pPr>
            <a:r>
              <a:rPr lang="en-US" sz="2400" dirty="0" smtClean="0">
                <a:latin typeface="Times New Roman" pitchFamily="18" charset="0"/>
                <a:cs typeface="Times New Roman" pitchFamily="18" charset="0"/>
              </a:rPr>
              <a:t>Air pollution, </a:t>
            </a:r>
          </a:p>
          <a:p>
            <a:pPr>
              <a:lnSpc>
                <a:spcPct val="80000"/>
              </a:lnSpc>
              <a:spcBef>
                <a:spcPts val="1200"/>
              </a:spcBef>
              <a:spcAft>
                <a:spcPts val="1200"/>
              </a:spcAft>
            </a:pPr>
            <a:r>
              <a:rPr lang="en-US" sz="2400" dirty="0" smtClean="0">
                <a:latin typeface="Times New Roman" pitchFamily="18" charset="0"/>
                <a:cs typeface="Times New Roman" pitchFamily="18" charset="0"/>
              </a:rPr>
              <a:t>Water pollution, </a:t>
            </a:r>
          </a:p>
          <a:p>
            <a:pPr>
              <a:lnSpc>
                <a:spcPct val="80000"/>
              </a:lnSpc>
              <a:spcBef>
                <a:spcPts val="1200"/>
              </a:spcBef>
              <a:spcAft>
                <a:spcPts val="1200"/>
              </a:spcAft>
            </a:pPr>
            <a:r>
              <a:rPr lang="en-US" sz="2400" dirty="0" smtClean="0">
                <a:latin typeface="Times New Roman" pitchFamily="18" charset="0"/>
                <a:cs typeface="Times New Roman" pitchFamily="18" charset="0"/>
              </a:rPr>
              <a:t>Solid waste pollution in urban areas, industrial zones, </a:t>
            </a:r>
          </a:p>
          <a:p>
            <a:pPr>
              <a:lnSpc>
                <a:spcPct val="80000"/>
              </a:lnSpc>
              <a:spcBef>
                <a:spcPts val="1200"/>
              </a:spcBef>
              <a:spcAft>
                <a:spcPts val="1200"/>
              </a:spcAft>
              <a:buNone/>
            </a:pPr>
            <a:r>
              <a:rPr lang="en-US" sz="2400" dirty="0" smtClean="0">
                <a:latin typeface="Times New Roman" pitchFamily="18" charset="0"/>
                <a:cs typeface="Times New Roman" pitchFamily="18" charset="0"/>
              </a:rPr>
              <a:t>   tourist areas,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1" y="1006996"/>
            <a:ext cx="6035040" cy="4953000"/>
          </a:xfrm>
          <a:prstGeom prst="rect">
            <a:avLst/>
          </a:prstGeom>
        </p:spPr>
        <p:txBody>
          <a:bodyPr lIns="91423" tIns="45711" rIns="91423" bIns="45711"/>
          <a:lstStyle/>
          <a:p>
            <a:pPr marL="274269" indent="-274269" algn="just">
              <a:spcBef>
                <a:spcPct val="20000"/>
              </a:spcBef>
              <a:buClr>
                <a:schemeClr val="accent3"/>
              </a:buClr>
              <a:buSzPct val="95000"/>
              <a:buFont typeface="Wingdings 2"/>
              <a:buChar char=""/>
              <a:defRPr/>
            </a:pPr>
            <a:r>
              <a:rPr lang="en-US" sz="2400" dirty="0" smtClean="0">
                <a:latin typeface="Times New Roman" pitchFamily="18" charset="0"/>
                <a:cs typeface="Times New Roman" pitchFamily="18" charset="0"/>
              </a:rPr>
              <a:t>Seriously Polluting Establishments  have </a:t>
            </a:r>
          </a:p>
          <a:p>
            <a:pPr marL="274269" indent="-274269" algn="just">
              <a:spcBef>
                <a:spcPct val="20000"/>
              </a:spcBef>
              <a:buClr>
                <a:schemeClr val="accent3"/>
              </a:buClr>
              <a:buSzPct val="95000"/>
              <a:defRPr/>
            </a:pPr>
            <a:r>
              <a:rPr lang="en-US" sz="2400" dirty="0" smtClean="0">
                <a:latin typeface="Times New Roman" pitchFamily="18" charset="0"/>
                <a:cs typeface="Times New Roman" pitchFamily="18" charset="0"/>
              </a:rPr>
              <a:t>    been  identified, including industries,  </a:t>
            </a:r>
          </a:p>
          <a:p>
            <a:pPr marL="274269" indent="-274269" algn="just">
              <a:spcBef>
                <a:spcPct val="20000"/>
              </a:spcBef>
              <a:buClr>
                <a:schemeClr val="accent3"/>
              </a:buClr>
              <a:buSzPct val="95000"/>
              <a:defRPr/>
            </a:pPr>
            <a:r>
              <a:rPr lang="en-US" sz="2400" dirty="0" smtClean="0">
                <a:latin typeface="Times New Roman" pitchFamily="18" charset="0"/>
                <a:cs typeface="Times New Roman" pitchFamily="18" charset="0"/>
              </a:rPr>
              <a:t>    hospitals, landfills, craft villages.</a:t>
            </a:r>
          </a:p>
          <a:p>
            <a:pPr marL="274269" indent="-274269" algn="just">
              <a:spcBef>
                <a:spcPct val="20000"/>
              </a:spcBef>
              <a:buClr>
                <a:schemeClr val="accent3"/>
              </a:buClr>
              <a:buSzPct val="95000"/>
              <a:buFont typeface="Wingdings 2"/>
              <a:buChar char=""/>
              <a:defRPr/>
            </a:pPr>
            <a:r>
              <a:rPr lang="en-US" sz="2400" dirty="0" smtClean="0">
                <a:latin typeface="Times New Roman" pitchFamily="18" charset="0"/>
                <a:cs typeface="Times New Roman" pitchFamily="18" charset="0"/>
              </a:rPr>
              <a:t>Cancer villages: Several villages where </a:t>
            </a:r>
          </a:p>
          <a:p>
            <a:pPr marL="274269" indent="-274269" algn="just">
              <a:spcBef>
                <a:spcPct val="20000"/>
              </a:spcBef>
              <a:buClr>
                <a:schemeClr val="accent3"/>
              </a:buClr>
              <a:buSzPct val="95000"/>
              <a:defRPr/>
            </a:pPr>
            <a:r>
              <a:rPr lang="en-US" sz="2400" dirty="0" smtClean="0">
                <a:latin typeface="Times New Roman" pitchFamily="18" charset="0"/>
                <a:cs typeface="Times New Roman" pitchFamily="18" charset="0"/>
              </a:rPr>
              <a:t>    the number of cancer  patients are high.</a:t>
            </a:r>
          </a:p>
          <a:p>
            <a:pPr marL="274269" indent="-274269" algn="just">
              <a:spcBef>
                <a:spcPct val="20000"/>
              </a:spcBef>
              <a:buClr>
                <a:schemeClr val="accent3"/>
              </a:buClr>
              <a:buSzPct val="95000"/>
              <a:buFont typeface="Wingdings 2"/>
              <a:buChar char=""/>
              <a:defRPr/>
            </a:pPr>
            <a:r>
              <a:rPr lang="en-US" sz="2400" dirty="0" smtClean="0">
                <a:latin typeface="Times New Roman" pitchFamily="18" charset="0"/>
                <a:cs typeface="Times New Roman" pitchFamily="18" charset="0"/>
              </a:rPr>
              <a:t>Pesticides storage spots.</a:t>
            </a:r>
          </a:p>
          <a:p>
            <a:pPr marL="274269" indent="-274269" algn="just">
              <a:spcBef>
                <a:spcPct val="20000"/>
              </a:spcBef>
              <a:buClr>
                <a:schemeClr val="accent3"/>
              </a:buClr>
              <a:buSzPct val="95000"/>
              <a:buFont typeface="Wingdings 2"/>
              <a:buChar char=""/>
              <a:defRPr/>
            </a:pPr>
            <a:r>
              <a:rPr lang="en-US" sz="2400" dirty="0" smtClean="0">
                <a:latin typeface="Times New Roman" pitchFamily="18" charset="0"/>
                <a:cs typeface="Times New Roman" pitchFamily="18" charset="0"/>
              </a:rPr>
              <a:t>Dioxin storage places remained </a:t>
            </a:r>
          </a:p>
          <a:p>
            <a:pPr marL="274269" indent="-274269" algn="just">
              <a:spcBef>
                <a:spcPct val="20000"/>
              </a:spcBef>
              <a:buClr>
                <a:schemeClr val="accent3"/>
              </a:buClr>
              <a:buSzPct val="95000"/>
              <a:defRPr/>
            </a:pPr>
            <a:r>
              <a:rPr lang="en-US" sz="2400" dirty="0" smtClean="0">
                <a:latin typeface="Times New Roman" pitchFamily="18" charset="0"/>
                <a:cs typeface="Times New Roman" pitchFamily="18" charset="0"/>
              </a:rPr>
              <a:t>    from the war.</a:t>
            </a:r>
          </a:p>
        </p:txBody>
      </p:sp>
      <p:pic>
        <p:nvPicPr>
          <p:cNvPr id="6" name="Picture 5"/>
          <p:cNvPicPr>
            <a:picLocks noChangeAspect="1" noChangeArrowheads="1"/>
          </p:cNvPicPr>
          <p:nvPr/>
        </p:nvPicPr>
        <p:blipFill>
          <a:blip r:embed="rId2"/>
          <a:srcRect/>
          <a:stretch>
            <a:fillRect/>
          </a:stretch>
        </p:blipFill>
        <p:spPr bwMode="auto">
          <a:xfrm>
            <a:off x="6050767" y="857241"/>
            <a:ext cx="3850509" cy="4135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4048</TotalTime>
  <Words>1241</Words>
  <Application>Microsoft Office PowerPoint</Application>
  <PresentationFormat>Custom</PresentationFormat>
  <Paragraphs>259</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Environmental pollution on large-scale </vt:lpstr>
      <vt:lpstr>Slide 9</vt:lpstr>
      <vt:lpstr>Slide 10</vt:lpstr>
      <vt:lpstr>Slide 11</vt:lpstr>
      <vt:lpstr>System behind the Environmental Protection Law</vt:lpstr>
      <vt:lpstr>System behind the Environmental Protection Law</vt:lpstr>
      <vt:lpstr>  Hierarchy of political/legal system in Vietnam</vt:lpstr>
      <vt:lpstr>Slide 15</vt:lpstr>
      <vt:lpstr>Slide 16</vt:lpstr>
      <vt:lpstr>Concept of the Environmental and Biodiversity Law</vt:lpstr>
      <vt:lpstr>Related laws for environmental and law enforcement</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Samsung</dc:creator>
  <cp:lastModifiedBy>manh</cp:lastModifiedBy>
  <cp:revision>594</cp:revision>
  <dcterms:created xsi:type="dcterms:W3CDTF">2014-06-03T08:58:51Z</dcterms:created>
  <dcterms:modified xsi:type="dcterms:W3CDTF">2017-11-14T13:11:56Z</dcterms:modified>
</cp:coreProperties>
</file>