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5"/>
  </p:notesMasterIdLst>
  <p:sldIdLst>
    <p:sldId id="256" r:id="rId2"/>
    <p:sldId id="275" r:id="rId3"/>
    <p:sldId id="282" r:id="rId4"/>
    <p:sldId id="284" r:id="rId5"/>
    <p:sldId id="285" r:id="rId6"/>
    <p:sldId id="286" r:id="rId7"/>
    <p:sldId id="283" r:id="rId8"/>
    <p:sldId id="281" r:id="rId9"/>
    <p:sldId id="259" r:id="rId10"/>
    <p:sldId id="278" r:id="rId11"/>
    <p:sldId id="273" r:id="rId12"/>
    <p:sldId id="262" r:id="rId13"/>
    <p:sldId id="264" r:id="rId14"/>
    <p:sldId id="265" r:id="rId15"/>
    <p:sldId id="266" r:id="rId16"/>
    <p:sldId id="267" r:id="rId17"/>
    <p:sldId id="268" r:id="rId18"/>
    <p:sldId id="269" r:id="rId19"/>
    <p:sldId id="270" r:id="rId20"/>
    <p:sldId id="277" r:id="rId21"/>
    <p:sldId id="279" r:id="rId22"/>
    <p:sldId id="271" r:id="rId23"/>
    <p:sldId id="274" r:id="rId2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12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87BFB4-8922-49F6-80B0-D51DEA8DC16D}" type="doc">
      <dgm:prSet loTypeId="urn:microsoft.com/office/officeart/2005/8/layout/matrix2" loCatId="matrix" qsTypeId="urn:microsoft.com/office/officeart/2005/8/quickstyle/simple1" qsCatId="simple" csTypeId="urn:microsoft.com/office/officeart/2005/8/colors/colorful2" csCatId="colorful" phldr="1"/>
      <dgm:spPr/>
      <dgm:t>
        <a:bodyPr/>
        <a:lstStyle/>
        <a:p>
          <a:endParaRPr lang="zh-CN" altLang="en-US"/>
        </a:p>
      </dgm:t>
    </dgm:pt>
    <dgm:pt modelId="{5BFE608F-76CC-4C58-B1C0-3FF86968056C}">
      <dgm:prSet phldrT="[文本]" custT="1"/>
      <dgm:spPr/>
      <dgm:t>
        <a:bodyPr/>
        <a:lstStyle/>
        <a:p>
          <a:r>
            <a:rPr lang="zh-CN" sz="1600" dirty="0" smtClean="0"/>
            <a:t>促进次区域的可持续发展</a:t>
          </a:r>
          <a:endParaRPr lang="en-US" altLang="zh-CN" sz="1600" dirty="0" smtClean="0"/>
        </a:p>
        <a:p>
          <a:r>
            <a:rPr lang="en-US" sz="1600" dirty="0" smtClean="0"/>
            <a:t>To facilitate regional sustainable development</a:t>
          </a:r>
          <a:endParaRPr lang="zh-CN" altLang="en-US" sz="1600" dirty="0"/>
        </a:p>
      </dgm:t>
    </dgm:pt>
    <dgm:pt modelId="{DAA57521-A79D-4C40-B8CE-16B57181EF5E}" type="parTrans" cxnId="{525F222B-9F65-4BA8-8DEF-55D96AD92F32}">
      <dgm:prSet/>
      <dgm:spPr/>
      <dgm:t>
        <a:bodyPr/>
        <a:lstStyle/>
        <a:p>
          <a:endParaRPr lang="zh-CN" altLang="en-US"/>
        </a:p>
      </dgm:t>
    </dgm:pt>
    <dgm:pt modelId="{3EBAD32C-0B25-415C-9E67-3CB2BAADC724}" type="sibTrans" cxnId="{525F222B-9F65-4BA8-8DEF-55D96AD92F32}">
      <dgm:prSet/>
      <dgm:spPr/>
      <dgm:t>
        <a:bodyPr/>
        <a:lstStyle/>
        <a:p>
          <a:endParaRPr lang="zh-CN" altLang="en-US"/>
        </a:p>
      </dgm:t>
    </dgm:pt>
    <dgm:pt modelId="{EFA201BF-D9B5-4D35-AE20-C8D44BEE1F65}">
      <dgm:prSet phldrT="[文本]" custT="1"/>
      <dgm:spPr/>
      <dgm:t>
        <a:bodyPr/>
        <a:lstStyle/>
        <a:p>
          <a:r>
            <a:rPr lang="zh-CN" sz="1600" dirty="0" smtClean="0"/>
            <a:t>推动澜沧江－湄公河生态环境保护合作</a:t>
          </a:r>
          <a:endParaRPr lang="en-US" altLang="zh-CN" sz="1600" dirty="0" smtClean="0"/>
        </a:p>
        <a:p>
          <a:r>
            <a:rPr lang="en-US" sz="1600" dirty="0" smtClean="0"/>
            <a:t>To promote </a:t>
          </a:r>
          <a:r>
            <a:rPr lang="en-US" sz="1600" dirty="0" err="1" smtClean="0"/>
            <a:t>Lancang</a:t>
          </a:r>
          <a:r>
            <a:rPr lang="en-US" sz="1600" dirty="0" smtClean="0"/>
            <a:t>-Mekong ecological environmental protection cooperation:</a:t>
          </a:r>
          <a:endParaRPr lang="zh-CN" altLang="en-US" sz="1600" dirty="0"/>
        </a:p>
      </dgm:t>
    </dgm:pt>
    <dgm:pt modelId="{56E6A4BF-7E7A-41FD-8F17-7BA0AAA883BA}" type="parTrans" cxnId="{773B247E-74DF-4FAF-BD81-DDCDA4289300}">
      <dgm:prSet/>
      <dgm:spPr/>
      <dgm:t>
        <a:bodyPr/>
        <a:lstStyle/>
        <a:p>
          <a:endParaRPr lang="zh-CN" altLang="en-US"/>
        </a:p>
      </dgm:t>
    </dgm:pt>
    <dgm:pt modelId="{1251BDB6-1957-47AC-87ED-C46B7BBF0874}" type="sibTrans" cxnId="{773B247E-74DF-4FAF-BD81-DDCDA4289300}">
      <dgm:prSet/>
      <dgm:spPr/>
      <dgm:t>
        <a:bodyPr/>
        <a:lstStyle/>
        <a:p>
          <a:endParaRPr lang="zh-CN" altLang="en-US"/>
        </a:p>
      </dgm:t>
    </dgm:pt>
    <dgm:pt modelId="{7F9B50BC-A0BD-4655-B960-70E4ADCF6973}">
      <dgm:prSet phldrT="[文本]" custT="1"/>
      <dgm:spPr/>
      <dgm:t>
        <a:bodyPr/>
        <a:lstStyle/>
        <a:p>
          <a:r>
            <a:rPr lang="zh-CN" sz="1600" dirty="0" smtClean="0"/>
            <a:t>提供区域环境与发展政策对话平台</a:t>
          </a:r>
          <a:endParaRPr lang="en-US" altLang="zh-CN" sz="1600" dirty="0" smtClean="0"/>
        </a:p>
        <a:p>
          <a:r>
            <a:rPr lang="en-US" sz="1600" dirty="0" smtClean="0"/>
            <a:t>To establish the platform of </a:t>
          </a:r>
          <a:r>
            <a:rPr lang="en-US" sz="1600" dirty="0" err="1" smtClean="0"/>
            <a:t>Lancang</a:t>
          </a:r>
          <a:r>
            <a:rPr lang="en-US" sz="1600" dirty="0" smtClean="0"/>
            <a:t>-Mekong Environmental Policy Dialogues</a:t>
          </a:r>
          <a:endParaRPr lang="zh-CN" altLang="en-US" sz="1600" dirty="0"/>
        </a:p>
      </dgm:t>
    </dgm:pt>
    <dgm:pt modelId="{5D6DD694-6CBF-4439-8995-9472DEC9AE95}" type="parTrans" cxnId="{598EB305-3880-44B1-89C5-FCC2CA2F3FCF}">
      <dgm:prSet/>
      <dgm:spPr/>
      <dgm:t>
        <a:bodyPr/>
        <a:lstStyle/>
        <a:p>
          <a:endParaRPr lang="zh-CN" altLang="en-US"/>
        </a:p>
      </dgm:t>
    </dgm:pt>
    <dgm:pt modelId="{088C8F92-707B-4826-AA2B-CA74D09C90BE}" type="sibTrans" cxnId="{598EB305-3880-44B1-89C5-FCC2CA2F3FCF}">
      <dgm:prSet/>
      <dgm:spPr/>
      <dgm:t>
        <a:bodyPr/>
        <a:lstStyle/>
        <a:p>
          <a:endParaRPr lang="zh-CN" altLang="en-US"/>
        </a:p>
      </dgm:t>
    </dgm:pt>
    <dgm:pt modelId="{645BC227-4E89-472A-8F99-71C84AB0A5EE}">
      <dgm:prSet phldrT="[文本]" custT="1"/>
      <dgm:spPr/>
      <dgm:t>
        <a:bodyPr/>
        <a:lstStyle/>
        <a:p>
          <a:r>
            <a:rPr lang="zh-CN" sz="1600" dirty="0" smtClean="0"/>
            <a:t>提升区域环境管理</a:t>
          </a:r>
          <a:r>
            <a:rPr lang="zh-CN" sz="1600" dirty="0" smtClean="0"/>
            <a:t>能力</a:t>
          </a:r>
          <a:endParaRPr lang="en-US" altLang="zh-CN" sz="1600" dirty="0" smtClean="0"/>
        </a:p>
        <a:p>
          <a:r>
            <a:rPr lang="en-US" sz="1600" dirty="0" smtClean="0"/>
            <a:t>To </a:t>
          </a:r>
          <a:r>
            <a:rPr lang="en-US" sz="1600" dirty="0" smtClean="0"/>
            <a:t>improve regional environmental management capacity</a:t>
          </a:r>
          <a:endParaRPr lang="zh-CN" altLang="en-US" sz="1600" dirty="0"/>
        </a:p>
      </dgm:t>
    </dgm:pt>
    <dgm:pt modelId="{918F5A4F-DC14-4492-8990-71C4100D0CF3}" type="parTrans" cxnId="{2AB2558A-AC19-4026-B87E-C6E6121FA6F1}">
      <dgm:prSet/>
      <dgm:spPr/>
      <dgm:t>
        <a:bodyPr/>
        <a:lstStyle/>
        <a:p>
          <a:endParaRPr lang="zh-CN" altLang="en-US"/>
        </a:p>
      </dgm:t>
    </dgm:pt>
    <dgm:pt modelId="{73F76115-C236-44F6-9EDF-ED049314CA00}" type="sibTrans" cxnId="{2AB2558A-AC19-4026-B87E-C6E6121FA6F1}">
      <dgm:prSet/>
      <dgm:spPr/>
      <dgm:t>
        <a:bodyPr/>
        <a:lstStyle/>
        <a:p>
          <a:endParaRPr lang="zh-CN" altLang="en-US"/>
        </a:p>
      </dgm:t>
    </dgm:pt>
    <dgm:pt modelId="{0C5C32CB-31DA-4EE3-AD08-6C9B504E3D9D}" type="pres">
      <dgm:prSet presAssocID="{9287BFB4-8922-49F6-80B0-D51DEA8DC16D}" presName="matrix" presStyleCnt="0">
        <dgm:presLayoutVars>
          <dgm:chMax val="1"/>
          <dgm:dir/>
          <dgm:resizeHandles val="exact"/>
        </dgm:presLayoutVars>
      </dgm:prSet>
      <dgm:spPr/>
      <dgm:t>
        <a:bodyPr/>
        <a:lstStyle/>
        <a:p>
          <a:endParaRPr lang="zh-CN" altLang="en-US"/>
        </a:p>
      </dgm:t>
    </dgm:pt>
    <dgm:pt modelId="{CDF3B719-407F-40BB-80F4-FF1576479B2B}" type="pres">
      <dgm:prSet presAssocID="{9287BFB4-8922-49F6-80B0-D51DEA8DC16D}" presName="axisShape" presStyleLbl="bgShp" presStyleIdx="0" presStyleCnt="1"/>
      <dgm:spPr/>
    </dgm:pt>
    <dgm:pt modelId="{6279E29D-D7A8-4261-BF26-2A64FF42E828}" type="pres">
      <dgm:prSet presAssocID="{9287BFB4-8922-49F6-80B0-D51DEA8DC16D}" presName="rect1" presStyleLbl="node1" presStyleIdx="0" presStyleCnt="4" custScaleX="124944" custLinFactNeighborX="-13613" custLinFactNeighborY="-630">
        <dgm:presLayoutVars>
          <dgm:chMax val="0"/>
          <dgm:chPref val="0"/>
          <dgm:bulletEnabled val="1"/>
        </dgm:presLayoutVars>
      </dgm:prSet>
      <dgm:spPr/>
      <dgm:t>
        <a:bodyPr/>
        <a:lstStyle/>
        <a:p>
          <a:endParaRPr lang="zh-CN" altLang="en-US"/>
        </a:p>
      </dgm:t>
    </dgm:pt>
    <dgm:pt modelId="{BE5BC5A4-2E52-4944-AC55-E1E79F59EA4D}" type="pres">
      <dgm:prSet presAssocID="{9287BFB4-8922-49F6-80B0-D51DEA8DC16D}" presName="rect2" presStyleLbl="node1" presStyleIdx="1" presStyleCnt="4" custScaleX="123784" custLinFactNeighborX="19223">
        <dgm:presLayoutVars>
          <dgm:chMax val="0"/>
          <dgm:chPref val="0"/>
          <dgm:bulletEnabled val="1"/>
        </dgm:presLayoutVars>
      </dgm:prSet>
      <dgm:spPr/>
      <dgm:t>
        <a:bodyPr/>
        <a:lstStyle/>
        <a:p>
          <a:endParaRPr lang="zh-CN" altLang="en-US"/>
        </a:p>
      </dgm:t>
    </dgm:pt>
    <dgm:pt modelId="{AEE3B051-1162-4E70-9A9E-ADDD796598B5}" type="pres">
      <dgm:prSet presAssocID="{9287BFB4-8922-49F6-80B0-D51DEA8DC16D}" presName="rect3" presStyleLbl="node1" presStyleIdx="2" presStyleCnt="4" custScaleX="123646" custLinFactNeighborX="-14882" custLinFactNeighborY="-1240">
        <dgm:presLayoutVars>
          <dgm:chMax val="0"/>
          <dgm:chPref val="0"/>
          <dgm:bulletEnabled val="1"/>
        </dgm:presLayoutVars>
      </dgm:prSet>
      <dgm:spPr/>
      <dgm:t>
        <a:bodyPr/>
        <a:lstStyle/>
        <a:p>
          <a:endParaRPr lang="zh-CN" altLang="en-US"/>
        </a:p>
      </dgm:t>
    </dgm:pt>
    <dgm:pt modelId="{9D11700B-458D-46F4-B04B-FD40329F1388}" type="pres">
      <dgm:prSet presAssocID="{9287BFB4-8922-49F6-80B0-D51DEA8DC16D}" presName="rect4" presStyleLbl="node1" presStyleIdx="3" presStyleCnt="4" custScaleX="123784" custLinFactNeighborX="17983" custLinFactNeighborY="620">
        <dgm:presLayoutVars>
          <dgm:chMax val="0"/>
          <dgm:chPref val="0"/>
          <dgm:bulletEnabled val="1"/>
        </dgm:presLayoutVars>
      </dgm:prSet>
      <dgm:spPr/>
      <dgm:t>
        <a:bodyPr/>
        <a:lstStyle/>
        <a:p>
          <a:endParaRPr lang="zh-CN" altLang="en-US"/>
        </a:p>
      </dgm:t>
    </dgm:pt>
  </dgm:ptLst>
  <dgm:cxnLst>
    <dgm:cxn modelId="{4D079876-36DC-4DA8-B1FD-1C59E52B2CB3}" type="presOf" srcId="{7F9B50BC-A0BD-4655-B960-70E4ADCF6973}" destId="{AEE3B051-1162-4E70-9A9E-ADDD796598B5}" srcOrd="0" destOrd="0" presId="urn:microsoft.com/office/officeart/2005/8/layout/matrix2"/>
    <dgm:cxn modelId="{525F222B-9F65-4BA8-8DEF-55D96AD92F32}" srcId="{9287BFB4-8922-49F6-80B0-D51DEA8DC16D}" destId="{5BFE608F-76CC-4C58-B1C0-3FF86968056C}" srcOrd="0" destOrd="0" parTransId="{DAA57521-A79D-4C40-B8CE-16B57181EF5E}" sibTransId="{3EBAD32C-0B25-415C-9E67-3CB2BAADC724}"/>
    <dgm:cxn modelId="{773B247E-74DF-4FAF-BD81-DDCDA4289300}" srcId="{9287BFB4-8922-49F6-80B0-D51DEA8DC16D}" destId="{EFA201BF-D9B5-4D35-AE20-C8D44BEE1F65}" srcOrd="1" destOrd="0" parTransId="{56E6A4BF-7E7A-41FD-8F17-7BA0AAA883BA}" sibTransId="{1251BDB6-1957-47AC-87ED-C46B7BBF0874}"/>
    <dgm:cxn modelId="{598EB305-3880-44B1-89C5-FCC2CA2F3FCF}" srcId="{9287BFB4-8922-49F6-80B0-D51DEA8DC16D}" destId="{7F9B50BC-A0BD-4655-B960-70E4ADCF6973}" srcOrd="2" destOrd="0" parTransId="{5D6DD694-6CBF-4439-8995-9472DEC9AE95}" sibTransId="{088C8F92-707B-4826-AA2B-CA74D09C90BE}"/>
    <dgm:cxn modelId="{0EA75CC0-ECCA-4693-A064-8005541DC59A}" type="presOf" srcId="{645BC227-4E89-472A-8F99-71C84AB0A5EE}" destId="{9D11700B-458D-46F4-B04B-FD40329F1388}" srcOrd="0" destOrd="0" presId="urn:microsoft.com/office/officeart/2005/8/layout/matrix2"/>
    <dgm:cxn modelId="{E51A8591-BA7C-4557-8C58-6CBDD510A51A}" type="presOf" srcId="{EFA201BF-D9B5-4D35-AE20-C8D44BEE1F65}" destId="{BE5BC5A4-2E52-4944-AC55-E1E79F59EA4D}" srcOrd="0" destOrd="0" presId="urn:microsoft.com/office/officeart/2005/8/layout/matrix2"/>
    <dgm:cxn modelId="{2AB2558A-AC19-4026-B87E-C6E6121FA6F1}" srcId="{9287BFB4-8922-49F6-80B0-D51DEA8DC16D}" destId="{645BC227-4E89-472A-8F99-71C84AB0A5EE}" srcOrd="3" destOrd="0" parTransId="{918F5A4F-DC14-4492-8990-71C4100D0CF3}" sibTransId="{73F76115-C236-44F6-9EDF-ED049314CA00}"/>
    <dgm:cxn modelId="{35A3D5D1-749A-41C7-8BD0-65FFDC06DD38}" type="presOf" srcId="{5BFE608F-76CC-4C58-B1C0-3FF86968056C}" destId="{6279E29D-D7A8-4261-BF26-2A64FF42E828}" srcOrd="0" destOrd="0" presId="urn:microsoft.com/office/officeart/2005/8/layout/matrix2"/>
    <dgm:cxn modelId="{13C19AA8-2FF5-4A86-AE16-51B6DD5550C7}" type="presOf" srcId="{9287BFB4-8922-49F6-80B0-D51DEA8DC16D}" destId="{0C5C32CB-31DA-4EE3-AD08-6C9B504E3D9D}" srcOrd="0" destOrd="0" presId="urn:microsoft.com/office/officeart/2005/8/layout/matrix2"/>
    <dgm:cxn modelId="{19F4A7E4-CDB3-4706-A1E3-98542880DDDB}" type="presParOf" srcId="{0C5C32CB-31DA-4EE3-AD08-6C9B504E3D9D}" destId="{CDF3B719-407F-40BB-80F4-FF1576479B2B}" srcOrd="0" destOrd="0" presId="urn:microsoft.com/office/officeart/2005/8/layout/matrix2"/>
    <dgm:cxn modelId="{F3C58FF7-51EF-4E4D-9B33-84A9CE33F7F4}" type="presParOf" srcId="{0C5C32CB-31DA-4EE3-AD08-6C9B504E3D9D}" destId="{6279E29D-D7A8-4261-BF26-2A64FF42E828}" srcOrd="1" destOrd="0" presId="urn:microsoft.com/office/officeart/2005/8/layout/matrix2"/>
    <dgm:cxn modelId="{616961D9-291A-420E-B61C-1EC4B04D6D52}" type="presParOf" srcId="{0C5C32CB-31DA-4EE3-AD08-6C9B504E3D9D}" destId="{BE5BC5A4-2E52-4944-AC55-E1E79F59EA4D}" srcOrd="2" destOrd="0" presId="urn:microsoft.com/office/officeart/2005/8/layout/matrix2"/>
    <dgm:cxn modelId="{48628C70-AF50-4791-9871-B2474B9B94C3}" type="presParOf" srcId="{0C5C32CB-31DA-4EE3-AD08-6C9B504E3D9D}" destId="{AEE3B051-1162-4E70-9A9E-ADDD796598B5}" srcOrd="3" destOrd="0" presId="urn:microsoft.com/office/officeart/2005/8/layout/matrix2"/>
    <dgm:cxn modelId="{CAA96902-AEE1-4205-817D-CE48F4E20588}" type="presParOf" srcId="{0C5C32CB-31DA-4EE3-AD08-6C9B504E3D9D}" destId="{9D11700B-458D-46F4-B04B-FD40329F1388}"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7108673-B52F-48B5-9BBB-272729F612E8}"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zh-CN" altLang="en-US"/>
        </a:p>
      </dgm:t>
    </dgm:pt>
    <dgm:pt modelId="{6DAB4485-8E73-467E-B7B2-84FB7D7473EE}">
      <dgm:prSet phldrT="[文本]"/>
      <dgm:spPr/>
      <dgm:t>
        <a:bodyPr/>
        <a:lstStyle/>
        <a:p>
          <a:r>
            <a:rPr lang="zh-CN" altLang="en-US" dirty="0" smtClean="0"/>
            <a:t>环境数据与信息</a:t>
          </a:r>
          <a:r>
            <a:rPr lang="en-US" altLang="zh-CN" dirty="0" smtClean="0"/>
            <a:t>Environmental </a:t>
          </a:r>
          <a:r>
            <a:rPr lang="en-US" altLang="zh-CN" dirty="0" smtClean="0"/>
            <a:t>information </a:t>
          </a:r>
          <a:endParaRPr lang="zh-CN" altLang="en-US" dirty="0"/>
        </a:p>
      </dgm:t>
    </dgm:pt>
    <dgm:pt modelId="{66916B96-8000-466C-BA00-62191C7ECC10}" type="parTrans" cxnId="{A94558F7-F3BA-443F-B207-98EABEBEDA12}">
      <dgm:prSet/>
      <dgm:spPr/>
      <dgm:t>
        <a:bodyPr/>
        <a:lstStyle/>
        <a:p>
          <a:endParaRPr lang="zh-CN" altLang="en-US"/>
        </a:p>
      </dgm:t>
    </dgm:pt>
    <dgm:pt modelId="{48C2AC28-408F-48EC-AE6C-348ED4FEDD3C}" type="sibTrans" cxnId="{A94558F7-F3BA-443F-B207-98EABEBEDA12}">
      <dgm:prSet/>
      <dgm:spPr/>
      <dgm:t>
        <a:bodyPr/>
        <a:lstStyle/>
        <a:p>
          <a:endParaRPr lang="zh-CN" altLang="en-US"/>
        </a:p>
      </dgm:t>
    </dgm:pt>
    <dgm:pt modelId="{9445C110-0CA3-495C-A5CE-65BA1ED6C5BC}">
      <dgm:prSet phldrT="[文本]"/>
      <dgm:spPr/>
      <dgm:t>
        <a:bodyPr/>
        <a:lstStyle/>
        <a:p>
          <a:r>
            <a:rPr lang="zh-CN" dirty="0" smtClean="0"/>
            <a:t>能力建设</a:t>
          </a:r>
          <a:endParaRPr lang="en-US" altLang="zh-CN" dirty="0" smtClean="0"/>
        </a:p>
        <a:p>
          <a:r>
            <a:rPr lang="en-US" dirty="0" smtClean="0"/>
            <a:t>capacity building activities</a:t>
          </a:r>
          <a:endParaRPr lang="zh-CN" altLang="en-US" dirty="0"/>
        </a:p>
      </dgm:t>
    </dgm:pt>
    <dgm:pt modelId="{708C8BFA-255D-43FE-859C-B5C00DD7014B}" type="parTrans" cxnId="{4F96A262-D1E4-4B90-B0D5-F2BF4E6044A8}">
      <dgm:prSet/>
      <dgm:spPr/>
      <dgm:t>
        <a:bodyPr/>
        <a:lstStyle/>
        <a:p>
          <a:endParaRPr lang="zh-CN" altLang="en-US"/>
        </a:p>
      </dgm:t>
    </dgm:pt>
    <dgm:pt modelId="{075A4EBD-4115-4508-B6F9-7A9660A85692}" type="sibTrans" cxnId="{4F96A262-D1E4-4B90-B0D5-F2BF4E6044A8}">
      <dgm:prSet/>
      <dgm:spPr/>
      <dgm:t>
        <a:bodyPr/>
        <a:lstStyle/>
        <a:p>
          <a:endParaRPr lang="zh-CN" altLang="en-US"/>
        </a:p>
      </dgm:t>
    </dgm:pt>
    <dgm:pt modelId="{11ABD998-6195-47DF-86CE-960453CBE20E}">
      <dgm:prSet phldrT="[文本]"/>
      <dgm:spPr/>
      <dgm:t>
        <a:bodyPr/>
        <a:lstStyle/>
        <a:p>
          <a:r>
            <a:rPr lang="zh-CN" dirty="0" smtClean="0"/>
            <a:t>环境信息共享活动</a:t>
          </a:r>
          <a:endParaRPr lang="en-US" altLang="zh-CN" dirty="0" smtClean="0"/>
        </a:p>
        <a:p>
          <a:r>
            <a:rPr lang="en-US" dirty="0" smtClean="0"/>
            <a:t>environmental sharing activities</a:t>
          </a:r>
          <a:endParaRPr lang="zh-CN" altLang="en-US" dirty="0"/>
        </a:p>
      </dgm:t>
    </dgm:pt>
    <dgm:pt modelId="{B86C34C7-8E77-4D1B-95A3-40B33527ADED}" type="parTrans" cxnId="{902C42B9-F8B7-4565-B6D5-6C6567E4C558}">
      <dgm:prSet/>
      <dgm:spPr/>
      <dgm:t>
        <a:bodyPr/>
        <a:lstStyle/>
        <a:p>
          <a:endParaRPr lang="zh-CN" altLang="en-US"/>
        </a:p>
      </dgm:t>
    </dgm:pt>
    <dgm:pt modelId="{A3C9A771-E5EB-4F05-BCAD-BFCE7EF90936}" type="sibTrans" cxnId="{902C42B9-F8B7-4565-B6D5-6C6567E4C558}">
      <dgm:prSet/>
      <dgm:spPr/>
      <dgm:t>
        <a:bodyPr/>
        <a:lstStyle/>
        <a:p>
          <a:endParaRPr lang="zh-CN" altLang="en-US"/>
        </a:p>
      </dgm:t>
    </dgm:pt>
    <dgm:pt modelId="{E12E9859-F750-4EC7-ACAD-68E4FD7CA5EB}">
      <dgm:prSet phldrT="[文本]"/>
      <dgm:spPr/>
      <dgm:t>
        <a:bodyPr/>
        <a:lstStyle/>
        <a:p>
          <a:r>
            <a:rPr lang="zh-CN" dirty="0" smtClean="0"/>
            <a:t>环境智库知识分享与交流对话</a:t>
          </a:r>
          <a:endParaRPr lang="en-US" altLang="zh-CN" dirty="0" smtClean="0"/>
        </a:p>
        <a:p>
          <a:r>
            <a:rPr lang="en-US" dirty="0" smtClean="0"/>
            <a:t>knowledge sharing and communication dialogue among think tanks</a:t>
          </a:r>
          <a:endParaRPr lang="zh-CN" altLang="en-US" dirty="0"/>
        </a:p>
      </dgm:t>
    </dgm:pt>
    <dgm:pt modelId="{F5FEBEF1-396C-4AB4-B4CB-2DE42B2F5C93}" type="parTrans" cxnId="{29244321-BE6D-4A82-BA8C-6B2239593CFE}">
      <dgm:prSet/>
      <dgm:spPr/>
      <dgm:t>
        <a:bodyPr/>
        <a:lstStyle/>
        <a:p>
          <a:endParaRPr lang="zh-CN" altLang="en-US"/>
        </a:p>
      </dgm:t>
    </dgm:pt>
    <dgm:pt modelId="{E38FBE55-247C-43D5-B232-15DF3DE51BC2}" type="sibTrans" cxnId="{29244321-BE6D-4A82-BA8C-6B2239593CFE}">
      <dgm:prSet/>
      <dgm:spPr/>
      <dgm:t>
        <a:bodyPr/>
        <a:lstStyle/>
        <a:p>
          <a:endParaRPr lang="zh-CN" altLang="en-US"/>
        </a:p>
      </dgm:t>
    </dgm:pt>
    <dgm:pt modelId="{3BAA9253-D7DD-49E1-836E-79E51B5DE7A6}" type="pres">
      <dgm:prSet presAssocID="{27108673-B52F-48B5-9BBB-272729F612E8}" presName="Name0" presStyleCnt="0">
        <dgm:presLayoutVars>
          <dgm:chMax val="1"/>
          <dgm:chPref val="1"/>
          <dgm:dir/>
          <dgm:animOne val="branch"/>
          <dgm:animLvl val="lvl"/>
        </dgm:presLayoutVars>
      </dgm:prSet>
      <dgm:spPr/>
      <dgm:t>
        <a:bodyPr/>
        <a:lstStyle/>
        <a:p>
          <a:endParaRPr lang="zh-CN" altLang="en-US"/>
        </a:p>
      </dgm:t>
    </dgm:pt>
    <dgm:pt modelId="{56E6CDCE-D777-40F9-B331-5E19570E711E}" type="pres">
      <dgm:prSet presAssocID="{6DAB4485-8E73-467E-B7B2-84FB7D7473EE}" presName="singleCycle" presStyleCnt="0"/>
      <dgm:spPr/>
    </dgm:pt>
    <dgm:pt modelId="{6DD0B7ED-B2D7-4DBB-9710-2DE37AEDE21B}" type="pres">
      <dgm:prSet presAssocID="{6DAB4485-8E73-467E-B7B2-84FB7D7473EE}" presName="singleCenter" presStyleLbl="node1" presStyleIdx="0" presStyleCnt="4" custScaleX="112675" custLinFactNeighborY="-7984">
        <dgm:presLayoutVars>
          <dgm:chMax val="7"/>
          <dgm:chPref val="7"/>
        </dgm:presLayoutVars>
      </dgm:prSet>
      <dgm:spPr/>
      <dgm:t>
        <a:bodyPr/>
        <a:lstStyle/>
        <a:p>
          <a:endParaRPr lang="zh-CN" altLang="en-US"/>
        </a:p>
      </dgm:t>
    </dgm:pt>
    <dgm:pt modelId="{2A87F2D0-C014-439C-A606-DB0A761082B2}" type="pres">
      <dgm:prSet presAssocID="{708C8BFA-255D-43FE-859C-B5C00DD7014B}" presName="Name56" presStyleLbl="parChTrans1D2" presStyleIdx="0" presStyleCnt="3"/>
      <dgm:spPr/>
      <dgm:t>
        <a:bodyPr/>
        <a:lstStyle/>
        <a:p>
          <a:endParaRPr lang="zh-CN" altLang="en-US"/>
        </a:p>
      </dgm:t>
    </dgm:pt>
    <dgm:pt modelId="{22C29778-DB37-41F8-9280-313405EBA97F}" type="pres">
      <dgm:prSet presAssocID="{9445C110-0CA3-495C-A5CE-65BA1ED6C5BC}" presName="text0" presStyleLbl="node1" presStyleIdx="1" presStyleCnt="4" custScaleX="234359">
        <dgm:presLayoutVars>
          <dgm:bulletEnabled val="1"/>
        </dgm:presLayoutVars>
      </dgm:prSet>
      <dgm:spPr/>
      <dgm:t>
        <a:bodyPr/>
        <a:lstStyle/>
        <a:p>
          <a:endParaRPr lang="zh-CN" altLang="en-US"/>
        </a:p>
      </dgm:t>
    </dgm:pt>
    <dgm:pt modelId="{3138CCDF-2458-4148-B7A1-30FBEAB87149}" type="pres">
      <dgm:prSet presAssocID="{B86C34C7-8E77-4D1B-95A3-40B33527ADED}" presName="Name56" presStyleLbl="parChTrans1D2" presStyleIdx="1" presStyleCnt="3"/>
      <dgm:spPr/>
      <dgm:t>
        <a:bodyPr/>
        <a:lstStyle/>
        <a:p>
          <a:endParaRPr lang="zh-CN" altLang="en-US"/>
        </a:p>
      </dgm:t>
    </dgm:pt>
    <dgm:pt modelId="{4761701A-C174-46FF-B265-A2D9ECF51AB7}" type="pres">
      <dgm:prSet presAssocID="{11ABD998-6195-47DF-86CE-960453CBE20E}" presName="text0" presStyleLbl="node1" presStyleIdx="2" presStyleCnt="4" custScaleX="306923">
        <dgm:presLayoutVars>
          <dgm:bulletEnabled val="1"/>
        </dgm:presLayoutVars>
      </dgm:prSet>
      <dgm:spPr/>
      <dgm:t>
        <a:bodyPr/>
        <a:lstStyle/>
        <a:p>
          <a:endParaRPr lang="zh-CN" altLang="en-US"/>
        </a:p>
      </dgm:t>
    </dgm:pt>
    <dgm:pt modelId="{D66AC33F-B48E-4907-94AA-4106376EE2C2}" type="pres">
      <dgm:prSet presAssocID="{F5FEBEF1-396C-4AB4-B4CB-2DE42B2F5C93}" presName="Name56" presStyleLbl="parChTrans1D2" presStyleIdx="2" presStyleCnt="3"/>
      <dgm:spPr/>
      <dgm:t>
        <a:bodyPr/>
        <a:lstStyle/>
        <a:p>
          <a:endParaRPr lang="zh-CN" altLang="en-US"/>
        </a:p>
      </dgm:t>
    </dgm:pt>
    <dgm:pt modelId="{0455474A-2A32-49F0-BD26-B75201728DEC}" type="pres">
      <dgm:prSet presAssocID="{E12E9859-F750-4EC7-ACAD-68E4FD7CA5EB}" presName="text0" presStyleLbl="node1" presStyleIdx="3" presStyleCnt="4" custScaleX="281299">
        <dgm:presLayoutVars>
          <dgm:bulletEnabled val="1"/>
        </dgm:presLayoutVars>
      </dgm:prSet>
      <dgm:spPr/>
      <dgm:t>
        <a:bodyPr/>
        <a:lstStyle/>
        <a:p>
          <a:endParaRPr lang="zh-CN" altLang="en-US"/>
        </a:p>
      </dgm:t>
    </dgm:pt>
  </dgm:ptLst>
  <dgm:cxnLst>
    <dgm:cxn modelId="{4F96A262-D1E4-4B90-B0D5-F2BF4E6044A8}" srcId="{6DAB4485-8E73-467E-B7B2-84FB7D7473EE}" destId="{9445C110-0CA3-495C-A5CE-65BA1ED6C5BC}" srcOrd="0" destOrd="0" parTransId="{708C8BFA-255D-43FE-859C-B5C00DD7014B}" sibTransId="{075A4EBD-4115-4508-B6F9-7A9660A85692}"/>
    <dgm:cxn modelId="{E16D49E8-92BB-4DF0-BF95-0DBD5D7573F8}" type="presOf" srcId="{6DAB4485-8E73-467E-B7B2-84FB7D7473EE}" destId="{6DD0B7ED-B2D7-4DBB-9710-2DE37AEDE21B}" srcOrd="0" destOrd="0" presId="urn:microsoft.com/office/officeart/2008/layout/RadialCluster"/>
    <dgm:cxn modelId="{29244321-BE6D-4A82-BA8C-6B2239593CFE}" srcId="{6DAB4485-8E73-467E-B7B2-84FB7D7473EE}" destId="{E12E9859-F750-4EC7-ACAD-68E4FD7CA5EB}" srcOrd="2" destOrd="0" parTransId="{F5FEBEF1-396C-4AB4-B4CB-2DE42B2F5C93}" sibTransId="{E38FBE55-247C-43D5-B232-15DF3DE51BC2}"/>
    <dgm:cxn modelId="{0B93A1B7-A466-47A6-ABC8-8B2E8A127C7F}" type="presOf" srcId="{B86C34C7-8E77-4D1B-95A3-40B33527ADED}" destId="{3138CCDF-2458-4148-B7A1-30FBEAB87149}" srcOrd="0" destOrd="0" presId="urn:microsoft.com/office/officeart/2008/layout/RadialCluster"/>
    <dgm:cxn modelId="{902C42B9-F8B7-4565-B6D5-6C6567E4C558}" srcId="{6DAB4485-8E73-467E-B7B2-84FB7D7473EE}" destId="{11ABD998-6195-47DF-86CE-960453CBE20E}" srcOrd="1" destOrd="0" parTransId="{B86C34C7-8E77-4D1B-95A3-40B33527ADED}" sibTransId="{A3C9A771-E5EB-4F05-BCAD-BFCE7EF90936}"/>
    <dgm:cxn modelId="{C9626EFF-CD1C-432D-B6D5-C3811E026515}" type="presOf" srcId="{9445C110-0CA3-495C-A5CE-65BA1ED6C5BC}" destId="{22C29778-DB37-41F8-9280-313405EBA97F}" srcOrd="0" destOrd="0" presId="urn:microsoft.com/office/officeart/2008/layout/RadialCluster"/>
    <dgm:cxn modelId="{1F1B0125-409D-4DA1-8586-1A5161DAFE5B}" type="presOf" srcId="{11ABD998-6195-47DF-86CE-960453CBE20E}" destId="{4761701A-C174-46FF-B265-A2D9ECF51AB7}" srcOrd="0" destOrd="0" presId="urn:microsoft.com/office/officeart/2008/layout/RadialCluster"/>
    <dgm:cxn modelId="{A94558F7-F3BA-443F-B207-98EABEBEDA12}" srcId="{27108673-B52F-48B5-9BBB-272729F612E8}" destId="{6DAB4485-8E73-467E-B7B2-84FB7D7473EE}" srcOrd="0" destOrd="0" parTransId="{66916B96-8000-466C-BA00-62191C7ECC10}" sibTransId="{48C2AC28-408F-48EC-AE6C-348ED4FEDD3C}"/>
    <dgm:cxn modelId="{CCE6A1CA-9876-42AE-8DCC-FDB6D583C247}" type="presOf" srcId="{E12E9859-F750-4EC7-ACAD-68E4FD7CA5EB}" destId="{0455474A-2A32-49F0-BD26-B75201728DEC}" srcOrd="0" destOrd="0" presId="urn:microsoft.com/office/officeart/2008/layout/RadialCluster"/>
    <dgm:cxn modelId="{84052799-A1AB-463C-80E2-085B3EBE1994}" type="presOf" srcId="{F5FEBEF1-396C-4AB4-B4CB-2DE42B2F5C93}" destId="{D66AC33F-B48E-4907-94AA-4106376EE2C2}" srcOrd="0" destOrd="0" presId="urn:microsoft.com/office/officeart/2008/layout/RadialCluster"/>
    <dgm:cxn modelId="{F3CFB78F-B4A0-4A22-BF83-0E2A0E1785DD}" type="presOf" srcId="{708C8BFA-255D-43FE-859C-B5C00DD7014B}" destId="{2A87F2D0-C014-439C-A606-DB0A761082B2}" srcOrd="0" destOrd="0" presId="urn:microsoft.com/office/officeart/2008/layout/RadialCluster"/>
    <dgm:cxn modelId="{CF32D5A1-74EA-4E3E-A77E-9F42DDB1FF63}" type="presOf" srcId="{27108673-B52F-48B5-9BBB-272729F612E8}" destId="{3BAA9253-D7DD-49E1-836E-79E51B5DE7A6}" srcOrd="0" destOrd="0" presId="urn:microsoft.com/office/officeart/2008/layout/RadialCluster"/>
    <dgm:cxn modelId="{D41CE774-C9E6-4D8E-8CC6-79E136B09555}" type="presParOf" srcId="{3BAA9253-D7DD-49E1-836E-79E51B5DE7A6}" destId="{56E6CDCE-D777-40F9-B331-5E19570E711E}" srcOrd="0" destOrd="0" presId="urn:microsoft.com/office/officeart/2008/layout/RadialCluster"/>
    <dgm:cxn modelId="{9C597BA9-77CA-47B5-B0D9-B61C70D3AB2E}" type="presParOf" srcId="{56E6CDCE-D777-40F9-B331-5E19570E711E}" destId="{6DD0B7ED-B2D7-4DBB-9710-2DE37AEDE21B}" srcOrd="0" destOrd="0" presId="urn:microsoft.com/office/officeart/2008/layout/RadialCluster"/>
    <dgm:cxn modelId="{15962901-5856-41B1-B89D-382841A2851B}" type="presParOf" srcId="{56E6CDCE-D777-40F9-B331-5E19570E711E}" destId="{2A87F2D0-C014-439C-A606-DB0A761082B2}" srcOrd="1" destOrd="0" presId="urn:microsoft.com/office/officeart/2008/layout/RadialCluster"/>
    <dgm:cxn modelId="{ACC8DC36-BA4B-44C7-BEFE-8C26B0FC4D8C}" type="presParOf" srcId="{56E6CDCE-D777-40F9-B331-5E19570E711E}" destId="{22C29778-DB37-41F8-9280-313405EBA97F}" srcOrd="2" destOrd="0" presId="urn:microsoft.com/office/officeart/2008/layout/RadialCluster"/>
    <dgm:cxn modelId="{3F097FDC-F0B4-435C-8E9B-E46B28425752}" type="presParOf" srcId="{56E6CDCE-D777-40F9-B331-5E19570E711E}" destId="{3138CCDF-2458-4148-B7A1-30FBEAB87149}" srcOrd="3" destOrd="0" presId="urn:microsoft.com/office/officeart/2008/layout/RadialCluster"/>
    <dgm:cxn modelId="{409B87C1-859F-477E-8BC3-65CE8621BA83}" type="presParOf" srcId="{56E6CDCE-D777-40F9-B331-5E19570E711E}" destId="{4761701A-C174-46FF-B265-A2D9ECF51AB7}" srcOrd="4" destOrd="0" presId="urn:microsoft.com/office/officeart/2008/layout/RadialCluster"/>
    <dgm:cxn modelId="{1F3BD6A0-2732-4EEF-BDAE-E3A4D67DD286}" type="presParOf" srcId="{56E6CDCE-D777-40F9-B331-5E19570E711E}" destId="{D66AC33F-B48E-4907-94AA-4106376EE2C2}" srcOrd="5" destOrd="0" presId="urn:microsoft.com/office/officeart/2008/layout/RadialCluster"/>
    <dgm:cxn modelId="{4C211A05-BF1F-4E44-B784-6D8D0DA4FE6C}" type="presParOf" srcId="{56E6CDCE-D777-40F9-B331-5E19570E711E}" destId="{0455474A-2A32-49F0-BD26-B75201728DEC}" srcOrd="6"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CCC4DD9-72AD-42F9-AD5E-468D09E7C9A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zh-CN" altLang="en-US"/>
        </a:p>
      </dgm:t>
    </dgm:pt>
    <dgm:pt modelId="{CF4A6903-4C5B-4BAA-9DE2-CF4AA5270020}">
      <dgm:prSet phldrT="[文本]"/>
      <dgm:spPr/>
      <dgm:t>
        <a:bodyPr/>
        <a:lstStyle/>
        <a:p>
          <a:r>
            <a:rPr lang="zh-CN" dirty="0" smtClean="0"/>
            <a:t>提高澜沧江－湄公河国家公众环境意识</a:t>
          </a:r>
          <a:endParaRPr lang="en-US" altLang="zh-CN" dirty="0" smtClean="0"/>
        </a:p>
        <a:p>
          <a:r>
            <a:rPr lang="en-US" dirty="0" smtClean="0"/>
            <a:t>strengthen public environmental awareness</a:t>
          </a:r>
          <a:endParaRPr lang="zh-CN" altLang="en-US" dirty="0"/>
        </a:p>
      </dgm:t>
    </dgm:pt>
    <dgm:pt modelId="{6A0E4C59-65DC-40CD-AB76-509DE4116256}" type="parTrans" cxnId="{3939A5DF-AD0A-40DB-A5DD-82181388C507}">
      <dgm:prSet/>
      <dgm:spPr/>
      <dgm:t>
        <a:bodyPr/>
        <a:lstStyle/>
        <a:p>
          <a:endParaRPr lang="zh-CN" altLang="en-US"/>
        </a:p>
      </dgm:t>
    </dgm:pt>
    <dgm:pt modelId="{1AA2B618-E013-4C4C-951A-FC298512A0BC}" type="sibTrans" cxnId="{3939A5DF-AD0A-40DB-A5DD-82181388C507}">
      <dgm:prSet/>
      <dgm:spPr/>
      <dgm:t>
        <a:bodyPr/>
        <a:lstStyle/>
        <a:p>
          <a:endParaRPr lang="zh-CN" altLang="en-US"/>
        </a:p>
      </dgm:t>
    </dgm:pt>
    <dgm:pt modelId="{ADB73E10-C763-455B-859B-946C4E9A7A2A}">
      <dgm:prSet phldrT="[文本]"/>
      <dgm:spPr/>
      <dgm:t>
        <a:bodyPr/>
        <a:lstStyle/>
        <a:p>
          <a:r>
            <a:rPr lang="zh-CN" dirty="0" smtClean="0"/>
            <a:t>建立澜沧江－湄公河环境教育网络</a:t>
          </a:r>
          <a:endParaRPr lang="en-US" altLang="zh-CN" dirty="0" smtClean="0"/>
        </a:p>
        <a:p>
          <a:r>
            <a:rPr lang="en-US" dirty="0" smtClean="0"/>
            <a:t>establish the </a:t>
          </a:r>
          <a:r>
            <a:rPr lang="en-US" dirty="0" err="1" smtClean="0"/>
            <a:t>Lancang</a:t>
          </a:r>
          <a:r>
            <a:rPr lang="en-US" dirty="0" smtClean="0"/>
            <a:t>-Mekong Environmental Education Network</a:t>
          </a:r>
          <a:endParaRPr lang="zh-CN" altLang="en-US" dirty="0"/>
        </a:p>
      </dgm:t>
    </dgm:pt>
    <dgm:pt modelId="{6526C606-8AAC-49E4-AA2F-C1FC77A8326B}" type="parTrans" cxnId="{C60BE74F-F939-4DE3-87FF-BC98111D5B68}">
      <dgm:prSet/>
      <dgm:spPr/>
      <dgm:t>
        <a:bodyPr/>
        <a:lstStyle/>
        <a:p>
          <a:endParaRPr lang="zh-CN" altLang="en-US"/>
        </a:p>
      </dgm:t>
    </dgm:pt>
    <dgm:pt modelId="{FEE7F48D-756F-4522-B924-27960E04FB36}" type="sibTrans" cxnId="{C60BE74F-F939-4DE3-87FF-BC98111D5B68}">
      <dgm:prSet/>
      <dgm:spPr/>
      <dgm:t>
        <a:bodyPr/>
        <a:lstStyle/>
        <a:p>
          <a:endParaRPr lang="zh-CN" altLang="en-US"/>
        </a:p>
      </dgm:t>
    </dgm:pt>
    <dgm:pt modelId="{712C0C80-2151-4952-8848-C67F6C3EFB46}">
      <dgm:prSet phldrT="[文本]"/>
      <dgm:spPr/>
      <dgm:t>
        <a:bodyPr/>
        <a:lstStyle/>
        <a:p>
          <a:r>
            <a:rPr lang="zh-CN" dirty="0" smtClean="0"/>
            <a:t>开展澜沧江－湄公河环境合作青年论坛</a:t>
          </a:r>
          <a:endParaRPr lang="en-US" altLang="zh-CN" dirty="0" smtClean="0"/>
        </a:p>
        <a:p>
          <a:r>
            <a:rPr lang="en-US" dirty="0" smtClean="0"/>
            <a:t>organize the </a:t>
          </a:r>
          <a:r>
            <a:rPr lang="en-US" dirty="0" err="1" smtClean="0"/>
            <a:t>Lancang</a:t>
          </a:r>
          <a:r>
            <a:rPr lang="en-US" dirty="0" smtClean="0"/>
            <a:t>-Mekong Environmental Youth Forum</a:t>
          </a:r>
          <a:endParaRPr lang="zh-CN" altLang="en-US" dirty="0"/>
        </a:p>
      </dgm:t>
    </dgm:pt>
    <dgm:pt modelId="{D3D3F446-C84F-4BF3-A9ED-B975544A659A}" type="parTrans" cxnId="{ECA5872F-BFF9-42DC-AD2C-86C0CC9F1129}">
      <dgm:prSet/>
      <dgm:spPr/>
      <dgm:t>
        <a:bodyPr/>
        <a:lstStyle/>
        <a:p>
          <a:endParaRPr lang="zh-CN" altLang="en-US"/>
        </a:p>
      </dgm:t>
    </dgm:pt>
    <dgm:pt modelId="{02297EC1-3511-4183-B5BB-369706DF5825}" type="sibTrans" cxnId="{ECA5872F-BFF9-42DC-AD2C-86C0CC9F1129}">
      <dgm:prSet/>
      <dgm:spPr/>
      <dgm:t>
        <a:bodyPr/>
        <a:lstStyle/>
        <a:p>
          <a:endParaRPr lang="zh-CN" altLang="en-US"/>
        </a:p>
      </dgm:t>
    </dgm:pt>
    <dgm:pt modelId="{CB9ED6A8-A0FC-415F-8BD0-37842BBFDB23}" type="pres">
      <dgm:prSet presAssocID="{3CCC4DD9-72AD-42F9-AD5E-468D09E7C9A6}" presName="linear" presStyleCnt="0">
        <dgm:presLayoutVars>
          <dgm:dir/>
          <dgm:animLvl val="lvl"/>
          <dgm:resizeHandles val="exact"/>
        </dgm:presLayoutVars>
      </dgm:prSet>
      <dgm:spPr/>
      <dgm:t>
        <a:bodyPr/>
        <a:lstStyle/>
        <a:p>
          <a:endParaRPr lang="zh-CN" altLang="en-US"/>
        </a:p>
      </dgm:t>
    </dgm:pt>
    <dgm:pt modelId="{E303E3BB-1F48-4640-A1C9-310375492A69}" type="pres">
      <dgm:prSet presAssocID="{CF4A6903-4C5B-4BAA-9DE2-CF4AA5270020}" presName="parentLin" presStyleCnt="0"/>
      <dgm:spPr/>
    </dgm:pt>
    <dgm:pt modelId="{CD3C39C6-5B6C-4341-8097-F7AB2D16CB14}" type="pres">
      <dgm:prSet presAssocID="{CF4A6903-4C5B-4BAA-9DE2-CF4AA5270020}" presName="parentLeftMargin" presStyleLbl="node1" presStyleIdx="0" presStyleCnt="3"/>
      <dgm:spPr/>
      <dgm:t>
        <a:bodyPr/>
        <a:lstStyle/>
        <a:p>
          <a:endParaRPr lang="zh-CN" altLang="en-US"/>
        </a:p>
      </dgm:t>
    </dgm:pt>
    <dgm:pt modelId="{A49ED6A7-345B-44BF-A261-F75F2269F3FB}" type="pres">
      <dgm:prSet presAssocID="{CF4A6903-4C5B-4BAA-9DE2-CF4AA5270020}" presName="parentText" presStyleLbl="node1" presStyleIdx="0" presStyleCnt="3" custScaleY="199752">
        <dgm:presLayoutVars>
          <dgm:chMax val="0"/>
          <dgm:bulletEnabled val="1"/>
        </dgm:presLayoutVars>
      </dgm:prSet>
      <dgm:spPr/>
      <dgm:t>
        <a:bodyPr/>
        <a:lstStyle/>
        <a:p>
          <a:endParaRPr lang="zh-CN" altLang="en-US"/>
        </a:p>
      </dgm:t>
    </dgm:pt>
    <dgm:pt modelId="{C0A4D40C-00B3-482B-B94C-8FC0399B9BB3}" type="pres">
      <dgm:prSet presAssocID="{CF4A6903-4C5B-4BAA-9DE2-CF4AA5270020}" presName="negativeSpace" presStyleCnt="0"/>
      <dgm:spPr/>
    </dgm:pt>
    <dgm:pt modelId="{55411934-A07B-4A26-B6BC-1C64380A8094}" type="pres">
      <dgm:prSet presAssocID="{CF4A6903-4C5B-4BAA-9DE2-CF4AA5270020}" presName="childText" presStyleLbl="conFgAcc1" presStyleIdx="0" presStyleCnt="3">
        <dgm:presLayoutVars>
          <dgm:bulletEnabled val="1"/>
        </dgm:presLayoutVars>
      </dgm:prSet>
      <dgm:spPr/>
    </dgm:pt>
    <dgm:pt modelId="{19A0A5E2-D2AB-4E9F-9A04-1570061169AB}" type="pres">
      <dgm:prSet presAssocID="{1AA2B618-E013-4C4C-951A-FC298512A0BC}" presName="spaceBetweenRectangles" presStyleCnt="0"/>
      <dgm:spPr/>
    </dgm:pt>
    <dgm:pt modelId="{33C48370-260E-4B55-87F0-4328CA3EEA1C}" type="pres">
      <dgm:prSet presAssocID="{ADB73E10-C763-455B-859B-946C4E9A7A2A}" presName="parentLin" presStyleCnt="0"/>
      <dgm:spPr/>
    </dgm:pt>
    <dgm:pt modelId="{0DFE3D27-4261-4C35-B4E7-AB31F7A43C23}" type="pres">
      <dgm:prSet presAssocID="{ADB73E10-C763-455B-859B-946C4E9A7A2A}" presName="parentLeftMargin" presStyleLbl="node1" presStyleIdx="0" presStyleCnt="3"/>
      <dgm:spPr/>
      <dgm:t>
        <a:bodyPr/>
        <a:lstStyle/>
        <a:p>
          <a:endParaRPr lang="zh-CN" altLang="en-US"/>
        </a:p>
      </dgm:t>
    </dgm:pt>
    <dgm:pt modelId="{4E61781D-0AD4-443F-A12E-A3D975CE4F63}" type="pres">
      <dgm:prSet presAssocID="{ADB73E10-C763-455B-859B-946C4E9A7A2A}" presName="parentText" presStyleLbl="node1" presStyleIdx="1" presStyleCnt="3" custScaleY="222842">
        <dgm:presLayoutVars>
          <dgm:chMax val="0"/>
          <dgm:bulletEnabled val="1"/>
        </dgm:presLayoutVars>
      </dgm:prSet>
      <dgm:spPr/>
      <dgm:t>
        <a:bodyPr/>
        <a:lstStyle/>
        <a:p>
          <a:endParaRPr lang="zh-CN" altLang="en-US"/>
        </a:p>
      </dgm:t>
    </dgm:pt>
    <dgm:pt modelId="{2A882BED-6B96-48A6-AB4E-AD84E7F0AACC}" type="pres">
      <dgm:prSet presAssocID="{ADB73E10-C763-455B-859B-946C4E9A7A2A}" presName="negativeSpace" presStyleCnt="0"/>
      <dgm:spPr/>
    </dgm:pt>
    <dgm:pt modelId="{B7A64811-5375-4C16-B6E7-CC4551CC07BE}" type="pres">
      <dgm:prSet presAssocID="{ADB73E10-C763-455B-859B-946C4E9A7A2A}" presName="childText" presStyleLbl="conFgAcc1" presStyleIdx="1" presStyleCnt="3">
        <dgm:presLayoutVars>
          <dgm:bulletEnabled val="1"/>
        </dgm:presLayoutVars>
      </dgm:prSet>
      <dgm:spPr/>
    </dgm:pt>
    <dgm:pt modelId="{DCEEB02F-704A-4C1D-BF83-F025F7B9C851}" type="pres">
      <dgm:prSet presAssocID="{FEE7F48D-756F-4522-B924-27960E04FB36}" presName="spaceBetweenRectangles" presStyleCnt="0"/>
      <dgm:spPr/>
    </dgm:pt>
    <dgm:pt modelId="{45B9691A-2DCD-4E01-B16D-F371E56C0631}" type="pres">
      <dgm:prSet presAssocID="{712C0C80-2151-4952-8848-C67F6C3EFB46}" presName="parentLin" presStyleCnt="0"/>
      <dgm:spPr/>
    </dgm:pt>
    <dgm:pt modelId="{5EF8C022-379E-4841-BAE3-185347B1B205}" type="pres">
      <dgm:prSet presAssocID="{712C0C80-2151-4952-8848-C67F6C3EFB46}" presName="parentLeftMargin" presStyleLbl="node1" presStyleIdx="1" presStyleCnt="3"/>
      <dgm:spPr/>
      <dgm:t>
        <a:bodyPr/>
        <a:lstStyle/>
        <a:p>
          <a:endParaRPr lang="zh-CN" altLang="en-US"/>
        </a:p>
      </dgm:t>
    </dgm:pt>
    <dgm:pt modelId="{487AAC6C-6314-4114-A44A-5039628A6859}" type="pres">
      <dgm:prSet presAssocID="{712C0C80-2151-4952-8848-C67F6C3EFB46}" presName="parentText" presStyleLbl="node1" presStyleIdx="2" presStyleCnt="3" custScaleY="212086">
        <dgm:presLayoutVars>
          <dgm:chMax val="0"/>
          <dgm:bulletEnabled val="1"/>
        </dgm:presLayoutVars>
      </dgm:prSet>
      <dgm:spPr/>
      <dgm:t>
        <a:bodyPr/>
        <a:lstStyle/>
        <a:p>
          <a:endParaRPr lang="zh-CN" altLang="en-US"/>
        </a:p>
      </dgm:t>
    </dgm:pt>
    <dgm:pt modelId="{3099D8F2-224A-430B-8585-CEDE7252D803}" type="pres">
      <dgm:prSet presAssocID="{712C0C80-2151-4952-8848-C67F6C3EFB46}" presName="negativeSpace" presStyleCnt="0"/>
      <dgm:spPr/>
    </dgm:pt>
    <dgm:pt modelId="{6C34FA20-18CF-4C38-9915-BF8866DD2E32}" type="pres">
      <dgm:prSet presAssocID="{712C0C80-2151-4952-8848-C67F6C3EFB46}" presName="childText" presStyleLbl="conFgAcc1" presStyleIdx="2" presStyleCnt="3">
        <dgm:presLayoutVars>
          <dgm:bulletEnabled val="1"/>
        </dgm:presLayoutVars>
      </dgm:prSet>
      <dgm:spPr/>
    </dgm:pt>
  </dgm:ptLst>
  <dgm:cxnLst>
    <dgm:cxn modelId="{2DE3826B-3CCF-4BA1-85E1-D4A1EFC23CE1}" type="presOf" srcId="{CF4A6903-4C5B-4BAA-9DE2-CF4AA5270020}" destId="{A49ED6A7-345B-44BF-A261-F75F2269F3FB}" srcOrd="1" destOrd="0" presId="urn:microsoft.com/office/officeart/2005/8/layout/list1"/>
    <dgm:cxn modelId="{3939A5DF-AD0A-40DB-A5DD-82181388C507}" srcId="{3CCC4DD9-72AD-42F9-AD5E-468D09E7C9A6}" destId="{CF4A6903-4C5B-4BAA-9DE2-CF4AA5270020}" srcOrd="0" destOrd="0" parTransId="{6A0E4C59-65DC-40CD-AB76-509DE4116256}" sibTransId="{1AA2B618-E013-4C4C-951A-FC298512A0BC}"/>
    <dgm:cxn modelId="{ECA5872F-BFF9-42DC-AD2C-86C0CC9F1129}" srcId="{3CCC4DD9-72AD-42F9-AD5E-468D09E7C9A6}" destId="{712C0C80-2151-4952-8848-C67F6C3EFB46}" srcOrd="2" destOrd="0" parTransId="{D3D3F446-C84F-4BF3-A9ED-B975544A659A}" sibTransId="{02297EC1-3511-4183-B5BB-369706DF5825}"/>
    <dgm:cxn modelId="{F1F3E863-CAE9-454B-8239-4AAE8E655C75}" type="presOf" srcId="{712C0C80-2151-4952-8848-C67F6C3EFB46}" destId="{5EF8C022-379E-4841-BAE3-185347B1B205}" srcOrd="0" destOrd="0" presId="urn:microsoft.com/office/officeart/2005/8/layout/list1"/>
    <dgm:cxn modelId="{C60BE74F-F939-4DE3-87FF-BC98111D5B68}" srcId="{3CCC4DD9-72AD-42F9-AD5E-468D09E7C9A6}" destId="{ADB73E10-C763-455B-859B-946C4E9A7A2A}" srcOrd="1" destOrd="0" parTransId="{6526C606-8AAC-49E4-AA2F-C1FC77A8326B}" sibTransId="{FEE7F48D-756F-4522-B924-27960E04FB36}"/>
    <dgm:cxn modelId="{BE9FC387-7CAE-4498-AF0A-5117BDE2696B}" type="presOf" srcId="{712C0C80-2151-4952-8848-C67F6C3EFB46}" destId="{487AAC6C-6314-4114-A44A-5039628A6859}" srcOrd="1" destOrd="0" presId="urn:microsoft.com/office/officeart/2005/8/layout/list1"/>
    <dgm:cxn modelId="{86EFAF6F-E640-46A1-B09B-A0448A9B2AAE}" type="presOf" srcId="{3CCC4DD9-72AD-42F9-AD5E-468D09E7C9A6}" destId="{CB9ED6A8-A0FC-415F-8BD0-37842BBFDB23}" srcOrd="0" destOrd="0" presId="urn:microsoft.com/office/officeart/2005/8/layout/list1"/>
    <dgm:cxn modelId="{D7FC2809-FAF9-425C-97B1-0B1411FE8234}" type="presOf" srcId="{ADB73E10-C763-455B-859B-946C4E9A7A2A}" destId="{4E61781D-0AD4-443F-A12E-A3D975CE4F63}" srcOrd="1" destOrd="0" presId="urn:microsoft.com/office/officeart/2005/8/layout/list1"/>
    <dgm:cxn modelId="{1D7BDC2F-EAE2-41D2-9E63-C8DB75DDD400}" type="presOf" srcId="{ADB73E10-C763-455B-859B-946C4E9A7A2A}" destId="{0DFE3D27-4261-4C35-B4E7-AB31F7A43C23}" srcOrd="0" destOrd="0" presId="urn:microsoft.com/office/officeart/2005/8/layout/list1"/>
    <dgm:cxn modelId="{EE87AFFA-B561-4EDF-90EE-8B9D603D9592}" type="presOf" srcId="{CF4A6903-4C5B-4BAA-9DE2-CF4AA5270020}" destId="{CD3C39C6-5B6C-4341-8097-F7AB2D16CB14}" srcOrd="0" destOrd="0" presId="urn:microsoft.com/office/officeart/2005/8/layout/list1"/>
    <dgm:cxn modelId="{3A4FEFF0-8DB0-4F8F-A1A1-7FC73E023132}" type="presParOf" srcId="{CB9ED6A8-A0FC-415F-8BD0-37842BBFDB23}" destId="{E303E3BB-1F48-4640-A1C9-310375492A69}" srcOrd="0" destOrd="0" presId="urn:microsoft.com/office/officeart/2005/8/layout/list1"/>
    <dgm:cxn modelId="{26CC4DDC-5978-4E4F-AE0A-3457158FC6A3}" type="presParOf" srcId="{E303E3BB-1F48-4640-A1C9-310375492A69}" destId="{CD3C39C6-5B6C-4341-8097-F7AB2D16CB14}" srcOrd="0" destOrd="0" presId="urn:microsoft.com/office/officeart/2005/8/layout/list1"/>
    <dgm:cxn modelId="{E193C928-2547-4CE6-A5E6-D9A694805379}" type="presParOf" srcId="{E303E3BB-1F48-4640-A1C9-310375492A69}" destId="{A49ED6A7-345B-44BF-A261-F75F2269F3FB}" srcOrd="1" destOrd="0" presId="urn:microsoft.com/office/officeart/2005/8/layout/list1"/>
    <dgm:cxn modelId="{0F637279-369A-467A-8470-AB166E66BAA0}" type="presParOf" srcId="{CB9ED6A8-A0FC-415F-8BD0-37842BBFDB23}" destId="{C0A4D40C-00B3-482B-B94C-8FC0399B9BB3}" srcOrd="1" destOrd="0" presId="urn:microsoft.com/office/officeart/2005/8/layout/list1"/>
    <dgm:cxn modelId="{019E6D12-2A0F-4CF6-A15B-0FD648F23353}" type="presParOf" srcId="{CB9ED6A8-A0FC-415F-8BD0-37842BBFDB23}" destId="{55411934-A07B-4A26-B6BC-1C64380A8094}" srcOrd="2" destOrd="0" presId="urn:microsoft.com/office/officeart/2005/8/layout/list1"/>
    <dgm:cxn modelId="{D08BF7A4-AD7A-4A41-84EF-63BFC326B3C5}" type="presParOf" srcId="{CB9ED6A8-A0FC-415F-8BD0-37842BBFDB23}" destId="{19A0A5E2-D2AB-4E9F-9A04-1570061169AB}" srcOrd="3" destOrd="0" presId="urn:microsoft.com/office/officeart/2005/8/layout/list1"/>
    <dgm:cxn modelId="{7B271C20-A600-415B-88FF-4261258E24EA}" type="presParOf" srcId="{CB9ED6A8-A0FC-415F-8BD0-37842BBFDB23}" destId="{33C48370-260E-4B55-87F0-4328CA3EEA1C}" srcOrd="4" destOrd="0" presId="urn:microsoft.com/office/officeart/2005/8/layout/list1"/>
    <dgm:cxn modelId="{A596722D-7393-48CD-B71A-1C7A1F715E91}" type="presParOf" srcId="{33C48370-260E-4B55-87F0-4328CA3EEA1C}" destId="{0DFE3D27-4261-4C35-B4E7-AB31F7A43C23}" srcOrd="0" destOrd="0" presId="urn:microsoft.com/office/officeart/2005/8/layout/list1"/>
    <dgm:cxn modelId="{74DE8533-AFC8-4FAC-9995-13DFFBEFD84A}" type="presParOf" srcId="{33C48370-260E-4B55-87F0-4328CA3EEA1C}" destId="{4E61781D-0AD4-443F-A12E-A3D975CE4F63}" srcOrd="1" destOrd="0" presId="urn:microsoft.com/office/officeart/2005/8/layout/list1"/>
    <dgm:cxn modelId="{544EEE2C-7B81-40D1-9C85-80E7177124C8}" type="presParOf" srcId="{CB9ED6A8-A0FC-415F-8BD0-37842BBFDB23}" destId="{2A882BED-6B96-48A6-AB4E-AD84E7F0AACC}" srcOrd="5" destOrd="0" presId="urn:microsoft.com/office/officeart/2005/8/layout/list1"/>
    <dgm:cxn modelId="{A3E08D8D-632F-425C-AF6F-983D1D3D3760}" type="presParOf" srcId="{CB9ED6A8-A0FC-415F-8BD0-37842BBFDB23}" destId="{B7A64811-5375-4C16-B6E7-CC4551CC07BE}" srcOrd="6" destOrd="0" presId="urn:microsoft.com/office/officeart/2005/8/layout/list1"/>
    <dgm:cxn modelId="{07E7589F-708C-4C9B-8F13-BAC0D01D2B78}" type="presParOf" srcId="{CB9ED6A8-A0FC-415F-8BD0-37842BBFDB23}" destId="{DCEEB02F-704A-4C1D-BF83-F025F7B9C851}" srcOrd="7" destOrd="0" presId="urn:microsoft.com/office/officeart/2005/8/layout/list1"/>
    <dgm:cxn modelId="{8BFC6950-71C2-4743-A9FE-84D686BADA3B}" type="presParOf" srcId="{CB9ED6A8-A0FC-415F-8BD0-37842BBFDB23}" destId="{45B9691A-2DCD-4E01-B16D-F371E56C0631}" srcOrd="8" destOrd="0" presId="urn:microsoft.com/office/officeart/2005/8/layout/list1"/>
    <dgm:cxn modelId="{EB6D0ED4-255C-41A9-B96E-8B19E9D0B1A6}" type="presParOf" srcId="{45B9691A-2DCD-4E01-B16D-F371E56C0631}" destId="{5EF8C022-379E-4841-BAE3-185347B1B205}" srcOrd="0" destOrd="0" presId="urn:microsoft.com/office/officeart/2005/8/layout/list1"/>
    <dgm:cxn modelId="{BB2557EF-7C6E-4598-82DF-3D07953D5D24}" type="presParOf" srcId="{45B9691A-2DCD-4E01-B16D-F371E56C0631}" destId="{487AAC6C-6314-4114-A44A-5039628A6859}" srcOrd="1" destOrd="0" presId="urn:microsoft.com/office/officeart/2005/8/layout/list1"/>
    <dgm:cxn modelId="{6717DC64-7E46-4AB5-B8FC-57DCB70013D0}" type="presParOf" srcId="{CB9ED6A8-A0FC-415F-8BD0-37842BBFDB23}" destId="{3099D8F2-224A-430B-8585-CEDE7252D803}" srcOrd="9" destOrd="0" presId="urn:microsoft.com/office/officeart/2005/8/layout/list1"/>
    <dgm:cxn modelId="{75EB17F6-75C8-4609-9FD4-3F52DBFAA31F}" type="presParOf" srcId="{CB9ED6A8-A0FC-415F-8BD0-37842BBFDB23}" destId="{6C34FA20-18CF-4C38-9915-BF8866DD2E32}"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E42C7B6-AA21-4EE8-B8E7-3E5B497DF916}"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CN" altLang="en-US"/>
        </a:p>
      </dgm:t>
    </dgm:pt>
    <dgm:pt modelId="{DE491D5E-7842-48CF-B286-7E92376C90D5}">
      <dgm:prSet phldrT="[文本]"/>
      <dgm:spPr/>
      <dgm:t>
        <a:bodyPr/>
        <a:lstStyle/>
        <a:p>
          <a:r>
            <a:rPr lang="zh-CN" altLang="en-US" dirty="0" smtClean="0">
              <a:latin typeface="华文仿宋" panose="02010600040101010101" pitchFamily="2" charset="-122"/>
              <a:ea typeface="华文仿宋" panose="02010600040101010101" pitchFamily="2" charset="-122"/>
              <a:cs typeface="Times New Roman" panose="02020603050405020304" pitchFamily="18" charset="0"/>
            </a:rPr>
            <a:t>资金机制</a:t>
          </a:r>
          <a:endParaRPr lang="en-US" altLang="zh-CN" dirty="0" smtClean="0">
            <a:latin typeface="华文仿宋" panose="02010600040101010101" pitchFamily="2" charset="-122"/>
            <a:ea typeface="华文仿宋" panose="02010600040101010101" pitchFamily="2" charset="-122"/>
            <a:cs typeface="Times New Roman" panose="02020603050405020304" pitchFamily="18" charset="0"/>
          </a:endParaRPr>
        </a:p>
        <a:p>
          <a:r>
            <a:rPr lang="en-US" altLang="zh-CN" dirty="0" smtClean="0">
              <a:latin typeface="华文仿宋" panose="02010600040101010101" pitchFamily="2" charset="-122"/>
              <a:ea typeface="华文仿宋" panose="02010600040101010101" pitchFamily="2" charset="-122"/>
              <a:cs typeface="Times New Roman" panose="02020603050405020304" pitchFamily="18" charset="0"/>
            </a:rPr>
            <a:t>Funding</a:t>
          </a:r>
          <a:endParaRPr lang="zh-CN" altLang="en-US" dirty="0">
            <a:latin typeface="华文仿宋" panose="02010600040101010101" pitchFamily="2" charset="-122"/>
            <a:ea typeface="华文仿宋" panose="02010600040101010101" pitchFamily="2" charset="-122"/>
            <a:cs typeface="Times New Roman" panose="02020603050405020304" pitchFamily="18" charset="0"/>
          </a:endParaRPr>
        </a:p>
      </dgm:t>
    </dgm:pt>
    <dgm:pt modelId="{90109518-415B-491F-9A83-D098B4390FAD}" type="parTrans" cxnId="{862DB2B2-08C0-43FB-AE3E-EF63F8BA120F}">
      <dgm:prSet/>
      <dgm:spPr/>
      <dgm:t>
        <a:bodyPr/>
        <a:lstStyle/>
        <a:p>
          <a:endParaRPr lang="zh-CN" altLang="en-US"/>
        </a:p>
      </dgm:t>
    </dgm:pt>
    <dgm:pt modelId="{5BA2F94B-EF69-49D0-8812-A0A73C951436}" type="sibTrans" cxnId="{862DB2B2-08C0-43FB-AE3E-EF63F8BA120F}">
      <dgm:prSet/>
      <dgm:spPr/>
      <dgm:t>
        <a:bodyPr/>
        <a:lstStyle/>
        <a:p>
          <a:endParaRPr lang="zh-CN" altLang="en-US"/>
        </a:p>
      </dgm:t>
    </dgm:pt>
    <dgm:pt modelId="{FDA133E7-5ADE-406F-BD0A-AAA0797D2012}">
      <dgm:prSet phldrT="[文本]"/>
      <dgm:spPr/>
      <dgm:t>
        <a:bodyPr/>
        <a:lstStyle/>
        <a:p>
          <a:r>
            <a:rPr lang="zh-CN" dirty="0" smtClean="0">
              <a:latin typeface="华文仿宋" panose="02010600040101010101" pitchFamily="2" charset="-122"/>
              <a:ea typeface="华文仿宋" panose="02010600040101010101" pitchFamily="2" charset="-122"/>
              <a:cs typeface="Times New Roman" panose="02020603050405020304" pitchFamily="18" charset="0"/>
            </a:rPr>
            <a:t>澜沧江</a:t>
          </a:r>
          <a:r>
            <a:rPr lang="en-US" dirty="0" smtClean="0">
              <a:latin typeface="华文仿宋" panose="02010600040101010101" pitchFamily="2" charset="-122"/>
              <a:ea typeface="华文仿宋" panose="02010600040101010101" pitchFamily="2" charset="-122"/>
              <a:cs typeface="Times New Roman" panose="02020603050405020304" pitchFamily="18" charset="0"/>
            </a:rPr>
            <a:t>-</a:t>
          </a:r>
          <a:r>
            <a:rPr lang="zh-CN" dirty="0" smtClean="0">
              <a:latin typeface="华文仿宋" panose="02010600040101010101" pitchFamily="2" charset="-122"/>
              <a:ea typeface="华文仿宋" panose="02010600040101010101" pitchFamily="2" charset="-122"/>
              <a:cs typeface="Times New Roman" panose="02020603050405020304" pitchFamily="18" charset="0"/>
            </a:rPr>
            <a:t>湄公河合作专项基金</a:t>
          </a:r>
          <a:r>
            <a:rPr lang="en-US" dirty="0" err="1" smtClean="0">
              <a:latin typeface="华文仿宋" panose="02010600040101010101" pitchFamily="2" charset="-122"/>
              <a:ea typeface="华文仿宋" panose="02010600040101010101" pitchFamily="2" charset="-122"/>
              <a:cs typeface="Times New Roman" panose="02020603050405020304" pitchFamily="18" charset="0"/>
            </a:rPr>
            <a:t>Lancang</a:t>
          </a:r>
          <a:r>
            <a:rPr lang="en-US" dirty="0" smtClean="0">
              <a:latin typeface="华文仿宋" panose="02010600040101010101" pitchFamily="2" charset="-122"/>
              <a:ea typeface="华文仿宋" panose="02010600040101010101" pitchFamily="2" charset="-122"/>
              <a:cs typeface="Times New Roman" panose="02020603050405020304" pitchFamily="18" charset="0"/>
            </a:rPr>
            <a:t>-Mekong Cooperation Fund</a:t>
          </a:r>
          <a:endParaRPr lang="zh-CN" altLang="en-US" dirty="0">
            <a:latin typeface="华文仿宋" panose="02010600040101010101" pitchFamily="2" charset="-122"/>
            <a:ea typeface="华文仿宋" panose="02010600040101010101" pitchFamily="2" charset="-122"/>
            <a:cs typeface="Times New Roman" panose="02020603050405020304" pitchFamily="18" charset="0"/>
          </a:endParaRPr>
        </a:p>
      </dgm:t>
    </dgm:pt>
    <dgm:pt modelId="{6D81DA22-121D-4ABF-8496-6AEAF871D232}" type="parTrans" cxnId="{31EEA961-DF66-4DAB-A3DD-345A0E103D1A}">
      <dgm:prSet/>
      <dgm:spPr/>
      <dgm:t>
        <a:bodyPr/>
        <a:lstStyle/>
        <a:p>
          <a:endParaRPr lang="zh-CN" altLang="en-US"/>
        </a:p>
      </dgm:t>
    </dgm:pt>
    <dgm:pt modelId="{80C59D13-35B8-44D4-A19D-760FF47CB602}" type="sibTrans" cxnId="{31EEA961-DF66-4DAB-A3DD-345A0E103D1A}">
      <dgm:prSet/>
      <dgm:spPr/>
      <dgm:t>
        <a:bodyPr/>
        <a:lstStyle/>
        <a:p>
          <a:endParaRPr lang="zh-CN" altLang="en-US"/>
        </a:p>
      </dgm:t>
    </dgm:pt>
    <dgm:pt modelId="{DC5DA381-D9A0-4FA8-B734-7FE0C7807635}">
      <dgm:prSet phldrT="[文本]" custT="1"/>
      <dgm:spPr/>
      <dgm:t>
        <a:bodyPr/>
        <a:lstStyle/>
        <a:p>
          <a:pPr algn="l"/>
          <a:r>
            <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rPr>
            <a:t>1</a:t>
          </a:r>
          <a:r>
            <a:rPr lang="zh-CN" altLang="en-US" sz="1600" dirty="0" smtClean="0">
              <a:latin typeface="华文仿宋" panose="02010600040101010101" pitchFamily="2" charset="-122"/>
              <a:ea typeface="华文仿宋" panose="02010600040101010101" pitchFamily="2" charset="-122"/>
              <a:cs typeface="Times New Roman" panose="02020603050405020304" pitchFamily="18" charset="0"/>
            </a:rPr>
            <a:t>、澜沧江</a:t>
          </a:r>
          <a:r>
            <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rPr>
            <a:t>-</a:t>
          </a:r>
          <a:r>
            <a:rPr lang="zh-CN" altLang="en-US" sz="1600" dirty="0" smtClean="0">
              <a:latin typeface="华文仿宋" panose="02010600040101010101" pitchFamily="2" charset="-122"/>
              <a:ea typeface="华文仿宋" panose="02010600040101010101" pitchFamily="2" charset="-122"/>
              <a:cs typeface="Times New Roman" panose="02020603050405020304" pitchFamily="18" charset="0"/>
            </a:rPr>
            <a:t>湄公河国家提供的资金</a:t>
          </a:r>
          <a:endPar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endParaRPr>
        </a:p>
        <a:p>
          <a:pPr algn="l"/>
          <a:r>
            <a:rPr lang="en-US" sz="1600" dirty="0" smtClean="0">
              <a:latin typeface="华文仿宋" panose="02010600040101010101" pitchFamily="2" charset="-122"/>
              <a:ea typeface="华文仿宋" panose="02010600040101010101" pitchFamily="2" charset="-122"/>
              <a:cs typeface="Times New Roman" panose="02020603050405020304" pitchFamily="18" charset="0"/>
            </a:rPr>
            <a:t>support from </a:t>
          </a:r>
          <a:r>
            <a:rPr lang="en-US" sz="1600" dirty="0" err="1" smtClean="0">
              <a:latin typeface="华文仿宋" panose="02010600040101010101" pitchFamily="2" charset="-122"/>
              <a:ea typeface="华文仿宋" panose="02010600040101010101" pitchFamily="2" charset="-122"/>
              <a:cs typeface="Times New Roman" panose="02020603050405020304" pitchFamily="18" charset="0"/>
            </a:rPr>
            <a:t>Lancang</a:t>
          </a:r>
          <a:r>
            <a:rPr lang="en-US" sz="1600" dirty="0" smtClean="0">
              <a:latin typeface="华文仿宋" panose="02010600040101010101" pitchFamily="2" charset="-122"/>
              <a:ea typeface="华文仿宋" panose="02010600040101010101" pitchFamily="2" charset="-122"/>
              <a:cs typeface="Times New Roman" panose="02020603050405020304" pitchFamily="18" charset="0"/>
            </a:rPr>
            <a:t>-Mekong countries</a:t>
          </a:r>
          <a:endPar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endParaRPr>
        </a:p>
        <a:p>
          <a:pPr algn="l"/>
          <a:r>
            <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rPr>
            <a:t>2</a:t>
          </a:r>
          <a:r>
            <a:rPr lang="zh-CN" altLang="en-US" sz="1600" dirty="0" smtClean="0">
              <a:latin typeface="华文仿宋" panose="02010600040101010101" pitchFamily="2" charset="-122"/>
              <a:ea typeface="华文仿宋" panose="02010600040101010101" pitchFamily="2" charset="-122"/>
              <a:cs typeface="Times New Roman" panose="02020603050405020304" pitchFamily="18" charset="0"/>
            </a:rPr>
            <a:t>、国际发展伙伴和第三国提供的资金</a:t>
          </a:r>
          <a:endPar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endParaRPr>
        </a:p>
        <a:p>
          <a:pPr algn="l"/>
          <a:r>
            <a:rPr lang="en-US" sz="1600" dirty="0" smtClean="0">
              <a:latin typeface="华文仿宋" panose="02010600040101010101" pitchFamily="2" charset="-122"/>
              <a:ea typeface="华文仿宋" panose="02010600040101010101" pitchFamily="2" charset="-122"/>
              <a:cs typeface="Times New Roman" panose="02020603050405020304" pitchFamily="18" charset="0"/>
            </a:rPr>
            <a:t>support from international partners and third countries</a:t>
          </a:r>
          <a:endPar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endParaRPr>
        </a:p>
        <a:p>
          <a:pPr algn="l"/>
          <a:r>
            <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rPr>
            <a:t>3</a:t>
          </a:r>
          <a:r>
            <a:rPr lang="zh-CN" altLang="en-US" sz="1600" dirty="0" smtClean="0">
              <a:latin typeface="华文仿宋" panose="02010600040101010101" pitchFamily="2" charset="-122"/>
              <a:ea typeface="华文仿宋" panose="02010600040101010101" pitchFamily="2" charset="-122"/>
              <a:cs typeface="Times New Roman" panose="02020603050405020304" pitchFamily="18" charset="0"/>
            </a:rPr>
            <a:t>、企业资金</a:t>
          </a:r>
          <a:endPar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endParaRPr>
        </a:p>
        <a:p>
          <a:pPr algn="l"/>
          <a:r>
            <a:rPr lang="en-US" sz="1600" dirty="0" smtClean="0">
              <a:latin typeface="华文仿宋" panose="02010600040101010101" pitchFamily="2" charset="-122"/>
              <a:ea typeface="华文仿宋" panose="02010600040101010101" pitchFamily="2" charset="-122"/>
              <a:cs typeface="Times New Roman" panose="02020603050405020304" pitchFamily="18" charset="0"/>
            </a:rPr>
            <a:t>support from enterprises</a:t>
          </a:r>
          <a:endPar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endParaRPr>
        </a:p>
        <a:p>
          <a:pPr algn="l"/>
          <a:r>
            <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rPr>
            <a:t>4</a:t>
          </a:r>
          <a:r>
            <a:rPr lang="zh-CN" altLang="en-US" sz="1600" dirty="0" smtClean="0">
              <a:latin typeface="华文仿宋" panose="02010600040101010101" pitchFamily="2" charset="-122"/>
              <a:ea typeface="华文仿宋" panose="02010600040101010101" pitchFamily="2" charset="-122"/>
              <a:cs typeface="Times New Roman" panose="02020603050405020304" pitchFamily="18" charset="0"/>
            </a:rPr>
            <a:t>、其他</a:t>
          </a:r>
          <a:endPar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endParaRPr>
        </a:p>
        <a:p>
          <a:pPr algn="l"/>
          <a:r>
            <a:rPr lang="en-US" altLang="zh-CN" sz="1600" dirty="0" smtClean="0">
              <a:latin typeface="华文仿宋" panose="02010600040101010101" pitchFamily="2" charset="-122"/>
              <a:ea typeface="华文仿宋" panose="02010600040101010101" pitchFamily="2" charset="-122"/>
              <a:cs typeface="Times New Roman" panose="02020603050405020304" pitchFamily="18" charset="0"/>
            </a:rPr>
            <a:t>others</a:t>
          </a:r>
        </a:p>
        <a:p>
          <a:pPr algn="l"/>
          <a:endParaRPr lang="zh-CN" altLang="en-US" sz="1600" dirty="0">
            <a:latin typeface="华文仿宋" panose="02010600040101010101" pitchFamily="2" charset="-122"/>
            <a:ea typeface="华文仿宋" panose="02010600040101010101" pitchFamily="2" charset="-122"/>
            <a:cs typeface="Times New Roman" panose="02020603050405020304" pitchFamily="18" charset="0"/>
          </a:endParaRPr>
        </a:p>
      </dgm:t>
    </dgm:pt>
    <dgm:pt modelId="{295A59BC-68B6-48D5-950B-712E6608F811}" type="parTrans" cxnId="{B6A8921D-9118-442D-899C-306344795803}">
      <dgm:prSet/>
      <dgm:spPr/>
      <dgm:t>
        <a:bodyPr/>
        <a:lstStyle/>
        <a:p>
          <a:endParaRPr lang="zh-CN" altLang="en-US"/>
        </a:p>
      </dgm:t>
    </dgm:pt>
    <dgm:pt modelId="{1DAFD3E0-4FF2-4FFF-909F-FC005FEF692D}" type="sibTrans" cxnId="{B6A8921D-9118-442D-899C-306344795803}">
      <dgm:prSet/>
      <dgm:spPr/>
      <dgm:t>
        <a:bodyPr/>
        <a:lstStyle/>
        <a:p>
          <a:endParaRPr lang="zh-CN" altLang="en-US"/>
        </a:p>
      </dgm:t>
    </dgm:pt>
    <dgm:pt modelId="{56967D64-B803-4356-9293-E2EDC4DC6C41}">
      <dgm:prSet phldrT="[文本]"/>
      <dgm:spPr/>
      <dgm:t>
        <a:bodyPr/>
        <a:lstStyle/>
        <a:p>
          <a:endParaRPr lang="zh-CN" altLang="en-US" dirty="0"/>
        </a:p>
      </dgm:t>
    </dgm:pt>
    <dgm:pt modelId="{E9DA60F6-7FB6-4E02-9E2B-634BB66F33BB}" type="parTrans" cxnId="{CE1EADAD-3981-41A1-A0A2-5B4238154F0C}">
      <dgm:prSet/>
      <dgm:spPr/>
      <dgm:t>
        <a:bodyPr/>
        <a:lstStyle/>
        <a:p>
          <a:endParaRPr lang="zh-CN" altLang="en-US"/>
        </a:p>
      </dgm:t>
    </dgm:pt>
    <dgm:pt modelId="{5B91DF1F-B238-4717-9E40-A048917D8F7B}" type="sibTrans" cxnId="{CE1EADAD-3981-41A1-A0A2-5B4238154F0C}">
      <dgm:prSet/>
      <dgm:spPr/>
      <dgm:t>
        <a:bodyPr/>
        <a:lstStyle/>
        <a:p>
          <a:endParaRPr lang="zh-CN" altLang="en-US"/>
        </a:p>
      </dgm:t>
    </dgm:pt>
    <dgm:pt modelId="{C41A8DC3-1263-4239-877E-FE358F88FFA3}" type="pres">
      <dgm:prSet presAssocID="{5E42C7B6-AA21-4EE8-B8E7-3E5B497DF916}" presName="cycle" presStyleCnt="0">
        <dgm:presLayoutVars>
          <dgm:chMax val="1"/>
          <dgm:dir/>
          <dgm:animLvl val="ctr"/>
          <dgm:resizeHandles val="exact"/>
        </dgm:presLayoutVars>
      </dgm:prSet>
      <dgm:spPr/>
      <dgm:t>
        <a:bodyPr/>
        <a:lstStyle/>
        <a:p>
          <a:endParaRPr lang="zh-CN" altLang="en-US"/>
        </a:p>
      </dgm:t>
    </dgm:pt>
    <dgm:pt modelId="{FBD3AFAE-E7FB-4BCA-8556-43CE3E66C0FA}" type="pres">
      <dgm:prSet presAssocID="{DE491D5E-7842-48CF-B286-7E92376C90D5}" presName="centerShape" presStyleLbl="node0" presStyleIdx="0" presStyleCnt="1" custScaleX="79328" custScaleY="72234"/>
      <dgm:spPr/>
      <dgm:t>
        <a:bodyPr/>
        <a:lstStyle/>
        <a:p>
          <a:endParaRPr lang="zh-CN" altLang="en-US"/>
        </a:p>
      </dgm:t>
    </dgm:pt>
    <dgm:pt modelId="{BDF28714-89EB-47D8-99CB-BF62D2255D4D}" type="pres">
      <dgm:prSet presAssocID="{6D81DA22-121D-4ABF-8496-6AEAF871D232}" presName="parTrans" presStyleLbl="bgSibTrans2D1" presStyleIdx="0" presStyleCnt="2"/>
      <dgm:spPr/>
      <dgm:t>
        <a:bodyPr/>
        <a:lstStyle/>
        <a:p>
          <a:endParaRPr lang="zh-CN" altLang="en-US"/>
        </a:p>
      </dgm:t>
    </dgm:pt>
    <dgm:pt modelId="{4C1F570E-9413-444E-A248-EEF67912B9FB}" type="pres">
      <dgm:prSet presAssocID="{FDA133E7-5ADE-406F-BD0A-AAA0797D2012}" presName="node" presStyleLbl="node1" presStyleIdx="0" presStyleCnt="2">
        <dgm:presLayoutVars>
          <dgm:bulletEnabled val="1"/>
        </dgm:presLayoutVars>
      </dgm:prSet>
      <dgm:spPr/>
      <dgm:t>
        <a:bodyPr/>
        <a:lstStyle/>
        <a:p>
          <a:endParaRPr lang="zh-CN" altLang="en-US"/>
        </a:p>
      </dgm:t>
    </dgm:pt>
    <dgm:pt modelId="{CB7891D6-9C6B-43EC-8CB5-8045B877C405}" type="pres">
      <dgm:prSet presAssocID="{295A59BC-68B6-48D5-950B-712E6608F811}" presName="parTrans" presStyleLbl="bgSibTrans2D1" presStyleIdx="1" presStyleCnt="2"/>
      <dgm:spPr/>
      <dgm:t>
        <a:bodyPr/>
        <a:lstStyle/>
        <a:p>
          <a:endParaRPr lang="zh-CN" altLang="en-US"/>
        </a:p>
      </dgm:t>
    </dgm:pt>
    <dgm:pt modelId="{14D2F9F5-E3D0-4D7D-9328-705006A30EC1}" type="pres">
      <dgm:prSet presAssocID="{DC5DA381-D9A0-4FA8-B734-7FE0C7807635}" presName="node" presStyleLbl="node1" presStyleIdx="1" presStyleCnt="2" custScaleX="99603" custScaleY="232734" custRadScaleRad="103856" custRadScaleInc="-7529">
        <dgm:presLayoutVars>
          <dgm:bulletEnabled val="1"/>
        </dgm:presLayoutVars>
      </dgm:prSet>
      <dgm:spPr/>
      <dgm:t>
        <a:bodyPr/>
        <a:lstStyle/>
        <a:p>
          <a:endParaRPr lang="zh-CN" altLang="en-US"/>
        </a:p>
      </dgm:t>
    </dgm:pt>
  </dgm:ptLst>
  <dgm:cxnLst>
    <dgm:cxn modelId="{CCEB14AE-F12A-4FCC-B0E8-F4E684DFD273}" type="presOf" srcId="{DE491D5E-7842-48CF-B286-7E92376C90D5}" destId="{FBD3AFAE-E7FB-4BCA-8556-43CE3E66C0FA}" srcOrd="0" destOrd="0" presId="urn:microsoft.com/office/officeart/2005/8/layout/radial4"/>
    <dgm:cxn modelId="{3BEBE6D3-EB9C-45DC-8052-8B87EC78A554}" type="presOf" srcId="{6D81DA22-121D-4ABF-8496-6AEAF871D232}" destId="{BDF28714-89EB-47D8-99CB-BF62D2255D4D}" srcOrd="0" destOrd="0" presId="urn:microsoft.com/office/officeart/2005/8/layout/radial4"/>
    <dgm:cxn modelId="{862DB2B2-08C0-43FB-AE3E-EF63F8BA120F}" srcId="{5E42C7B6-AA21-4EE8-B8E7-3E5B497DF916}" destId="{DE491D5E-7842-48CF-B286-7E92376C90D5}" srcOrd="0" destOrd="0" parTransId="{90109518-415B-491F-9A83-D098B4390FAD}" sibTransId="{5BA2F94B-EF69-49D0-8812-A0A73C951436}"/>
    <dgm:cxn modelId="{435F213D-7710-4D64-A0F6-964998146993}" type="presOf" srcId="{DC5DA381-D9A0-4FA8-B734-7FE0C7807635}" destId="{14D2F9F5-E3D0-4D7D-9328-705006A30EC1}" srcOrd="0" destOrd="0" presId="urn:microsoft.com/office/officeart/2005/8/layout/radial4"/>
    <dgm:cxn modelId="{31EEA961-DF66-4DAB-A3DD-345A0E103D1A}" srcId="{DE491D5E-7842-48CF-B286-7E92376C90D5}" destId="{FDA133E7-5ADE-406F-BD0A-AAA0797D2012}" srcOrd="0" destOrd="0" parTransId="{6D81DA22-121D-4ABF-8496-6AEAF871D232}" sibTransId="{80C59D13-35B8-44D4-A19D-760FF47CB602}"/>
    <dgm:cxn modelId="{CE1EADAD-3981-41A1-A0A2-5B4238154F0C}" srcId="{5E42C7B6-AA21-4EE8-B8E7-3E5B497DF916}" destId="{56967D64-B803-4356-9293-E2EDC4DC6C41}" srcOrd="1" destOrd="0" parTransId="{E9DA60F6-7FB6-4E02-9E2B-634BB66F33BB}" sibTransId="{5B91DF1F-B238-4717-9E40-A048917D8F7B}"/>
    <dgm:cxn modelId="{AD397C33-F51A-4055-8FB7-C595080169B0}" type="presOf" srcId="{FDA133E7-5ADE-406F-BD0A-AAA0797D2012}" destId="{4C1F570E-9413-444E-A248-EEF67912B9FB}" srcOrd="0" destOrd="0" presId="urn:microsoft.com/office/officeart/2005/8/layout/radial4"/>
    <dgm:cxn modelId="{B6A8921D-9118-442D-899C-306344795803}" srcId="{DE491D5E-7842-48CF-B286-7E92376C90D5}" destId="{DC5DA381-D9A0-4FA8-B734-7FE0C7807635}" srcOrd="1" destOrd="0" parTransId="{295A59BC-68B6-48D5-950B-712E6608F811}" sibTransId="{1DAFD3E0-4FF2-4FFF-909F-FC005FEF692D}"/>
    <dgm:cxn modelId="{F7AE189B-43E1-4EB5-B9C4-56E4783693C4}" type="presOf" srcId="{295A59BC-68B6-48D5-950B-712E6608F811}" destId="{CB7891D6-9C6B-43EC-8CB5-8045B877C405}" srcOrd="0" destOrd="0" presId="urn:microsoft.com/office/officeart/2005/8/layout/radial4"/>
    <dgm:cxn modelId="{2F27F970-6461-4284-A599-307F2DFC3DC5}" type="presOf" srcId="{5E42C7B6-AA21-4EE8-B8E7-3E5B497DF916}" destId="{C41A8DC3-1263-4239-877E-FE358F88FFA3}" srcOrd="0" destOrd="0" presId="urn:microsoft.com/office/officeart/2005/8/layout/radial4"/>
    <dgm:cxn modelId="{671A9F89-C1D0-4E3F-92DA-C158111372F3}" type="presParOf" srcId="{C41A8DC3-1263-4239-877E-FE358F88FFA3}" destId="{FBD3AFAE-E7FB-4BCA-8556-43CE3E66C0FA}" srcOrd="0" destOrd="0" presId="urn:microsoft.com/office/officeart/2005/8/layout/radial4"/>
    <dgm:cxn modelId="{EE4E6D87-B663-4B81-AA66-A28F5C47E5AD}" type="presParOf" srcId="{C41A8DC3-1263-4239-877E-FE358F88FFA3}" destId="{BDF28714-89EB-47D8-99CB-BF62D2255D4D}" srcOrd="1" destOrd="0" presId="urn:microsoft.com/office/officeart/2005/8/layout/radial4"/>
    <dgm:cxn modelId="{6BE3C667-30DB-4F1B-8858-31E3855CA210}" type="presParOf" srcId="{C41A8DC3-1263-4239-877E-FE358F88FFA3}" destId="{4C1F570E-9413-444E-A248-EEF67912B9FB}" srcOrd="2" destOrd="0" presId="urn:microsoft.com/office/officeart/2005/8/layout/radial4"/>
    <dgm:cxn modelId="{3BE2EC24-5BF3-4D0D-980B-5373251164F3}" type="presParOf" srcId="{C41A8DC3-1263-4239-877E-FE358F88FFA3}" destId="{CB7891D6-9C6B-43EC-8CB5-8045B877C405}" srcOrd="3" destOrd="0" presId="urn:microsoft.com/office/officeart/2005/8/layout/radial4"/>
    <dgm:cxn modelId="{9061DBD9-690A-4AD9-98BB-5FDB386A5A23}" type="presParOf" srcId="{C41A8DC3-1263-4239-877E-FE358F88FFA3}" destId="{14D2F9F5-E3D0-4D7D-9328-705006A30EC1}" srcOrd="4"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2B0594-B11B-494A-BAC2-9351C0E817C5}"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CN" altLang="en-US"/>
        </a:p>
      </dgm:t>
    </dgm:pt>
    <dgm:pt modelId="{C2110EEE-4F5A-4796-B78E-D263029D4DA0}">
      <dgm:prSet phldrT="[文本]" custT="1"/>
      <dgm:spPr/>
      <dgm:t>
        <a:bodyPr/>
        <a:lstStyle/>
        <a:p>
          <a:r>
            <a:rPr lang="zh-CN" altLang="en-US" sz="1800" dirty="0" smtClean="0">
              <a:latin typeface="Times New Roman" panose="02020603050405020304" pitchFamily="18" charset="0"/>
              <a:cs typeface="Times New Roman" panose="02020603050405020304" pitchFamily="18" charset="0"/>
            </a:rPr>
            <a:t>澜沧江</a:t>
          </a:r>
          <a:r>
            <a:rPr lang="en-US" altLang="zh-CN" sz="1800" dirty="0" smtClean="0">
              <a:latin typeface="Times New Roman" panose="02020603050405020304" pitchFamily="18" charset="0"/>
              <a:cs typeface="Times New Roman" panose="02020603050405020304" pitchFamily="18" charset="0"/>
            </a:rPr>
            <a:t>-</a:t>
          </a:r>
          <a:r>
            <a:rPr lang="zh-CN" altLang="en-US" sz="1800" dirty="0" smtClean="0">
              <a:latin typeface="Times New Roman" panose="02020603050405020304" pitchFamily="18" charset="0"/>
              <a:cs typeface="Times New Roman" panose="02020603050405020304" pitchFamily="18" charset="0"/>
            </a:rPr>
            <a:t>湄公河环境合作</a:t>
          </a:r>
          <a:endParaRPr lang="en-US" altLang="zh-CN" sz="1800" dirty="0" smtClean="0">
            <a:latin typeface="Times New Roman" panose="02020603050405020304" pitchFamily="18" charset="0"/>
            <a:cs typeface="Times New Roman" panose="02020603050405020304" pitchFamily="18" charset="0"/>
          </a:endParaRPr>
        </a:p>
        <a:p>
          <a:r>
            <a:rPr lang="en-US" altLang="zh-CN" sz="1800" dirty="0" err="1" smtClean="0">
              <a:latin typeface="Times New Roman" panose="02020603050405020304" pitchFamily="18" charset="0"/>
              <a:cs typeface="Times New Roman" panose="02020603050405020304" pitchFamily="18" charset="0"/>
            </a:rPr>
            <a:t>Lancang</a:t>
          </a:r>
          <a:r>
            <a:rPr lang="en-US" altLang="zh-CN" sz="1800" dirty="0" smtClean="0">
              <a:latin typeface="Times New Roman" panose="02020603050405020304" pitchFamily="18" charset="0"/>
              <a:cs typeface="Times New Roman" panose="02020603050405020304" pitchFamily="18" charset="0"/>
            </a:rPr>
            <a:t>-Mekong Environmental Cooperation</a:t>
          </a:r>
          <a:endParaRPr lang="zh-CN" altLang="en-US" sz="1800" dirty="0">
            <a:latin typeface="Times New Roman" panose="02020603050405020304" pitchFamily="18" charset="0"/>
            <a:cs typeface="Times New Roman" panose="02020603050405020304" pitchFamily="18" charset="0"/>
          </a:endParaRPr>
        </a:p>
      </dgm:t>
    </dgm:pt>
    <dgm:pt modelId="{99D1E7FC-9B31-44C3-8460-9E7E04772B15}" type="parTrans" cxnId="{45D1FF46-4278-4CC3-9896-D087A19A48D5}">
      <dgm:prSet/>
      <dgm:spPr/>
      <dgm:t>
        <a:bodyPr/>
        <a:lstStyle/>
        <a:p>
          <a:endParaRPr lang="zh-CN" altLang="en-US"/>
        </a:p>
      </dgm:t>
    </dgm:pt>
    <dgm:pt modelId="{1DA93DAD-2B31-4EBC-8A01-FAA5AEE89C83}" type="sibTrans" cxnId="{45D1FF46-4278-4CC3-9896-D087A19A48D5}">
      <dgm:prSet/>
      <dgm:spPr/>
      <dgm:t>
        <a:bodyPr/>
        <a:lstStyle/>
        <a:p>
          <a:endParaRPr lang="zh-CN" altLang="en-US"/>
        </a:p>
      </dgm:t>
    </dgm:pt>
    <dgm:pt modelId="{48B6CC3C-4677-4D52-9545-7BA8291E282B}">
      <dgm:prSet phldrT="[文本]" custT="1"/>
      <dgm:spPr/>
      <dgm:t>
        <a:bodyPr/>
        <a:lstStyle/>
        <a:p>
          <a:r>
            <a:rPr lang="zh-CN" altLang="en-US" sz="1600" dirty="0" smtClean="0"/>
            <a:t>环境能力建设计划</a:t>
          </a:r>
          <a:endParaRPr lang="en-US" altLang="zh-CN" sz="1600" dirty="0" smtClean="0"/>
        </a:p>
        <a:p>
          <a:r>
            <a:rPr lang="en-US" sz="1600" dirty="0" smtClean="0">
              <a:latin typeface="Times New Roman" panose="02020603050405020304" pitchFamily="18" charset="0"/>
              <a:cs typeface="Times New Roman" panose="02020603050405020304" pitchFamily="18" charset="0"/>
            </a:rPr>
            <a:t>Environmental Capacity Building Plan</a:t>
          </a:r>
          <a:endParaRPr lang="zh-CN" altLang="en-US" sz="1600" dirty="0">
            <a:latin typeface="Times New Roman" panose="02020603050405020304" pitchFamily="18" charset="0"/>
            <a:cs typeface="Times New Roman" panose="02020603050405020304" pitchFamily="18" charset="0"/>
          </a:endParaRPr>
        </a:p>
      </dgm:t>
    </dgm:pt>
    <dgm:pt modelId="{CC971882-9C78-4688-B31C-44BD81887206}" type="parTrans" cxnId="{8017659D-4B39-4168-A0C1-C4AB3A7D00B8}">
      <dgm:prSet/>
      <dgm:spPr/>
      <dgm:t>
        <a:bodyPr/>
        <a:lstStyle/>
        <a:p>
          <a:endParaRPr lang="zh-CN" altLang="en-US"/>
        </a:p>
      </dgm:t>
    </dgm:pt>
    <dgm:pt modelId="{4A85DEB3-5865-4D8B-9B15-A2165B3BA2F2}" type="sibTrans" cxnId="{8017659D-4B39-4168-A0C1-C4AB3A7D00B8}">
      <dgm:prSet/>
      <dgm:spPr/>
      <dgm:t>
        <a:bodyPr/>
        <a:lstStyle/>
        <a:p>
          <a:endParaRPr lang="zh-CN" altLang="en-US"/>
        </a:p>
      </dgm:t>
    </dgm:pt>
    <dgm:pt modelId="{77C57D28-0132-4ED8-9446-D58E9D711E25}">
      <dgm:prSet phldrT="[文本]" custT="1"/>
      <dgm:spPr/>
      <dgm:t>
        <a:bodyPr/>
        <a:lstStyle/>
        <a:p>
          <a:r>
            <a:rPr lang="zh-CN" altLang="en-US" sz="1600" dirty="0" smtClean="0"/>
            <a:t>生态系统管理与生物多样性保护</a:t>
          </a:r>
          <a:endParaRPr lang="en-US" altLang="zh-CN" sz="1600" dirty="0" smtClean="0"/>
        </a:p>
        <a:p>
          <a:r>
            <a:rPr lang="en-US" sz="1600" dirty="0" smtClean="0">
              <a:latin typeface="Times New Roman" panose="02020603050405020304" pitchFamily="18" charset="0"/>
              <a:cs typeface="Times New Roman" panose="02020603050405020304" pitchFamily="18" charset="0"/>
            </a:rPr>
            <a:t>Ecosystem Management and Biodiversity Conservation</a:t>
          </a:r>
          <a:endParaRPr lang="zh-CN" altLang="en-US" sz="1600" dirty="0">
            <a:latin typeface="Times New Roman" panose="02020603050405020304" pitchFamily="18" charset="0"/>
            <a:cs typeface="Times New Roman" panose="02020603050405020304" pitchFamily="18" charset="0"/>
          </a:endParaRPr>
        </a:p>
      </dgm:t>
    </dgm:pt>
    <dgm:pt modelId="{08AAA3B3-6A48-4C28-BB5D-337291224BAB}" type="parTrans" cxnId="{AB9ABD65-9FBC-4237-8F6C-F04EABA9EBD8}">
      <dgm:prSet/>
      <dgm:spPr/>
      <dgm:t>
        <a:bodyPr/>
        <a:lstStyle/>
        <a:p>
          <a:endParaRPr lang="zh-CN" altLang="en-US"/>
        </a:p>
      </dgm:t>
    </dgm:pt>
    <dgm:pt modelId="{4BC097D5-4F41-4C92-A48F-A5BC503F6BD0}" type="sibTrans" cxnId="{AB9ABD65-9FBC-4237-8F6C-F04EABA9EBD8}">
      <dgm:prSet/>
      <dgm:spPr/>
      <dgm:t>
        <a:bodyPr/>
        <a:lstStyle/>
        <a:p>
          <a:endParaRPr lang="zh-CN" altLang="en-US"/>
        </a:p>
      </dgm:t>
    </dgm:pt>
    <dgm:pt modelId="{32854DAD-E4D5-4423-815B-791C34972E85}">
      <dgm:prSet phldrT="[文本]" custT="1"/>
      <dgm:spPr/>
      <dgm:t>
        <a:bodyPr/>
        <a:lstStyle/>
        <a:p>
          <a:r>
            <a:rPr lang="zh-CN" altLang="en-US" sz="1200" dirty="0" smtClean="0">
              <a:latin typeface="Times New Roman" panose="02020603050405020304" pitchFamily="18" charset="0"/>
              <a:cs typeface="Times New Roman" panose="02020603050405020304" pitchFamily="18" charset="0"/>
            </a:rPr>
            <a:t>环境友好型技术交流与环保产业合作</a:t>
          </a:r>
          <a:endParaRPr lang="en-US" altLang="zh-CN" sz="1200" dirty="0" smtClean="0">
            <a:latin typeface="Times New Roman" panose="02020603050405020304" pitchFamily="18" charset="0"/>
            <a:cs typeface="Times New Roman" panose="02020603050405020304" pitchFamily="18" charset="0"/>
          </a:endParaRPr>
        </a:p>
        <a:p>
          <a:r>
            <a:rPr lang="en-US" sz="1200" dirty="0" smtClean="0">
              <a:latin typeface="Times New Roman" panose="02020603050405020304" pitchFamily="18" charset="0"/>
              <a:cs typeface="Times New Roman" panose="02020603050405020304" pitchFamily="18" charset="0"/>
            </a:rPr>
            <a:t>Environmentally friendly technology communication and environmental protection industrial cooperation </a:t>
          </a:r>
          <a:endParaRPr lang="zh-CN" altLang="en-US" sz="1200" dirty="0">
            <a:latin typeface="Times New Roman" panose="02020603050405020304" pitchFamily="18" charset="0"/>
            <a:cs typeface="Times New Roman" panose="02020603050405020304" pitchFamily="18" charset="0"/>
          </a:endParaRPr>
        </a:p>
      </dgm:t>
    </dgm:pt>
    <dgm:pt modelId="{A967DA8A-FF62-45B1-A1A1-37E9DAE3D4A3}" type="parTrans" cxnId="{9820D80A-E7A0-4C42-8DCF-2FFCBDC5FB2E}">
      <dgm:prSet/>
      <dgm:spPr/>
      <dgm:t>
        <a:bodyPr/>
        <a:lstStyle/>
        <a:p>
          <a:endParaRPr lang="zh-CN" altLang="en-US"/>
        </a:p>
      </dgm:t>
    </dgm:pt>
    <dgm:pt modelId="{A1F15A5A-063F-48C7-8B1F-A67D504A84AC}" type="sibTrans" cxnId="{9820D80A-E7A0-4C42-8DCF-2FFCBDC5FB2E}">
      <dgm:prSet/>
      <dgm:spPr/>
      <dgm:t>
        <a:bodyPr/>
        <a:lstStyle/>
        <a:p>
          <a:endParaRPr lang="zh-CN" altLang="en-US"/>
        </a:p>
      </dgm:t>
    </dgm:pt>
    <dgm:pt modelId="{7C27225F-0C95-4245-ABB2-49FE870BB3A2}">
      <dgm:prSet phldrT="[文本]" custT="1"/>
      <dgm:spPr/>
      <dgm:t>
        <a:bodyPr/>
        <a:lstStyle/>
        <a:p>
          <a:r>
            <a:rPr lang="zh-CN" altLang="en-US" sz="1400" dirty="0" smtClean="0">
              <a:latin typeface="Times New Roman" panose="02020603050405020304" pitchFamily="18" charset="0"/>
              <a:cs typeface="Times New Roman" panose="02020603050405020304" pitchFamily="18" charset="0"/>
            </a:rPr>
            <a:t>气候变化适应与减缓</a:t>
          </a:r>
          <a:r>
            <a:rPr lang="en-US" sz="1400" dirty="0" smtClean="0">
              <a:latin typeface="Times New Roman" panose="02020603050405020304" pitchFamily="18" charset="0"/>
              <a:cs typeface="Times New Roman" panose="02020603050405020304" pitchFamily="18" charset="0"/>
            </a:rPr>
            <a:t>Climate Change Adaptation and Mitigation</a:t>
          </a:r>
          <a:endParaRPr lang="en-US" altLang="zh-CN" sz="1400" dirty="0" smtClean="0">
            <a:latin typeface="Times New Roman" panose="02020603050405020304" pitchFamily="18" charset="0"/>
            <a:cs typeface="Times New Roman" panose="02020603050405020304" pitchFamily="18" charset="0"/>
          </a:endParaRPr>
        </a:p>
      </dgm:t>
    </dgm:pt>
    <dgm:pt modelId="{C0EA0E01-7C06-464D-B780-2ECCB6ABFBE8}" type="parTrans" cxnId="{07A86F8E-F8D9-4444-8E48-BE3F3A662ADD}">
      <dgm:prSet/>
      <dgm:spPr/>
      <dgm:t>
        <a:bodyPr/>
        <a:lstStyle/>
        <a:p>
          <a:endParaRPr lang="zh-CN" altLang="en-US"/>
        </a:p>
      </dgm:t>
    </dgm:pt>
    <dgm:pt modelId="{50AA5EBF-E6F3-45AF-A025-9AB78A94979C}" type="sibTrans" cxnId="{07A86F8E-F8D9-4444-8E48-BE3F3A662ADD}">
      <dgm:prSet/>
      <dgm:spPr/>
      <dgm:t>
        <a:bodyPr/>
        <a:lstStyle/>
        <a:p>
          <a:endParaRPr lang="zh-CN" altLang="en-US"/>
        </a:p>
      </dgm:t>
    </dgm:pt>
    <dgm:pt modelId="{E532E13A-6CC2-416E-A178-598D73ABEB4F}">
      <dgm:prSet phldrT="[文本]" custT="1"/>
      <dgm:spPr/>
      <dgm:t>
        <a:bodyPr/>
        <a:lstStyle/>
        <a:p>
          <a:r>
            <a:rPr lang="zh-CN" altLang="en-US" sz="1600" dirty="0" smtClean="0">
              <a:latin typeface="Times New Roman" panose="02020603050405020304" pitchFamily="18" charset="0"/>
              <a:cs typeface="Times New Roman" panose="02020603050405020304" pitchFamily="18" charset="0"/>
            </a:rPr>
            <a:t>城市环境治理</a:t>
          </a:r>
          <a:endParaRPr lang="en-US" altLang="zh-CN" sz="1600" dirty="0" smtClean="0">
            <a:latin typeface="Times New Roman" panose="02020603050405020304" pitchFamily="18" charset="0"/>
            <a:cs typeface="Times New Roman" panose="02020603050405020304" pitchFamily="18" charset="0"/>
          </a:endParaRPr>
        </a:p>
        <a:p>
          <a:r>
            <a:rPr lang="en-US" sz="1600" dirty="0" smtClean="0">
              <a:latin typeface="Times New Roman" panose="02020603050405020304" pitchFamily="18" charset="0"/>
              <a:cs typeface="Times New Roman" panose="02020603050405020304" pitchFamily="18" charset="0"/>
            </a:rPr>
            <a:t>Urban Environmental Governance</a:t>
          </a:r>
          <a:endParaRPr lang="zh-CN" altLang="en-US" sz="1600" dirty="0">
            <a:latin typeface="Times New Roman" panose="02020603050405020304" pitchFamily="18" charset="0"/>
            <a:cs typeface="Times New Roman" panose="02020603050405020304" pitchFamily="18" charset="0"/>
          </a:endParaRPr>
        </a:p>
      </dgm:t>
    </dgm:pt>
    <dgm:pt modelId="{E1595C54-2CDE-4EE5-951E-1AB4772032EB}" type="parTrans" cxnId="{AF036672-8DB3-4E27-9E68-B2879CF369F0}">
      <dgm:prSet/>
      <dgm:spPr/>
      <dgm:t>
        <a:bodyPr/>
        <a:lstStyle/>
        <a:p>
          <a:endParaRPr lang="zh-CN" altLang="en-US"/>
        </a:p>
      </dgm:t>
    </dgm:pt>
    <dgm:pt modelId="{5A1DD627-7BDD-4C36-A37B-C3D2854392D2}" type="sibTrans" cxnId="{AF036672-8DB3-4E27-9E68-B2879CF369F0}">
      <dgm:prSet/>
      <dgm:spPr/>
      <dgm:t>
        <a:bodyPr/>
        <a:lstStyle/>
        <a:p>
          <a:endParaRPr lang="zh-CN" altLang="en-US"/>
        </a:p>
      </dgm:t>
    </dgm:pt>
    <dgm:pt modelId="{D53D4060-7FDF-49B3-AED0-10A37D117DD4}">
      <dgm:prSet phldrT="[文本]" custT="1"/>
      <dgm:spPr/>
      <dgm:t>
        <a:bodyPr/>
        <a:lstStyle/>
        <a:p>
          <a:r>
            <a:rPr lang="zh-CN" altLang="en-US" sz="1600" dirty="0" smtClean="0">
              <a:latin typeface="Times New Roman" panose="02020603050405020304" pitchFamily="18" charset="0"/>
              <a:cs typeface="Times New Roman" panose="02020603050405020304" pitchFamily="18" charset="0"/>
            </a:rPr>
            <a:t>农村环境治理</a:t>
          </a:r>
          <a:endParaRPr lang="en-US" altLang="zh-CN" sz="1600" dirty="0" smtClean="0">
            <a:latin typeface="Times New Roman" panose="02020603050405020304" pitchFamily="18" charset="0"/>
            <a:cs typeface="Times New Roman" panose="02020603050405020304" pitchFamily="18" charset="0"/>
          </a:endParaRPr>
        </a:p>
        <a:p>
          <a:r>
            <a:rPr lang="en-US" sz="1600" dirty="0" smtClean="0">
              <a:latin typeface="Times New Roman" panose="02020603050405020304" pitchFamily="18" charset="0"/>
              <a:cs typeface="Times New Roman" panose="02020603050405020304" pitchFamily="18" charset="0"/>
            </a:rPr>
            <a:t>Rural Environmental Governance</a:t>
          </a:r>
          <a:endParaRPr lang="zh-CN" altLang="en-US" sz="1600" dirty="0">
            <a:latin typeface="Times New Roman" panose="02020603050405020304" pitchFamily="18" charset="0"/>
            <a:cs typeface="Times New Roman" panose="02020603050405020304" pitchFamily="18" charset="0"/>
          </a:endParaRPr>
        </a:p>
      </dgm:t>
    </dgm:pt>
    <dgm:pt modelId="{28EDF6FC-D2D1-43BC-90AE-E8A0E62DA3B0}" type="parTrans" cxnId="{FDCC5A43-40E1-46D8-8A42-C487A409C242}">
      <dgm:prSet/>
      <dgm:spPr/>
      <dgm:t>
        <a:bodyPr/>
        <a:lstStyle/>
        <a:p>
          <a:endParaRPr lang="zh-CN" altLang="en-US"/>
        </a:p>
      </dgm:t>
    </dgm:pt>
    <dgm:pt modelId="{0D631DA3-A727-4ACA-BD8B-A92C76B8259F}" type="sibTrans" cxnId="{FDCC5A43-40E1-46D8-8A42-C487A409C242}">
      <dgm:prSet/>
      <dgm:spPr/>
      <dgm:t>
        <a:bodyPr/>
        <a:lstStyle/>
        <a:p>
          <a:endParaRPr lang="zh-CN" altLang="en-US"/>
        </a:p>
      </dgm:t>
    </dgm:pt>
    <dgm:pt modelId="{DD8BC7D2-ADDC-462B-B978-077BDBDBEBF8}">
      <dgm:prSet/>
      <dgm:spPr/>
      <dgm:t>
        <a:bodyPr/>
        <a:lstStyle/>
        <a:p>
          <a:r>
            <a:rPr lang="zh-CN" dirty="0" smtClean="0"/>
            <a:t>环境政策主流</a:t>
          </a:r>
          <a:r>
            <a:rPr lang="zh-CN" dirty="0" smtClean="0"/>
            <a:t>化</a:t>
          </a:r>
          <a:r>
            <a:rPr lang="en-US" altLang="zh-CN" dirty="0" smtClean="0">
              <a:latin typeface="Times New Roman" panose="02020603050405020304" pitchFamily="18" charset="0"/>
              <a:cs typeface="Times New Roman" panose="02020603050405020304" pitchFamily="18" charset="0"/>
            </a:rPr>
            <a:t>Mainstreaming Environmental Policies</a:t>
          </a:r>
          <a:r>
            <a:rPr lang="zh-CN" altLang="en-US" dirty="0" smtClean="0">
              <a:latin typeface="Times New Roman" panose="02020603050405020304" pitchFamily="18" charset="0"/>
              <a:ea typeface="华文宋体" panose="02010600040101010101" pitchFamily="2" charset="-122"/>
              <a:cs typeface="Times New Roman" panose="02020603050405020304" pitchFamily="18" charset="0"/>
            </a:rPr>
            <a:t/>
          </a:r>
          <a:br>
            <a:rPr lang="zh-CN" altLang="en-US" dirty="0" smtClean="0">
              <a:latin typeface="Times New Roman" panose="02020603050405020304" pitchFamily="18" charset="0"/>
              <a:ea typeface="华文宋体" panose="02010600040101010101" pitchFamily="2" charset="-122"/>
              <a:cs typeface="Times New Roman" panose="02020603050405020304" pitchFamily="18" charset="0"/>
            </a:rPr>
          </a:br>
          <a:endParaRPr lang="zh-CN" altLang="en-US" dirty="0"/>
        </a:p>
      </dgm:t>
    </dgm:pt>
    <dgm:pt modelId="{293DC0A6-CCBB-4240-9EC1-129C8F59A28F}" type="parTrans" cxnId="{73045A38-51F7-402A-B0E8-1B794335622C}">
      <dgm:prSet/>
      <dgm:spPr/>
      <dgm:t>
        <a:bodyPr/>
        <a:lstStyle/>
        <a:p>
          <a:endParaRPr lang="zh-CN" altLang="en-US"/>
        </a:p>
      </dgm:t>
    </dgm:pt>
    <dgm:pt modelId="{F8E20125-A47C-4807-81DB-7141DB7B3681}" type="sibTrans" cxnId="{73045A38-51F7-402A-B0E8-1B794335622C}">
      <dgm:prSet/>
      <dgm:spPr/>
      <dgm:t>
        <a:bodyPr/>
        <a:lstStyle/>
        <a:p>
          <a:endParaRPr lang="zh-CN" altLang="en-US"/>
        </a:p>
      </dgm:t>
    </dgm:pt>
    <dgm:pt modelId="{9F731C86-87E3-4E21-894C-0F7CA882EFED}">
      <dgm:prSet phldrT="[文本]" custT="1"/>
      <dgm:spPr/>
      <dgm:t>
        <a:bodyPr/>
        <a:lstStyle/>
        <a:p>
          <a:r>
            <a:rPr lang="zh-CN" sz="1400" dirty="0" smtClean="0">
              <a:latin typeface="Times New Roman" panose="02020603050405020304" pitchFamily="18" charset="0"/>
              <a:cs typeface="Times New Roman" panose="02020603050405020304" pitchFamily="18" charset="0"/>
            </a:rPr>
            <a:t>环境数据与信息管理</a:t>
          </a:r>
          <a:r>
            <a:rPr lang="en-US" sz="1400" dirty="0" smtClean="0">
              <a:latin typeface="Times New Roman" panose="02020603050405020304" pitchFamily="18" charset="0"/>
              <a:cs typeface="Times New Roman" panose="02020603050405020304" pitchFamily="18" charset="0"/>
            </a:rPr>
            <a:t>Management of Environmental Data and Information</a:t>
          </a:r>
          <a:endParaRPr lang="zh-CN" altLang="en-US" sz="1400" dirty="0">
            <a:latin typeface="Times New Roman" panose="02020603050405020304" pitchFamily="18" charset="0"/>
            <a:cs typeface="Times New Roman" panose="02020603050405020304" pitchFamily="18" charset="0"/>
          </a:endParaRPr>
        </a:p>
      </dgm:t>
    </dgm:pt>
    <dgm:pt modelId="{D6A11E91-33E7-4E16-A06D-BA07C9AFABFE}" type="parTrans" cxnId="{46916594-353E-447A-8787-5A77E0EEBE2C}">
      <dgm:prSet/>
      <dgm:spPr/>
      <dgm:t>
        <a:bodyPr/>
        <a:lstStyle/>
        <a:p>
          <a:endParaRPr lang="zh-CN" altLang="en-US"/>
        </a:p>
      </dgm:t>
    </dgm:pt>
    <dgm:pt modelId="{32CDEA49-AB55-4213-8246-A7C77306B1F6}" type="sibTrans" cxnId="{46916594-353E-447A-8787-5A77E0EEBE2C}">
      <dgm:prSet/>
      <dgm:spPr/>
      <dgm:t>
        <a:bodyPr/>
        <a:lstStyle/>
        <a:p>
          <a:endParaRPr lang="zh-CN" altLang="en-US"/>
        </a:p>
      </dgm:t>
    </dgm:pt>
    <dgm:pt modelId="{9ECD0101-884C-41B9-8FCA-8DEA807CA5FF}">
      <dgm:prSet phldrT="[文本]" custT="1"/>
      <dgm:spPr/>
      <dgm:t>
        <a:bodyPr/>
        <a:lstStyle/>
        <a:p>
          <a:r>
            <a:rPr lang="zh-CN" altLang="zh-CN" sz="1400" dirty="0" smtClean="0">
              <a:latin typeface="Times New Roman" panose="02020603050405020304" pitchFamily="18" charset="0"/>
              <a:cs typeface="Times New Roman" panose="02020603050405020304" pitchFamily="18" charset="0"/>
            </a:rPr>
            <a:t>环境教育与公众环境意识</a:t>
          </a:r>
          <a:r>
            <a:rPr lang="en-US" altLang="zh-CN" sz="1400" dirty="0" smtClean="0">
              <a:latin typeface="Times New Roman" panose="02020603050405020304" pitchFamily="18" charset="0"/>
              <a:cs typeface="Times New Roman" panose="02020603050405020304" pitchFamily="18" charset="0"/>
            </a:rPr>
            <a:t/>
          </a:r>
          <a:br>
            <a:rPr lang="en-US" altLang="zh-CN" sz="1400" dirty="0" smtClean="0">
              <a:latin typeface="Times New Roman" panose="02020603050405020304" pitchFamily="18" charset="0"/>
              <a:cs typeface="Times New Roman" panose="02020603050405020304" pitchFamily="18" charset="0"/>
            </a:rPr>
          </a:br>
          <a:r>
            <a:rPr lang="en-US" altLang="zh-CN" sz="1400" dirty="0" smtClean="0">
              <a:latin typeface="Times New Roman" panose="02020603050405020304" pitchFamily="18" charset="0"/>
              <a:cs typeface="Times New Roman" panose="02020603050405020304" pitchFamily="18" charset="0"/>
            </a:rPr>
            <a:t>Environmental Education and Public Awareness</a:t>
          </a:r>
          <a:endParaRPr lang="zh-CN" altLang="en-US" sz="1400" dirty="0">
            <a:latin typeface="Times New Roman" panose="02020603050405020304" pitchFamily="18" charset="0"/>
            <a:cs typeface="Times New Roman" panose="02020603050405020304" pitchFamily="18" charset="0"/>
          </a:endParaRPr>
        </a:p>
      </dgm:t>
    </dgm:pt>
    <dgm:pt modelId="{9648A23E-E066-49A8-A988-07FC809087E8}" type="parTrans" cxnId="{F145414D-D244-46F8-A5C5-CD5DB31F29E2}">
      <dgm:prSet/>
      <dgm:spPr/>
      <dgm:t>
        <a:bodyPr/>
        <a:lstStyle/>
        <a:p>
          <a:endParaRPr lang="zh-CN" altLang="en-US"/>
        </a:p>
      </dgm:t>
    </dgm:pt>
    <dgm:pt modelId="{EFDDC71C-9D4B-4F27-8DB5-50B35970DEB3}" type="sibTrans" cxnId="{F145414D-D244-46F8-A5C5-CD5DB31F29E2}">
      <dgm:prSet/>
      <dgm:spPr/>
      <dgm:t>
        <a:bodyPr/>
        <a:lstStyle/>
        <a:p>
          <a:endParaRPr lang="zh-CN" altLang="en-US"/>
        </a:p>
      </dgm:t>
    </dgm:pt>
    <dgm:pt modelId="{98EE0F96-32B6-4F1C-959F-922D6D1C76D6}" type="pres">
      <dgm:prSet presAssocID="{942B0594-B11B-494A-BAC2-9351C0E817C5}" presName="cycle" presStyleCnt="0">
        <dgm:presLayoutVars>
          <dgm:chMax val="1"/>
          <dgm:dir/>
          <dgm:animLvl val="ctr"/>
          <dgm:resizeHandles val="exact"/>
        </dgm:presLayoutVars>
      </dgm:prSet>
      <dgm:spPr/>
      <dgm:t>
        <a:bodyPr/>
        <a:lstStyle/>
        <a:p>
          <a:endParaRPr lang="zh-CN" altLang="en-US"/>
        </a:p>
      </dgm:t>
    </dgm:pt>
    <dgm:pt modelId="{57E8754E-777E-4843-B9FB-26E84A041919}" type="pres">
      <dgm:prSet presAssocID="{C2110EEE-4F5A-4796-B78E-D263029D4DA0}" presName="centerShape" presStyleLbl="node0" presStyleIdx="0" presStyleCnt="1" custScaleX="111263"/>
      <dgm:spPr/>
      <dgm:t>
        <a:bodyPr/>
        <a:lstStyle/>
        <a:p>
          <a:endParaRPr lang="zh-CN" altLang="en-US"/>
        </a:p>
      </dgm:t>
    </dgm:pt>
    <dgm:pt modelId="{11248A37-AAA8-428D-B0DD-58C3A7E7F51F}" type="pres">
      <dgm:prSet presAssocID="{293DC0A6-CCBB-4240-9EC1-129C8F59A28F}" presName="parTrans" presStyleLbl="bgSibTrans2D1" presStyleIdx="0" presStyleCnt="9"/>
      <dgm:spPr/>
      <dgm:t>
        <a:bodyPr/>
        <a:lstStyle/>
        <a:p>
          <a:endParaRPr lang="zh-CN" altLang="en-US"/>
        </a:p>
      </dgm:t>
    </dgm:pt>
    <dgm:pt modelId="{98F2DDA5-D76E-4452-98F4-2710128C4AFE}" type="pres">
      <dgm:prSet presAssocID="{DD8BC7D2-ADDC-462B-B978-077BDBDBEBF8}" presName="node" presStyleLbl="node1" presStyleIdx="0" presStyleCnt="9">
        <dgm:presLayoutVars>
          <dgm:bulletEnabled val="1"/>
        </dgm:presLayoutVars>
      </dgm:prSet>
      <dgm:spPr/>
      <dgm:t>
        <a:bodyPr/>
        <a:lstStyle/>
        <a:p>
          <a:endParaRPr lang="zh-CN" altLang="en-US"/>
        </a:p>
      </dgm:t>
    </dgm:pt>
    <dgm:pt modelId="{F642A611-AE49-431F-BF52-5DC50E5EB11B}" type="pres">
      <dgm:prSet presAssocID="{CC971882-9C78-4688-B31C-44BD81887206}" presName="parTrans" presStyleLbl="bgSibTrans2D1" presStyleIdx="1" presStyleCnt="9"/>
      <dgm:spPr/>
      <dgm:t>
        <a:bodyPr/>
        <a:lstStyle/>
        <a:p>
          <a:endParaRPr lang="zh-CN" altLang="en-US"/>
        </a:p>
      </dgm:t>
    </dgm:pt>
    <dgm:pt modelId="{942B4312-E092-4B29-B4B0-BA862ADA78E9}" type="pres">
      <dgm:prSet presAssocID="{48B6CC3C-4677-4D52-9545-7BA8291E282B}" presName="node" presStyleLbl="node1" presStyleIdx="1" presStyleCnt="9" custScaleX="130761">
        <dgm:presLayoutVars>
          <dgm:bulletEnabled val="1"/>
        </dgm:presLayoutVars>
      </dgm:prSet>
      <dgm:spPr/>
      <dgm:t>
        <a:bodyPr/>
        <a:lstStyle/>
        <a:p>
          <a:endParaRPr lang="zh-CN" altLang="en-US"/>
        </a:p>
      </dgm:t>
    </dgm:pt>
    <dgm:pt modelId="{67DAE95D-1C48-4232-B9FE-9A4AF24707F5}" type="pres">
      <dgm:prSet presAssocID="{08AAA3B3-6A48-4C28-BB5D-337291224BAB}" presName="parTrans" presStyleLbl="bgSibTrans2D1" presStyleIdx="2" presStyleCnt="9"/>
      <dgm:spPr/>
      <dgm:t>
        <a:bodyPr/>
        <a:lstStyle/>
        <a:p>
          <a:endParaRPr lang="zh-CN" altLang="en-US"/>
        </a:p>
      </dgm:t>
    </dgm:pt>
    <dgm:pt modelId="{6E987379-2C04-40CA-BABD-7F0F75956AB3}" type="pres">
      <dgm:prSet presAssocID="{77C57D28-0132-4ED8-9446-D58E9D711E25}" presName="node" presStyleLbl="node1" presStyleIdx="2" presStyleCnt="9" custScaleX="189746" custScaleY="133258" custRadScaleRad="109356" custRadScaleInc="-17669">
        <dgm:presLayoutVars>
          <dgm:bulletEnabled val="1"/>
        </dgm:presLayoutVars>
      </dgm:prSet>
      <dgm:spPr/>
      <dgm:t>
        <a:bodyPr/>
        <a:lstStyle/>
        <a:p>
          <a:endParaRPr lang="zh-CN" altLang="en-US"/>
        </a:p>
      </dgm:t>
    </dgm:pt>
    <dgm:pt modelId="{9A7C5953-9146-439C-8C9F-D5A23215715B}" type="pres">
      <dgm:prSet presAssocID="{C0EA0E01-7C06-464D-B780-2ECCB6ABFBE8}" presName="parTrans" presStyleLbl="bgSibTrans2D1" presStyleIdx="3" presStyleCnt="9"/>
      <dgm:spPr/>
      <dgm:t>
        <a:bodyPr/>
        <a:lstStyle/>
        <a:p>
          <a:endParaRPr lang="zh-CN" altLang="en-US"/>
        </a:p>
      </dgm:t>
    </dgm:pt>
    <dgm:pt modelId="{2E38625D-4C1E-481A-8130-C7443169AF53}" type="pres">
      <dgm:prSet presAssocID="{7C27225F-0C95-4245-ABB2-49FE870BB3A2}" presName="node" presStyleLbl="node1" presStyleIdx="3" presStyleCnt="9">
        <dgm:presLayoutVars>
          <dgm:bulletEnabled val="1"/>
        </dgm:presLayoutVars>
      </dgm:prSet>
      <dgm:spPr/>
      <dgm:t>
        <a:bodyPr/>
        <a:lstStyle/>
        <a:p>
          <a:endParaRPr lang="zh-CN" altLang="en-US"/>
        </a:p>
      </dgm:t>
    </dgm:pt>
    <dgm:pt modelId="{9793BEE2-7420-4C89-A3A9-2F217754E6E1}" type="pres">
      <dgm:prSet presAssocID="{E1595C54-2CDE-4EE5-951E-1AB4772032EB}" presName="parTrans" presStyleLbl="bgSibTrans2D1" presStyleIdx="4" presStyleCnt="9"/>
      <dgm:spPr/>
      <dgm:t>
        <a:bodyPr/>
        <a:lstStyle/>
        <a:p>
          <a:endParaRPr lang="zh-CN" altLang="en-US"/>
        </a:p>
      </dgm:t>
    </dgm:pt>
    <dgm:pt modelId="{1FDFF88D-68E1-4B73-AD4F-735C0021B443}" type="pres">
      <dgm:prSet presAssocID="{E532E13A-6CC2-416E-A178-598D73ABEB4F}" presName="node" presStyleLbl="node1" presStyleIdx="4" presStyleCnt="9" custScaleX="118437">
        <dgm:presLayoutVars>
          <dgm:bulletEnabled val="1"/>
        </dgm:presLayoutVars>
      </dgm:prSet>
      <dgm:spPr/>
      <dgm:t>
        <a:bodyPr/>
        <a:lstStyle/>
        <a:p>
          <a:endParaRPr lang="zh-CN" altLang="en-US"/>
        </a:p>
      </dgm:t>
    </dgm:pt>
    <dgm:pt modelId="{7A1CA384-6A5B-4F0B-870E-533BC12C2A46}" type="pres">
      <dgm:prSet presAssocID="{28EDF6FC-D2D1-43BC-90AE-E8A0E62DA3B0}" presName="parTrans" presStyleLbl="bgSibTrans2D1" presStyleIdx="5" presStyleCnt="9"/>
      <dgm:spPr/>
      <dgm:t>
        <a:bodyPr/>
        <a:lstStyle/>
        <a:p>
          <a:endParaRPr lang="zh-CN" altLang="en-US"/>
        </a:p>
      </dgm:t>
    </dgm:pt>
    <dgm:pt modelId="{B54B42CB-8347-48DF-83DA-BDAA07694EEC}" type="pres">
      <dgm:prSet presAssocID="{D53D4060-7FDF-49B3-AED0-10A37D117DD4}" presName="node" presStyleLbl="node1" presStyleIdx="5" presStyleCnt="9" custScaleX="122139">
        <dgm:presLayoutVars>
          <dgm:bulletEnabled val="1"/>
        </dgm:presLayoutVars>
      </dgm:prSet>
      <dgm:spPr/>
      <dgm:t>
        <a:bodyPr/>
        <a:lstStyle/>
        <a:p>
          <a:endParaRPr lang="zh-CN" altLang="en-US"/>
        </a:p>
      </dgm:t>
    </dgm:pt>
    <dgm:pt modelId="{4BC9C4DD-1126-4EC9-A67C-DBA0FA2A307D}" type="pres">
      <dgm:prSet presAssocID="{A967DA8A-FF62-45B1-A1A1-37E9DAE3D4A3}" presName="parTrans" presStyleLbl="bgSibTrans2D1" presStyleIdx="6" presStyleCnt="9"/>
      <dgm:spPr/>
      <dgm:t>
        <a:bodyPr/>
        <a:lstStyle/>
        <a:p>
          <a:endParaRPr lang="zh-CN" altLang="en-US"/>
        </a:p>
      </dgm:t>
    </dgm:pt>
    <dgm:pt modelId="{BAD493F9-5773-478E-967A-FCE3FB536AE1}" type="pres">
      <dgm:prSet presAssocID="{32854DAD-E4D5-4423-815B-791C34972E85}" presName="node" presStyleLbl="node1" presStyleIdx="6" presStyleCnt="9" custScaleX="170643" custScaleY="98819" custRadScaleRad="130678" custRadScaleInc="24416">
        <dgm:presLayoutVars>
          <dgm:bulletEnabled val="1"/>
        </dgm:presLayoutVars>
      </dgm:prSet>
      <dgm:spPr/>
      <dgm:t>
        <a:bodyPr/>
        <a:lstStyle/>
        <a:p>
          <a:endParaRPr lang="zh-CN" altLang="en-US"/>
        </a:p>
      </dgm:t>
    </dgm:pt>
    <dgm:pt modelId="{F2130A4C-282E-4E3E-9692-4FA488160563}" type="pres">
      <dgm:prSet presAssocID="{D6A11E91-33E7-4E16-A06D-BA07C9AFABFE}" presName="parTrans" presStyleLbl="bgSibTrans2D1" presStyleIdx="7" presStyleCnt="9"/>
      <dgm:spPr/>
      <dgm:t>
        <a:bodyPr/>
        <a:lstStyle/>
        <a:p>
          <a:endParaRPr lang="zh-CN" altLang="en-US"/>
        </a:p>
      </dgm:t>
    </dgm:pt>
    <dgm:pt modelId="{978A832D-1CB8-43F5-8E43-9157618E8AC7}" type="pres">
      <dgm:prSet presAssocID="{9F731C86-87E3-4E21-894C-0F7CA882EFED}" presName="node" presStyleLbl="node1" presStyleIdx="7" presStyleCnt="9" custScaleX="112414">
        <dgm:presLayoutVars>
          <dgm:bulletEnabled val="1"/>
        </dgm:presLayoutVars>
      </dgm:prSet>
      <dgm:spPr/>
      <dgm:t>
        <a:bodyPr/>
        <a:lstStyle/>
        <a:p>
          <a:endParaRPr lang="zh-CN" altLang="en-US"/>
        </a:p>
      </dgm:t>
    </dgm:pt>
    <dgm:pt modelId="{A233EF0B-5915-4361-950F-ECAE091C3C79}" type="pres">
      <dgm:prSet presAssocID="{9648A23E-E066-49A8-A988-07FC809087E8}" presName="parTrans" presStyleLbl="bgSibTrans2D1" presStyleIdx="8" presStyleCnt="9"/>
      <dgm:spPr/>
    </dgm:pt>
    <dgm:pt modelId="{1022A3BF-1EAF-49D0-BA45-95C7205BE740}" type="pres">
      <dgm:prSet presAssocID="{9ECD0101-884C-41B9-8FCA-8DEA807CA5FF}" presName="node" presStyleLbl="node1" presStyleIdx="8" presStyleCnt="9" custScaleX="129016">
        <dgm:presLayoutVars>
          <dgm:bulletEnabled val="1"/>
        </dgm:presLayoutVars>
      </dgm:prSet>
      <dgm:spPr/>
      <dgm:t>
        <a:bodyPr/>
        <a:lstStyle/>
        <a:p>
          <a:endParaRPr lang="zh-CN" altLang="en-US"/>
        </a:p>
      </dgm:t>
    </dgm:pt>
  </dgm:ptLst>
  <dgm:cxnLst>
    <dgm:cxn modelId="{07A86F8E-F8D9-4444-8E48-BE3F3A662ADD}" srcId="{C2110EEE-4F5A-4796-B78E-D263029D4DA0}" destId="{7C27225F-0C95-4245-ABB2-49FE870BB3A2}" srcOrd="3" destOrd="0" parTransId="{C0EA0E01-7C06-464D-B780-2ECCB6ABFBE8}" sibTransId="{50AA5EBF-E6F3-45AF-A025-9AB78A94979C}"/>
    <dgm:cxn modelId="{AB9ABD65-9FBC-4237-8F6C-F04EABA9EBD8}" srcId="{C2110EEE-4F5A-4796-B78E-D263029D4DA0}" destId="{77C57D28-0132-4ED8-9446-D58E9D711E25}" srcOrd="2" destOrd="0" parTransId="{08AAA3B3-6A48-4C28-BB5D-337291224BAB}" sibTransId="{4BC097D5-4F41-4C92-A48F-A5BC503F6BD0}"/>
    <dgm:cxn modelId="{A3C78B1B-81CB-4569-9115-9C08A9683234}" type="presOf" srcId="{942B0594-B11B-494A-BAC2-9351C0E817C5}" destId="{98EE0F96-32B6-4F1C-959F-922D6D1C76D6}" srcOrd="0" destOrd="0" presId="urn:microsoft.com/office/officeart/2005/8/layout/radial4"/>
    <dgm:cxn modelId="{04AE76D9-2BD7-4C9E-90A2-7DC2A5C435FA}" type="presOf" srcId="{28EDF6FC-D2D1-43BC-90AE-E8A0E62DA3B0}" destId="{7A1CA384-6A5B-4F0B-870E-533BC12C2A46}" srcOrd="0" destOrd="0" presId="urn:microsoft.com/office/officeart/2005/8/layout/radial4"/>
    <dgm:cxn modelId="{3AD4B8F0-B435-4CFE-A435-716CA4770267}" type="presOf" srcId="{D6A11E91-33E7-4E16-A06D-BA07C9AFABFE}" destId="{F2130A4C-282E-4E3E-9692-4FA488160563}" srcOrd="0" destOrd="0" presId="urn:microsoft.com/office/officeart/2005/8/layout/radial4"/>
    <dgm:cxn modelId="{A12F8740-E76F-4305-A914-097DE7FC1312}" type="presOf" srcId="{CC971882-9C78-4688-B31C-44BD81887206}" destId="{F642A611-AE49-431F-BF52-5DC50E5EB11B}" srcOrd="0" destOrd="0" presId="urn:microsoft.com/office/officeart/2005/8/layout/radial4"/>
    <dgm:cxn modelId="{B2291D6A-685F-4EAA-A1E3-52691661A14D}" type="presOf" srcId="{D53D4060-7FDF-49B3-AED0-10A37D117DD4}" destId="{B54B42CB-8347-48DF-83DA-BDAA07694EEC}" srcOrd="0" destOrd="0" presId="urn:microsoft.com/office/officeart/2005/8/layout/radial4"/>
    <dgm:cxn modelId="{F145414D-D244-46F8-A5C5-CD5DB31F29E2}" srcId="{C2110EEE-4F5A-4796-B78E-D263029D4DA0}" destId="{9ECD0101-884C-41B9-8FCA-8DEA807CA5FF}" srcOrd="8" destOrd="0" parTransId="{9648A23E-E066-49A8-A988-07FC809087E8}" sibTransId="{EFDDC71C-9D4B-4F27-8DB5-50B35970DEB3}"/>
    <dgm:cxn modelId="{E1CB9194-6C28-4B14-B818-FB45323404E8}" type="presOf" srcId="{7C27225F-0C95-4245-ABB2-49FE870BB3A2}" destId="{2E38625D-4C1E-481A-8130-C7443169AF53}" srcOrd="0" destOrd="0" presId="urn:microsoft.com/office/officeart/2005/8/layout/radial4"/>
    <dgm:cxn modelId="{153A72BC-E645-473A-AA70-F61A4FDAB0CC}" type="presOf" srcId="{E532E13A-6CC2-416E-A178-598D73ABEB4F}" destId="{1FDFF88D-68E1-4B73-AD4F-735C0021B443}" srcOrd="0" destOrd="0" presId="urn:microsoft.com/office/officeart/2005/8/layout/radial4"/>
    <dgm:cxn modelId="{EE934118-65B4-404F-B130-1871F5AE6159}" type="presOf" srcId="{77C57D28-0132-4ED8-9446-D58E9D711E25}" destId="{6E987379-2C04-40CA-BABD-7F0F75956AB3}" srcOrd="0" destOrd="0" presId="urn:microsoft.com/office/officeart/2005/8/layout/radial4"/>
    <dgm:cxn modelId="{640A49D7-8429-4371-81A1-0F2E4EA9B0D2}" type="presOf" srcId="{293DC0A6-CCBB-4240-9EC1-129C8F59A28F}" destId="{11248A37-AAA8-428D-B0DD-58C3A7E7F51F}" srcOrd="0" destOrd="0" presId="urn:microsoft.com/office/officeart/2005/8/layout/radial4"/>
    <dgm:cxn modelId="{711A3ACA-DD83-46E9-AEE8-1ADA89825DD3}" type="presOf" srcId="{9F731C86-87E3-4E21-894C-0F7CA882EFED}" destId="{978A832D-1CB8-43F5-8E43-9157618E8AC7}" srcOrd="0" destOrd="0" presId="urn:microsoft.com/office/officeart/2005/8/layout/radial4"/>
    <dgm:cxn modelId="{73045A38-51F7-402A-B0E8-1B794335622C}" srcId="{C2110EEE-4F5A-4796-B78E-D263029D4DA0}" destId="{DD8BC7D2-ADDC-462B-B978-077BDBDBEBF8}" srcOrd="0" destOrd="0" parTransId="{293DC0A6-CCBB-4240-9EC1-129C8F59A28F}" sibTransId="{F8E20125-A47C-4807-81DB-7141DB7B3681}"/>
    <dgm:cxn modelId="{9BD3D08B-C222-4DCC-B0B0-033D9E855E52}" type="presOf" srcId="{A967DA8A-FF62-45B1-A1A1-37E9DAE3D4A3}" destId="{4BC9C4DD-1126-4EC9-A67C-DBA0FA2A307D}" srcOrd="0" destOrd="0" presId="urn:microsoft.com/office/officeart/2005/8/layout/radial4"/>
    <dgm:cxn modelId="{AF036672-8DB3-4E27-9E68-B2879CF369F0}" srcId="{C2110EEE-4F5A-4796-B78E-D263029D4DA0}" destId="{E532E13A-6CC2-416E-A178-598D73ABEB4F}" srcOrd="4" destOrd="0" parTransId="{E1595C54-2CDE-4EE5-951E-1AB4772032EB}" sibTransId="{5A1DD627-7BDD-4C36-A37B-C3D2854392D2}"/>
    <dgm:cxn modelId="{9820D80A-E7A0-4C42-8DCF-2FFCBDC5FB2E}" srcId="{C2110EEE-4F5A-4796-B78E-D263029D4DA0}" destId="{32854DAD-E4D5-4423-815B-791C34972E85}" srcOrd="6" destOrd="0" parTransId="{A967DA8A-FF62-45B1-A1A1-37E9DAE3D4A3}" sibTransId="{A1F15A5A-063F-48C7-8B1F-A67D504A84AC}"/>
    <dgm:cxn modelId="{BFEF8302-0002-4E98-883E-DFED0CDC3413}" type="presOf" srcId="{C0EA0E01-7C06-464D-B780-2ECCB6ABFBE8}" destId="{9A7C5953-9146-439C-8C9F-D5A23215715B}" srcOrd="0" destOrd="0" presId="urn:microsoft.com/office/officeart/2005/8/layout/radial4"/>
    <dgm:cxn modelId="{46916594-353E-447A-8787-5A77E0EEBE2C}" srcId="{C2110EEE-4F5A-4796-B78E-D263029D4DA0}" destId="{9F731C86-87E3-4E21-894C-0F7CA882EFED}" srcOrd="7" destOrd="0" parTransId="{D6A11E91-33E7-4E16-A06D-BA07C9AFABFE}" sibTransId="{32CDEA49-AB55-4213-8246-A7C77306B1F6}"/>
    <dgm:cxn modelId="{7EDDC42B-EC91-47CA-82F7-7216605FAA35}" type="presOf" srcId="{9ECD0101-884C-41B9-8FCA-8DEA807CA5FF}" destId="{1022A3BF-1EAF-49D0-BA45-95C7205BE740}" srcOrd="0" destOrd="0" presId="urn:microsoft.com/office/officeart/2005/8/layout/radial4"/>
    <dgm:cxn modelId="{45D1FF46-4278-4CC3-9896-D087A19A48D5}" srcId="{942B0594-B11B-494A-BAC2-9351C0E817C5}" destId="{C2110EEE-4F5A-4796-B78E-D263029D4DA0}" srcOrd="0" destOrd="0" parTransId="{99D1E7FC-9B31-44C3-8460-9E7E04772B15}" sibTransId="{1DA93DAD-2B31-4EBC-8A01-FAA5AEE89C83}"/>
    <dgm:cxn modelId="{566B64A5-7946-4C9E-BBDD-2F407785A966}" type="presOf" srcId="{DD8BC7D2-ADDC-462B-B978-077BDBDBEBF8}" destId="{98F2DDA5-D76E-4452-98F4-2710128C4AFE}" srcOrd="0" destOrd="0" presId="urn:microsoft.com/office/officeart/2005/8/layout/radial4"/>
    <dgm:cxn modelId="{F7B619DA-2808-4426-9683-B5FC3ADC6FF2}" type="presOf" srcId="{C2110EEE-4F5A-4796-B78E-D263029D4DA0}" destId="{57E8754E-777E-4843-B9FB-26E84A041919}" srcOrd="0" destOrd="0" presId="urn:microsoft.com/office/officeart/2005/8/layout/radial4"/>
    <dgm:cxn modelId="{961DD1A8-A15D-4767-9839-FB59AEE45EC8}" type="presOf" srcId="{E1595C54-2CDE-4EE5-951E-1AB4772032EB}" destId="{9793BEE2-7420-4C89-A3A9-2F217754E6E1}" srcOrd="0" destOrd="0" presId="urn:microsoft.com/office/officeart/2005/8/layout/radial4"/>
    <dgm:cxn modelId="{1FF715E8-537F-4951-A21F-505E434A6670}" type="presOf" srcId="{08AAA3B3-6A48-4C28-BB5D-337291224BAB}" destId="{67DAE95D-1C48-4232-B9FE-9A4AF24707F5}" srcOrd="0" destOrd="0" presId="urn:microsoft.com/office/officeart/2005/8/layout/radial4"/>
    <dgm:cxn modelId="{FDCC5A43-40E1-46D8-8A42-C487A409C242}" srcId="{C2110EEE-4F5A-4796-B78E-D263029D4DA0}" destId="{D53D4060-7FDF-49B3-AED0-10A37D117DD4}" srcOrd="5" destOrd="0" parTransId="{28EDF6FC-D2D1-43BC-90AE-E8A0E62DA3B0}" sibTransId="{0D631DA3-A727-4ACA-BD8B-A92C76B8259F}"/>
    <dgm:cxn modelId="{7B6EBFD5-452F-4F26-88A9-2B136D6D8CE8}" type="presOf" srcId="{32854DAD-E4D5-4423-815B-791C34972E85}" destId="{BAD493F9-5773-478E-967A-FCE3FB536AE1}" srcOrd="0" destOrd="0" presId="urn:microsoft.com/office/officeart/2005/8/layout/radial4"/>
    <dgm:cxn modelId="{406C92FE-6BF3-475B-931E-236AB7043F28}" type="presOf" srcId="{9648A23E-E066-49A8-A988-07FC809087E8}" destId="{A233EF0B-5915-4361-950F-ECAE091C3C79}" srcOrd="0" destOrd="0" presId="urn:microsoft.com/office/officeart/2005/8/layout/radial4"/>
    <dgm:cxn modelId="{8017659D-4B39-4168-A0C1-C4AB3A7D00B8}" srcId="{C2110EEE-4F5A-4796-B78E-D263029D4DA0}" destId="{48B6CC3C-4677-4D52-9545-7BA8291E282B}" srcOrd="1" destOrd="0" parTransId="{CC971882-9C78-4688-B31C-44BD81887206}" sibTransId="{4A85DEB3-5865-4D8B-9B15-A2165B3BA2F2}"/>
    <dgm:cxn modelId="{2AD95D53-4EA3-49C8-ADF0-B3E2843FFD4D}" type="presOf" srcId="{48B6CC3C-4677-4D52-9545-7BA8291E282B}" destId="{942B4312-E092-4B29-B4B0-BA862ADA78E9}" srcOrd="0" destOrd="0" presId="urn:microsoft.com/office/officeart/2005/8/layout/radial4"/>
    <dgm:cxn modelId="{582DC6C0-80C7-4709-9620-C2D141F918BC}" type="presParOf" srcId="{98EE0F96-32B6-4F1C-959F-922D6D1C76D6}" destId="{57E8754E-777E-4843-B9FB-26E84A041919}" srcOrd="0" destOrd="0" presId="urn:microsoft.com/office/officeart/2005/8/layout/radial4"/>
    <dgm:cxn modelId="{39AF6247-A0A2-475D-8453-BF6A9E3F8DB1}" type="presParOf" srcId="{98EE0F96-32B6-4F1C-959F-922D6D1C76D6}" destId="{11248A37-AAA8-428D-B0DD-58C3A7E7F51F}" srcOrd="1" destOrd="0" presId="urn:microsoft.com/office/officeart/2005/8/layout/radial4"/>
    <dgm:cxn modelId="{D8B74446-026B-4943-8970-E1980AAB99BC}" type="presParOf" srcId="{98EE0F96-32B6-4F1C-959F-922D6D1C76D6}" destId="{98F2DDA5-D76E-4452-98F4-2710128C4AFE}" srcOrd="2" destOrd="0" presId="urn:microsoft.com/office/officeart/2005/8/layout/radial4"/>
    <dgm:cxn modelId="{5CDFBEB8-B864-429A-ABCA-EE5E6678D795}" type="presParOf" srcId="{98EE0F96-32B6-4F1C-959F-922D6D1C76D6}" destId="{F642A611-AE49-431F-BF52-5DC50E5EB11B}" srcOrd="3" destOrd="0" presId="urn:microsoft.com/office/officeart/2005/8/layout/radial4"/>
    <dgm:cxn modelId="{12716768-F92B-46AE-AEDB-6202C6755D84}" type="presParOf" srcId="{98EE0F96-32B6-4F1C-959F-922D6D1C76D6}" destId="{942B4312-E092-4B29-B4B0-BA862ADA78E9}" srcOrd="4" destOrd="0" presId="urn:microsoft.com/office/officeart/2005/8/layout/radial4"/>
    <dgm:cxn modelId="{00AB1A0A-5D37-4B41-83D8-ECBFB02C0F12}" type="presParOf" srcId="{98EE0F96-32B6-4F1C-959F-922D6D1C76D6}" destId="{67DAE95D-1C48-4232-B9FE-9A4AF24707F5}" srcOrd="5" destOrd="0" presId="urn:microsoft.com/office/officeart/2005/8/layout/radial4"/>
    <dgm:cxn modelId="{28E9489C-9962-4C3B-8B83-D6C71175A7E6}" type="presParOf" srcId="{98EE0F96-32B6-4F1C-959F-922D6D1C76D6}" destId="{6E987379-2C04-40CA-BABD-7F0F75956AB3}" srcOrd="6" destOrd="0" presId="urn:microsoft.com/office/officeart/2005/8/layout/radial4"/>
    <dgm:cxn modelId="{789DFD0B-95C8-4E91-AB6D-6F0F07385C6C}" type="presParOf" srcId="{98EE0F96-32B6-4F1C-959F-922D6D1C76D6}" destId="{9A7C5953-9146-439C-8C9F-D5A23215715B}" srcOrd="7" destOrd="0" presId="urn:microsoft.com/office/officeart/2005/8/layout/radial4"/>
    <dgm:cxn modelId="{0B5950FC-38DB-47ED-81C7-48CF16CF6F2F}" type="presParOf" srcId="{98EE0F96-32B6-4F1C-959F-922D6D1C76D6}" destId="{2E38625D-4C1E-481A-8130-C7443169AF53}" srcOrd="8" destOrd="0" presId="urn:microsoft.com/office/officeart/2005/8/layout/radial4"/>
    <dgm:cxn modelId="{9CC278F4-92D7-4BB8-8E90-DD36056C879E}" type="presParOf" srcId="{98EE0F96-32B6-4F1C-959F-922D6D1C76D6}" destId="{9793BEE2-7420-4C89-A3A9-2F217754E6E1}" srcOrd="9" destOrd="0" presId="urn:microsoft.com/office/officeart/2005/8/layout/radial4"/>
    <dgm:cxn modelId="{D2D6B855-B751-4E01-ACB5-5CE549508089}" type="presParOf" srcId="{98EE0F96-32B6-4F1C-959F-922D6D1C76D6}" destId="{1FDFF88D-68E1-4B73-AD4F-735C0021B443}" srcOrd="10" destOrd="0" presId="urn:microsoft.com/office/officeart/2005/8/layout/radial4"/>
    <dgm:cxn modelId="{8DE778D7-C844-4CBC-8252-143E18FC5847}" type="presParOf" srcId="{98EE0F96-32B6-4F1C-959F-922D6D1C76D6}" destId="{7A1CA384-6A5B-4F0B-870E-533BC12C2A46}" srcOrd="11" destOrd="0" presId="urn:microsoft.com/office/officeart/2005/8/layout/radial4"/>
    <dgm:cxn modelId="{41EA7674-98B3-4851-9D14-7811AFA47BC3}" type="presParOf" srcId="{98EE0F96-32B6-4F1C-959F-922D6D1C76D6}" destId="{B54B42CB-8347-48DF-83DA-BDAA07694EEC}" srcOrd="12" destOrd="0" presId="urn:microsoft.com/office/officeart/2005/8/layout/radial4"/>
    <dgm:cxn modelId="{D12CBF9E-A081-4283-97F9-27F75ADCF3AF}" type="presParOf" srcId="{98EE0F96-32B6-4F1C-959F-922D6D1C76D6}" destId="{4BC9C4DD-1126-4EC9-A67C-DBA0FA2A307D}" srcOrd="13" destOrd="0" presId="urn:microsoft.com/office/officeart/2005/8/layout/radial4"/>
    <dgm:cxn modelId="{55D74132-CDF4-4E24-AD73-CF442533BA86}" type="presParOf" srcId="{98EE0F96-32B6-4F1C-959F-922D6D1C76D6}" destId="{BAD493F9-5773-478E-967A-FCE3FB536AE1}" srcOrd="14" destOrd="0" presId="urn:microsoft.com/office/officeart/2005/8/layout/radial4"/>
    <dgm:cxn modelId="{F60BA389-6395-4FEE-860C-39E9708E9B66}" type="presParOf" srcId="{98EE0F96-32B6-4F1C-959F-922D6D1C76D6}" destId="{F2130A4C-282E-4E3E-9692-4FA488160563}" srcOrd="15" destOrd="0" presId="urn:microsoft.com/office/officeart/2005/8/layout/radial4"/>
    <dgm:cxn modelId="{98F9F424-A4BB-4CD0-9006-2AC4B3CD6ABE}" type="presParOf" srcId="{98EE0F96-32B6-4F1C-959F-922D6D1C76D6}" destId="{978A832D-1CB8-43F5-8E43-9157618E8AC7}" srcOrd="16" destOrd="0" presId="urn:microsoft.com/office/officeart/2005/8/layout/radial4"/>
    <dgm:cxn modelId="{A3CD60D4-07FC-45BC-AF2B-7DAB96C1F834}" type="presParOf" srcId="{98EE0F96-32B6-4F1C-959F-922D6D1C76D6}" destId="{A233EF0B-5915-4361-950F-ECAE091C3C79}" srcOrd="17" destOrd="0" presId="urn:microsoft.com/office/officeart/2005/8/layout/radial4"/>
    <dgm:cxn modelId="{6A8F2BE9-4E0B-45BB-9E58-5216B5D3E8DF}" type="presParOf" srcId="{98EE0F96-32B6-4F1C-959F-922D6D1C76D6}" destId="{1022A3BF-1EAF-49D0-BA45-95C7205BE740}" srcOrd="18" destOrd="0" presId="urn:microsoft.com/office/officeart/2005/8/layout/radial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079BCE-0CC6-47EA-B071-F392432A71B9}" type="doc">
      <dgm:prSet loTypeId="urn:microsoft.com/office/officeart/2005/8/layout/vList3" loCatId="list" qsTypeId="urn:microsoft.com/office/officeart/2005/8/quickstyle/simple1" qsCatId="simple" csTypeId="urn:microsoft.com/office/officeart/2005/8/colors/accent1_2" csCatId="accent1" phldr="1"/>
      <dgm:spPr/>
    </dgm:pt>
    <dgm:pt modelId="{0ED47F7C-15A2-4CA2-BFF5-CCBAF9107B0A}">
      <dgm:prSet phldrT="[文本]" custT="1"/>
      <dgm:spPr/>
      <dgm:t>
        <a:bodyPr/>
        <a:lstStyle/>
        <a:p>
          <a:r>
            <a:rPr lang="zh-CN" altLang="zh-CN" sz="1600" b="0" dirty="0" smtClean="0">
              <a:latin typeface="Times New Roman" panose="02020603050405020304" pitchFamily="18" charset="0"/>
              <a:ea typeface="华文宋体" panose="02010600040101010101" pitchFamily="2" charset="-122"/>
              <a:cs typeface="Times New Roman" panose="02020603050405020304" pitchFamily="18" charset="0"/>
            </a:rPr>
            <a:t>开澜沧江</a:t>
          </a:r>
          <a:r>
            <a:rPr lang="en-US" altLang="zh-CN" sz="1600" b="0" dirty="0" smtClean="0">
              <a:latin typeface="Times New Roman" panose="02020603050405020304" pitchFamily="18" charset="0"/>
              <a:ea typeface="华文宋体" panose="02010600040101010101" pitchFamily="2" charset="-122"/>
              <a:cs typeface="Times New Roman" panose="02020603050405020304" pitchFamily="18" charset="0"/>
            </a:rPr>
            <a:t>-</a:t>
          </a:r>
          <a:r>
            <a:rPr lang="zh-CN" altLang="zh-CN" sz="1600" b="0" dirty="0" smtClean="0">
              <a:latin typeface="Times New Roman" panose="02020603050405020304" pitchFamily="18" charset="0"/>
              <a:ea typeface="华文宋体" panose="02010600040101010101" pitchFamily="2" charset="-122"/>
              <a:cs typeface="Times New Roman" panose="02020603050405020304" pitchFamily="18" charset="0"/>
            </a:rPr>
            <a:t>湄公河区域环境合作与</a:t>
          </a:r>
          <a:r>
            <a:rPr lang="en-US" altLang="zh-CN" sz="1600" b="0" dirty="0" smtClean="0">
              <a:latin typeface="Times New Roman" panose="02020603050405020304" pitchFamily="18" charset="0"/>
              <a:ea typeface="华文宋体" panose="02010600040101010101" pitchFamily="2" charset="-122"/>
              <a:cs typeface="Times New Roman" panose="02020603050405020304" pitchFamily="18" charset="0"/>
            </a:rPr>
            <a:t>2030</a:t>
          </a:r>
          <a:r>
            <a:rPr lang="zh-CN" altLang="zh-CN" sz="1600" b="0" dirty="0" smtClean="0">
              <a:latin typeface="Times New Roman" panose="02020603050405020304" pitchFamily="18" charset="0"/>
              <a:ea typeface="华文宋体" panose="02010600040101010101" pitchFamily="2" charset="-122"/>
              <a:cs typeface="Times New Roman" panose="02020603050405020304" pitchFamily="18" charset="0"/>
            </a:rPr>
            <a:t>年可持续发展议程高层政策对话；</a:t>
          </a:r>
          <a:endParaRPr lang="en-US" altLang="zh-CN" sz="1600" b="0" dirty="0" smtClean="0">
            <a:latin typeface="Times New Roman" panose="02020603050405020304" pitchFamily="18" charset="0"/>
            <a:ea typeface="华文宋体" panose="02010600040101010101" pitchFamily="2" charset="-122"/>
            <a:cs typeface="Times New Roman" panose="02020603050405020304" pitchFamily="18" charset="0"/>
          </a:endParaRPr>
        </a:p>
        <a:p>
          <a:r>
            <a:rPr lang="en-US" altLang="zh-CN" sz="1600" b="0" dirty="0" smtClean="0">
              <a:latin typeface="Times New Roman" panose="02020603050405020304" pitchFamily="18" charset="0"/>
              <a:cs typeface="Times New Roman" panose="02020603050405020304" pitchFamily="18" charset="0"/>
            </a:rPr>
            <a:t>high-level policy dialogues on </a:t>
          </a:r>
          <a:r>
            <a:rPr lang="en-US" altLang="zh-CN" sz="1600" b="0" dirty="0" err="1" smtClean="0">
              <a:latin typeface="Times New Roman" panose="02020603050405020304" pitchFamily="18" charset="0"/>
              <a:cs typeface="Times New Roman" panose="02020603050405020304" pitchFamily="18" charset="0"/>
            </a:rPr>
            <a:t>Lancang</a:t>
          </a:r>
          <a:r>
            <a:rPr lang="en-US" altLang="zh-CN" sz="1600" b="0" dirty="0" smtClean="0">
              <a:latin typeface="Times New Roman" panose="02020603050405020304" pitchFamily="18" charset="0"/>
              <a:cs typeface="Times New Roman" panose="02020603050405020304" pitchFamily="18" charset="0"/>
            </a:rPr>
            <a:t>-Mekong environmental cooperation and 2030 Sustainable Development Goals</a:t>
          </a:r>
          <a:endParaRPr lang="zh-CN" altLang="en-US" sz="1600" b="0" dirty="0"/>
        </a:p>
      </dgm:t>
    </dgm:pt>
    <dgm:pt modelId="{6560749C-6D62-448C-9211-19D931C0FC23}" type="parTrans" cxnId="{2F8D363A-0D4B-49BE-8B69-DD6EE5ACC2DC}">
      <dgm:prSet/>
      <dgm:spPr/>
      <dgm:t>
        <a:bodyPr/>
        <a:lstStyle/>
        <a:p>
          <a:endParaRPr lang="zh-CN" altLang="en-US"/>
        </a:p>
      </dgm:t>
    </dgm:pt>
    <dgm:pt modelId="{416C1C36-E267-48B3-8588-5DFA26008C6A}" type="sibTrans" cxnId="{2F8D363A-0D4B-49BE-8B69-DD6EE5ACC2DC}">
      <dgm:prSet/>
      <dgm:spPr/>
      <dgm:t>
        <a:bodyPr/>
        <a:lstStyle/>
        <a:p>
          <a:endParaRPr lang="zh-CN" altLang="en-US"/>
        </a:p>
      </dgm:t>
    </dgm:pt>
    <dgm:pt modelId="{A3AE691D-B75C-495A-B929-0261D189F25E}">
      <dgm:prSet phldrT="[文本]" custT="1"/>
      <dgm:spPr/>
      <dgm:t>
        <a:bodyPr/>
        <a:lstStyle/>
        <a:p>
          <a:r>
            <a:rPr lang="zh-CN" sz="1800" dirty="0" smtClean="0">
              <a:latin typeface="Times New Roman" panose="02020603050405020304" pitchFamily="18" charset="0"/>
              <a:cs typeface="Times New Roman" panose="02020603050405020304" pitchFamily="18" charset="0"/>
            </a:rPr>
            <a:t>开展澜沧江－湄公河环境政策体系、环境合作展望等联合</a:t>
          </a:r>
          <a:r>
            <a:rPr lang="zh-CN" sz="1800" dirty="0" smtClean="0">
              <a:latin typeface="Times New Roman" panose="02020603050405020304" pitchFamily="18" charset="0"/>
              <a:cs typeface="Times New Roman" panose="02020603050405020304" pitchFamily="18" charset="0"/>
            </a:rPr>
            <a:t>研究</a:t>
          </a:r>
          <a:endParaRPr lang="en-US" altLang="zh-CN" sz="1800" dirty="0" smtClean="0">
            <a:latin typeface="Times New Roman" panose="02020603050405020304" pitchFamily="18" charset="0"/>
            <a:cs typeface="Times New Roman" panose="02020603050405020304" pitchFamily="18" charset="0"/>
          </a:endParaRPr>
        </a:p>
        <a:p>
          <a:r>
            <a:rPr lang="en-US" altLang="zh-CN" sz="1800" b="1" dirty="0" smtClean="0">
              <a:latin typeface="Times New Roman" panose="02020603050405020304" pitchFamily="18" charset="0"/>
              <a:cs typeface="Times New Roman" panose="02020603050405020304" pitchFamily="18" charset="0"/>
            </a:rPr>
            <a:t>Joint research on environmental poly , environmental cooperation outlook</a:t>
          </a:r>
          <a:endParaRPr lang="zh-CN" altLang="en-US" sz="1800" b="1" dirty="0">
            <a:latin typeface="Times New Roman" panose="02020603050405020304" pitchFamily="18" charset="0"/>
            <a:cs typeface="Times New Roman" panose="02020603050405020304" pitchFamily="18" charset="0"/>
          </a:endParaRPr>
        </a:p>
      </dgm:t>
    </dgm:pt>
    <dgm:pt modelId="{26007620-76D3-4B99-9667-82AA19ECA636}" type="parTrans" cxnId="{073F2852-7849-42A7-87FC-67EFCA1E67D0}">
      <dgm:prSet/>
      <dgm:spPr/>
      <dgm:t>
        <a:bodyPr/>
        <a:lstStyle/>
        <a:p>
          <a:endParaRPr lang="zh-CN" altLang="en-US"/>
        </a:p>
      </dgm:t>
    </dgm:pt>
    <dgm:pt modelId="{187A80DE-86DE-4E0A-BE5F-D9E4CA20A013}" type="sibTrans" cxnId="{073F2852-7849-42A7-87FC-67EFCA1E67D0}">
      <dgm:prSet/>
      <dgm:spPr/>
      <dgm:t>
        <a:bodyPr/>
        <a:lstStyle/>
        <a:p>
          <a:endParaRPr lang="zh-CN" altLang="en-US"/>
        </a:p>
      </dgm:t>
    </dgm:pt>
    <dgm:pt modelId="{DA152832-3072-48D5-99CE-C41AA7A80A63}">
      <dgm:prSet phldrT="[文本]"/>
      <dgm:spPr/>
      <dgm:t>
        <a:bodyPr/>
        <a:lstStyle/>
        <a:p>
          <a:r>
            <a:rPr lang="zh-CN" dirty="0" smtClean="0">
              <a:latin typeface="Times New Roman" panose="02020603050405020304" pitchFamily="18" charset="0"/>
              <a:cs typeface="Times New Roman" panose="02020603050405020304" pitchFamily="18" charset="0"/>
            </a:rPr>
            <a:t>开展跨部门政策对话与政府－企业圆桌</a:t>
          </a:r>
          <a:r>
            <a:rPr lang="zh-CN" dirty="0" smtClean="0">
              <a:latin typeface="Times New Roman" panose="02020603050405020304" pitchFamily="18" charset="0"/>
              <a:cs typeface="Times New Roman" panose="02020603050405020304" pitchFamily="18" charset="0"/>
            </a:rPr>
            <a:t>对话</a:t>
          </a:r>
          <a:endParaRPr lang="en-US" altLang="zh-CN" dirty="0" smtClean="0">
            <a:latin typeface="Times New Roman" panose="02020603050405020304" pitchFamily="18" charset="0"/>
            <a:cs typeface="Times New Roman" panose="02020603050405020304" pitchFamily="18" charset="0"/>
          </a:endParaRPr>
        </a:p>
        <a:p>
          <a:r>
            <a:rPr lang="en-US" altLang="zh-CN" b="1" dirty="0" smtClean="0">
              <a:latin typeface="Times New Roman" panose="02020603050405020304" pitchFamily="18" charset="0"/>
              <a:cs typeface="Times New Roman" panose="02020603050405020304" pitchFamily="18" charset="0"/>
            </a:rPr>
            <a:t>Trans-departmental dialogue and government-enterprises round-table dialogue</a:t>
          </a:r>
          <a:endParaRPr lang="zh-CN" altLang="en-US" b="1" dirty="0">
            <a:latin typeface="Times New Roman" panose="02020603050405020304" pitchFamily="18" charset="0"/>
            <a:cs typeface="Times New Roman" panose="02020603050405020304" pitchFamily="18" charset="0"/>
          </a:endParaRPr>
        </a:p>
      </dgm:t>
    </dgm:pt>
    <dgm:pt modelId="{D3DF1EB0-BB54-4ABA-916F-D7A38C2E04FC}" type="parTrans" cxnId="{E88D990E-498F-45B8-88DE-03602D28F597}">
      <dgm:prSet/>
      <dgm:spPr/>
      <dgm:t>
        <a:bodyPr/>
        <a:lstStyle/>
        <a:p>
          <a:endParaRPr lang="zh-CN" altLang="en-US"/>
        </a:p>
      </dgm:t>
    </dgm:pt>
    <dgm:pt modelId="{37749867-1ED7-43B0-94CF-5F66D764DE99}" type="sibTrans" cxnId="{E88D990E-498F-45B8-88DE-03602D28F597}">
      <dgm:prSet/>
      <dgm:spPr/>
      <dgm:t>
        <a:bodyPr/>
        <a:lstStyle/>
        <a:p>
          <a:endParaRPr lang="zh-CN" altLang="en-US"/>
        </a:p>
      </dgm:t>
    </dgm:pt>
    <dgm:pt modelId="{B93F3925-C5A6-4820-B90A-62F8B16164B8}" type="pres">
      <dgm:prSet presAssocID="{9D079BCE-0CC6-47EA-B071-F392432A71B9}" presName="linearFlow" presStyleCnt="0">
        <dgm:presLayoutVars>
          <dgm:dir/>
          <dgm:resizeHandles val="exact"/>
        </dgm:presLayoutVars>
      </dgm:prSet>
      <dgm:spPr/>
    </dgm:pt>
    <dgm:pt modelId="{75ACAE3C-9204-49BC-8BC7-97958D93C653}" type="pres">
      <dgm:prSet presAssocID="{0ED47F7C-15A2-4CA2-BFF5-CCBAF9107B0A}" presName="composite" presStyleCnt="0"/>
      <dgm:spPr/>
    </dgm:pt>
    <dgm:pt modelId="{FBEE7E0A-8B2C-4B6E-BA64-0D1FCEB9DB0A}" type="pres">
      <dgm:prSet presAssocID="{0ED47F7C-15A2-4CA2-BFF5-CCBAF9107B0A}" presName="imgShp" presStyleLbl="fgImgPlace1" presStyleIdx="0" presStyleCnt="3"/>
      <dgm:spPr/>
    </dgm:pt>
    <dgm:pt modelId="{7A84B642-BC70-4BE1-AA33-B2DD93B7E104}" type="pres">
      <dgm:prSet presAssocID="{0ED47F7C-15A2-4CA2-BFF5-CCBAF9107B0A}" presName="txShp" presStyleLbl="node1" presStyleIdx="0" presStyleCnt="3" custScaleX="108009" custLinFactNeighborY="-168">
        <dgm:presLayoutVars>
          <dgm:bulletEnabled val="1"/>
        </dgm:presLayoutVars>
      </dgm:prSet>
      <dgm:spPr/>
      <dgm:t>
        <a:bodyPr/>
        <a:lstStyle/>
        <a:p>
          <a:endParaRPr lang="zh-CN" altLang="en-US"/>
        </a:p>
      </dgm:t>
    </dgm:pt>
    <dgm:pt modelId="{0F9924AB-7AB1-44D6-A6DA-5F610E8EF9EA}" type="pres">
      <dgm:prSet presAssocID="{416C1C36-E267-48B3-8588-5DFA26008C6A}" presName="spacing" presStyleCnt="0"/>
      <dgm:spPr/>
    </dgm:pt>
    <dgm:pt modelId="{E3CA1807-C5EB-4BC4-862F-D1640C89C44F}" type="pres">
      <dgm:prSet presAssocID="{A3AE691D-B75C-495A-B929-0261D189F25E}" presName="composite" presStyleCnt="0"/>
      <dgm:spPr/>
    </dgm:pt>
    <dgm:pt modelId="{E7035BE4-4CD4-4D3A-B25D-D9DCDB7632ED}" type="pres">
      <dgm:prSet presAssocID="{A3AE691D-B75C-495A-B929-0261D189F25E}" presName="imgShp" presStyleLbl="fgImgPlace1" presStyleIdx="1" presStyleCnt="3"/>
      <dgm:spPr/>
    </dgm:pt>
    <dgm:pt modelId="{C87598F2-36A0-4EED-BEA5-3E566C8711CB}" type="pres">
      <dgm:prSet presAssocID="{A3AE691D-B75C-495A-B929-0261D189F25E}" presName="txShp" presStyleLbl="node1" presStyleIdx="1" presStyleCnt="3" custScaleX="106019">
        <dgm:presLayoutVars>
          <dgm:bulletEnabled val="1"/>
        </dgm:presLayoutVars>
      </dgm:prSet>
      <dgm:spPr/>
      <dgm:t>
        <a:bodyPr/>
        <a:lstStyle/>
        <a:p>
          <a:endParaRPr lang="zh-CN" altLang="en-US"/>
        </a:p>
      </dgm:t>
    </dgm:pt>
    <dgm:pt modelId="{C649969D-2092-4A8E-8AA4-DB9FF51D5F3A}" type="pres">
      <dgm:prSet presAssocID="{187A80DE-86DE-4E0A-BE5F-D9E4CA20A013}" presName="spacing" presStyleCnt="0"/>
      <dgm:spPr/>
    </dgm:pt>
    <dgm:pt modelId="{E3AC426D-77BC-48B9-A091-C5E1644766FA}" type="pres">
      <dgm:prSet presAssocID="{DA152832-3072-48D5-99CE-C41AA7A80A63}" presName="composite" presStyleCnt="0"/>
      <dgm:spPr/>
    </dgm:pt>
    <dgm:pt modelId="{962E60D8-EDEF-4334-AE9F-FBF53E780B0E}" type="pres">
      <dgm:prSet presAssocID="{DA152832-3072-48D5-99CE-C41AA7A80A63}" presName="imgShp" presStyleLbl="fgImgPlace1" presStyleIdx="2" presStyleCnt="3"/>
      <dgm:spPr/>
    </dgm:pt>
    <dgm:pt modelId="{7039BD95-2EEF-4624-81BD-1C3C523661F3}" type="pres">
      <dgm:prSet presAssocID="{DA152832-3072-48D5-99CE-C41AA7A80A63}" presName="txShp" presStyleLbl="node1" presStyleIdx="2" presStyleCnt="3" custScaleX="105012">
        <dgm:presLayoutVars>
          <dgm:bulletEnabled val="1"/>
        </dgm:presLayoutVars>
      </dgm:prSet>
      <dgm:spPr/>
      <dgm:t>
        <a:bodyPr/>
        <a:lstStyle/>
        <a:p>
          <a:endParaRPr lang="zh-CN" altLang="en-US"/>
        </a:p>
      </dgm:t>
    </dgm:pt>
  </dgm:ptLst>
  <dgm:cxnLst>
    <dgm:cxn modelId="{073F2852-7849-42A7-87FC-67EFCA1E67D0}" srcId="{9D079BCE-0CC6-47EA-B071-F392432A71B9}" destId="{A3AE691D-B75C-495A-B929-0261D189F25E}" srcOrd="1" destOrd="0" parTransId="{26007620-76D3-4B99-9667-82AA19ECA636}" sibTransId="{187A80DE-86DE-4E0A-BE5F-D9E4CA20A013}"/>
    <dgm:cxn modelId="{A7D249DD-CA58-458F-882C-94591F9BE70E}" type="presOf" srcId="{A3AE691D-B75C-495A-B929-0261D189F25E}" destId="{C87598F2-36A0-4EED-BEA5-3E566C8711CB}" srcOrd="0" destOrd="0" presId="urn:microsoft.com/office/officeart/2005/8/layout/vList3"/>
    <dgm:cxn modelId="{62C1EFE0-1F67-4A01-80E4-DD8F1A420E75}" type="presOf" srcId="{9D079BCE-0CC6-47EA-B071-F392432A71B9}" destId="{B93F3925-C5A6-4820-B90A-62F8B16164B8}" srcOrd="0" destOrd="0" presId="urn:microsoft.com/office/officeart/2005/8/layout/vList3"/>
    <dgm:cxn modelId="{2F8D363A-0D4B-49BE-8B69-DD6EE5ACC2DC}" srcId="{9D079BCE-0CC6-47EA-B071-F392432A71B9}" destId="{0ED47F7C-15A2-4CA2-BFF5-CCBAF9107B0A}" srcOrd="0" destOrd="0" parTransId="{6560749C-6D62-448C-9211-19D931C0FC23}" sibTransId="{416C1C36-E267-48B3-8588-5DFA26008C6A}"/>
    <dgm:cxn modelId="{E88D990E-498F-45B8-88DE-03602D28F597}" srcId="{9D079BCE-0CC6-47EA-B071-F392432A71B9}" destId="{DA152832-3072-48D5-99CE-C41AA7A80A63}" srcOrd="2" destOrd="0" parTransId="{D3DF1EB0-BB54-4ABA-916F-D7A38C2E04FC}" sibTransId="{37749867-1ED7-43B0-94CF-5F66D764DE99}"/>
    <dgm:cxn modelId="{154B1B06-5EBB-4257-9AD1-1CB0AF7A833A}" type="presOf" srcId="{DA152832-3072-48D5-99CE-C41AA7A80A63}" destId="{7039BD95-2EEF-4624-81BD-1C3C523661F3}" srcOrd="0" destOrd="0" presId="urn:microsoft.com/office/officeart/2005/8/layout/vList3"/>
    <dgm:cxn modelId="{D8E6D393-7648-4B4C-BEA1-371A05BFA8A7}" type="presOf" srcId="{0ED47F7C-15A2-4CA2-BFF5-CCBAF9107B0A}" destId="{7A84B642-BC70-4BE1-AA33-B2DD93B7E104}" srcOrd="0" destOrd="0" presId="urn:microsoft.com/office/officeart/2005/8/layout/vList3"/>
    <dgm:cxn modelId="{0E8A8439-0825-4B90-B850-6301E92BB982}" type="presParOf" srcId="{B93F3925-C5A6-4820-B90A-62F8B16164B8}" destId="{75ACAE3C-9204-49BC-8BC7-97958D93C653}" srcOrd="0" destOrd="0" presId="urn:microsoft.com/office/officeart/2005/8/layout/vList3"/>
    <dgm:cxn modelId="{5643C758-A15B-4627-8955-940B2C9EFB2D}" type="presParOf" srcId="{75ACAE3C-9204-49BC-8BC7-97958D93C653}" destId="{FBEE7E0A-8B2C-4B6E-BA64-0D1FCEB9DB0A}" srcOrd="0" destOrd="0" presId="urn:microsoft.com/office/officeart/2005/8/layout/vList3"/>
    <dgm:cxn modelId="{3EFA3D16-FE2A-48DF-A3D3-649CBBA2BD33}" type="presParOf" srcId="{75ACAE3C-9204-49BC-8BC7-97958D93C653}" destId="{7A84B642-BC70-4BE1-AA33-B2DD93B7E104}" srcOrd="1" destOrd="0" presId="urn:microsoft.com/office/officeart/2005/8/layout/vList3"/>
    <dgm:cxn modelId="{5A679AF6-56AE-45AD-A3AA-20A9020BC1B6}" type="presParOf" srcId="{B93F3925-C5A6-4820-B90A-62F8B16164B8}" destId="{0F9924AB-7AB1-44D6-A6DA-5F610E8EF9EA}" srcOrd="1" destOrd="0" presId="urn:microsoft.com/office/officeart/2005/8/layout/vList3"/>
    <dgm:cxn modelId="{7FA9CF0E-A0CA-427C-A75D-342308F8958C}" type="presParOf" srcId="{B93F3925-C5A6-4820-B90A-62F8B16164B8}" destId="{E3CA1807-C5EB-4BC4-862F-D1640C89C44F}" srcOrd="2" destOrd="0" presId="urn:microsoft.com/office/officeart/2005/8/layout/vList3"/>
    <dgm:cxn modelId="{B9DB5228-225E-4037-AC06-FC7A947C9EA6}" type="presParOf" srcId="{E3CA1807-C5EB-4BC4-862F-D1640C89C44F}" destId="{E7035BE4-4CD4-4D3A-B25D-D9DCDB7632ED}" srcOrd="0" destOrd="0" presId="urn:microsoft.com/office/officeart/2005/8/layout/vList3"/>
    <dgm:cxn modelId="{2A38DFFC-960B-42B3-B760-3D3D2359A4AC}" type="presParOf" srcId="{E3CA1807-C5EB-4BC4-862F-D1640C89C44F}" destId="{C87598F2-36A0-4EED-BEA5-3E566C8711CB}" srcOrd="1" destOrd="0" presId="urn:microsoft.com/office/officeart/2005/8/layout/vList3"/>
    <dgm:cxn modelId="{12B5FAAB-FE4A-4889-8A2B-37B484F12026}" type="presParOf" srcId="{B93F3925-C5A6-4820-B90A-62F8B16164B8}" destId="{C649969D-2092-4A8E-8AA4-DB9FF51D5F3A}" srcOrd="3" destOrd="0" presId="urn:microsoft.com/office/officeart/2005/8/layout/vList3"/>
    <dgm:cxn modelId="{BBD993DB-D021-443C-BBBB-F6721FCC4200}" type="presParOf" srcId="{B93F3925-C5A6-4820-B90A-62F8B16164B8}" destId="{E3AC426D-77BC-48B9-A091-C5E1644766FA}" srcOrd="4" destOrd="0" presId="urn:microsoft.com/office/officeart/2005/8/layout/vList3"/>
    <dgm:cxn modelId="{C979D957-1ABF-4CEF-B7AB-57B814EA3272}" type="presParOf" srcId="{E3AC426D-77BC-48B9-A091-C5E1644766FA}" destId="{962E60D8-EDEF-4334-AE9F-FBF53E780B0E}" srcOrd="0" destOrd="0" presId="urn:microsoft.com/office/officeart/2005/8/layout/vList3"/>
    <dgm:cxn modelId="{866DA7F5-3EBC-4860-85C9-D67DD80758FE}" type="presParOf" srcId="{E3AC426D-77BC-48B9-A091-C5E1644766FA}" destId="{7039BD95-2EEF-4624-81BD-1C3C523661F3}"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12F940-3B78-435F-80FE-7F3C022744E9}"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zh-CN" altLang="en-US"/>
        </a:p>
      </dgm:t>
    </dgm:pt>
    <dgm:pt modelId="{946C78C9-3A76-4DE1-A376-8A254BAAD687}">
      <dgm:prSet phldrT="[文本]" custT="1"/>
      <dgm:spPr/>
      <dgm:t>
        <a:bodyPr/>
        <a:lstStyle/>
        <a:p>
          <a:r>
            <a:rPr lang="zh-CN" sz="1200" dirty="0" smtClean="0"/>
            <a:t>提高区域环境规划能力与环境管理能力</a:t>
          </a:r>
          <a:endParaRPr lang="en-US" altLang="zh-CN" sz="1200" dirty="0" smtClean="0"/>
        </a:p>
        <a:p>
          <a:r>
            <a:rPr lang="en-US" sz="1200" dirty="0" smtClean="0"/>
            <a:t>enhance capacity building through organizing </a:t>
          </a:r>
          <a:r>
            <a:rPr lang="en-US" sz="1200" dirty="0" err="1" smtClean="0"/>
            <a:t>Lancang</a:t>
          </a:r>
          <a:r>
            <a:rPr lang="en-US" sz="1200" dirty="0" smtClean="0"/>
            <a:t>-Mekong environmental planning and management training programs as well as the leadership skill training for environmental sector trainings</a:t>
          </a:r>
          <a:endParaRPr lang="zh-CN" altLang="en-US" sz="1200" dirty="0"/>
        </a:p>
      </dgm:t>
    </dgm:pt>
    <dgm:pt modelId="{63A4854C-3C54-4705-99B3-384132E1F886}" type="parTrans" cxnId="{82C2EFAC-5035-4B72-9BBE-432672C1A632}">
      <dgm:prSet/>
      <dgm:spPr/>
      <dgm:t>
        <a:bodyPr/>
        <a:lstStyle/>
        <a:p>
          <a:endParaRPr lang="zh-CN" altLang="en-US"/>
        </a:p>
      </dgm:t>
    </dgm:pt>
    <dgm:pt modelId="{D2404B4E-9952-459F-BEA9-E63A6CD26701}" type="sibTrans" cxnId="{82C2EFAC-5035-4B72-9BBE-432672C1A632}">
      <dgm:prSet/>
      <dgm:spPr/>
      <dgm:t>
        <a:bodyPr/>
        <a:lstStyle/>
        <a:p>
          <a:endParaRPr lang="zh-CN" altLang="en-US"/>
        </a:p>
      </dgm:t>
    </dgm:pt>
    <dgm:pt modelId="{912FF1D3-A4C7-4C74-8D65-C05A8069FEAA}">
      <dgm:prSet phldrT="[文本]"/>
      <dgm:spPr/>
      <dgm:t>
        <a:bodyPr/>
        <a:lstStyle/>
        <a:p>
          <a:r>
            <a:rPr lang="zh-CN" dirty="0" smtClean="0"/>
            <a:t>环境技术官员能力建设活动</a:t>
          </a:r>
          <a:endParaRPr lang="en-US" altLang="zh-CN" dirty="0" smtClean="0"/>
        </a:p>
        <a:p>
          <a:r>
            <a:rPr lang="en-US" dirty="0" smtClean="0"/>
            <a:t>launch technical official capacity building activities</a:t>
          </a:r>
          <a:endParaRPr lang="zh-CN" altLang="en-US" dirty="0"/>
        </a:p>
      </dgm:t>
    </dgm:pt>
    <dgm:pt modelId="{1D01E217-D47D-4BD8-A6BD-5FCE31FD2020}" type="parTrans" cxnId="{104E5E5F-35BC-4245-8747-8B5980FE95B2}">
      <dgm:prSet/>
      <dgm:spPr/>
      <dgm:t>
        <a:bodyPr/>
        <a:lstStyle/>
        <a:p>
          <a:endParaRPr lang="zh-CN" altLang="en-US"/>
        </a:p>
      </dgm:t>
    </dgm:pt>
    <dgm:pt modelId="{88F49528-EB75-4865-B157-F89B401DAF50}" type="sibTrans" cxnId="{104E5E5F-35BC-4245-8747-8B5980FE95B2}">
      <dgm:prSet/>
      <dgm:spPr/>
      <dgm:t>
        <a:bodyPr/>
        <a:lstStyle/>
        <a:p>
          <a:endParaRPr lang="zh-CN" altLang="en-US"/>
        </a:p>
      </dgm:t>
    </dgm:pt>
    <dgm:pt modelId="{11763A06-83CC-4DFE-ADB2-543D0667B621}">
      <dgm:prSet phldrT="[文本]"/>
      <dgm:spPr/>
      <dgm:t>
        <a:bodyPr/>
        <a:lstStyle/>
        <a:p>
          <a:r>
            <a:rPr lang="zh-CN" dirty="0" smtClean="0"/>
            <a:t>开展基于多方合作的能力建设项目</a:t>
          </a:r>
          <a:endParaRPr lang="en-US" altLang="zh-CN" dirty="0" smtClean="0"/>
        </a:p>
        <a:p>
          <a:r>
            <a:rPr lang="en-US" dirty="0" smtClean="0"/>
            <a:t>launch capacity building projects on multiple cooperation</a:t>
          </a:r>
          <a:endParaRPr lang="zh-CN" altLang="en-US" dirty="0"/>
        </a:p>
      </dgm:t>
    </dgm:pt>
    <dgm:pt modelId="{D7F44FA2-28FF-4354-B6C9-CB55CACC9BDF}" type="parTrans" cxnId="{A3536EB5-1B4F-47E9-89EF-EE8E46BDB168}">
      <dgm:prSet/>
      <dgm:spPr/>
      <dgm:t>
        <a:bodyPr/>
        <a:lstStyle/>
        <a:p>
          <a:endParaRPr lang="zh-CN" altLang="en-US"/>
        </a:p>
      </dgm:t>
    </dgm:pt>
    <dgm:pt modelId="{3CE16C4B-B690-478F-A0D5-93F7849619AF}" type="sibTrans" cxnId="{A3536EB5-1B4F-47E9-89EF-EE8E46BDB168}">
      <dgm:prSet/>
      <dgm:spPr/>
      <dgm:t>
        <a:bodyPr/>
        <a:lstStyle/>
        <a:p>
          <a:endParaRPr lang="zh-CN" altLang="en-US"/>
        </a:p>
      </dgm:t>
    </dgm:pt>
    <dgm:pt modelId="{BCF4A324-D222-486D-A03A-DD9C6E3C3711}">
      <dgm:prSet phldrT="[文本]"/>
      <dgm:spPr/>
      <dgm:t>
        <a:bodyPr/>
        <a:lstStyle/>
        <a:p>
          <a:r>
            <a:rPr lang="zh-CN" dirty="0" smtClean="0"/>
            <a:t>适时组织澜沧江－湄公河企业圆桌对话</a:t>
          </a:r>
          <a:endParaRPr lang="en-US" altLang="zh-CN" dirty="0" smtClean="0"/>
        </a:p>
        <a:p>
          <a:r>
            <a:rPr lang="en-US" dirty="0" smtClean="0"/>
            <a:t>To organize the </a:t>
          </a:r>
          <a:r>
            <a:rPr lang="en-US" dirty="0" err="1" smtClean="0"/>
            <a:t>Lancang</a:t>
          </a:r>
          <a:r>
            <a:rPr lang="en-US" dirty="0" smtClean="0"/>
            <a:t>-Mekong Enterprises Roundtable Dialogue appropriately.</a:t>
          </a:r>
          <a:endParaRPr lang="zh-CN" altLang="en-US" dirty="0"/>
        </a:p>
      </dgm:t>
    </dgm:pt>
    <dgm:pt modelId="{39818BFA-01A3-4C0D-ACD3-3E593F8DA580}" type="parTrans" cxnId="{9A4D714E-8D3E-48B4-BE27-BFCC44F98B5E}">
      <dgm:prSet/>
      <dgm:spPr/>
      <dgm:t>
        <a:bodyPr/>
        <a:lstStyle/>
        <a:p>
          <a:endParaRPr lang="zh-CN" altLang="en-US"/>
        </a:p>
      </dgm:t>
    </dgm:pt>
    <dgm:pt modelId="{1E2EC0ED-9DFB-4908-8DBD-BA47D2F4C3BC}" type="sibTrans" cxnId="{9A4D714E-8D3E-48B4-BE27-BFCC44F98B5E}">
      <dgm:prSet/>
      <dgm:spPr/>
      <dgm:t>
        <a:bodyPr/>
        <a:lstStyle/>
        <a:p>
          <a:endParaRPr lang="zh-CN" altLang="en-US"/>
        </a:p>
      </dgm:t>
    </dgm:pt>
    <dgm:pt modelId="{6E889CA1-AC5F-4580-8641-B8A586A6DAF6}" type="pres">
      <dgm:prSet presAssocID="{FD12F940-3B78-435F-80FE-7F3C022744E9}" presName="matrix" presStyleCnt="0">
        <dgm:presLayoutVars>
          <dgm:chMax val="1"/>
          <dgm:dir/>
          <dgm:resizeHandles val="exact"/>
        </dgm:presLayoutVars>
      </dgm:prSet>
      <dgm:spPr/>
      <dgm:t>
        <a:bodyPr/>
        <a:lstStyle/>
        <a:p>
          <a:endParaRPr lang="zh-CN" altLang="en-US"/>
        </a:p>
      </dgm:t>
    </dgm:pt>
    <dgm:pt modelId="{A0795EB3-C429-491F-84C5-70C55131F860}" type="pres">
      <dgm:prSet presAssocID="{FD12F940-3B78-435F-80FE-7F3C022744E9}" presName="diamond" presStyleLbl="bgShp" presStyleIdx="0" presStyleCnt="1"/>
      <dgm:spPr/>
    </dgm:pt>
    <dgm:pt modelId="{AE6C719F-9DE9-49AD-A161-F619A9A3B807}" type="pres">
      <dgm:prSet presAssocID="{FD12F940-3B78-435F-80FE-7F3C022744E9}" presName="quad1" presStyleLbl="node1" presStyleIdx="0" presStyleCnt="4">
        <dgm:presLayoutVars>
          <dgm:chMax val="0"/>
          <dgm:chPref val="0"/>
          <dgm:bulletEnabled val="1"/>
        </dgm:presLayoutVars>
      </dgm:prSet>
      <dgm:spPr/>
      <dgm:t>
        <a:bodyPr/>
        <a:lstStyle/>
        <a:p>
          <a:endParaRPr lang="zh-CN" altLang="en-US"/>
        </a:p>
      </dgm:t>
    </dgm:pt>
    <dgm:pt modelId="{7D745EC1-71F0-40F3-9777-FDE6286735BF}" type="pres">
      <dgm:prSet presAssocID="{FD12F940-3B78-435F-80FE-7F3C022744E9}" presName="quad2" presStyleLbl="node1" presStyleIdx="1" presStyleCnt="4">
        <dgm:presLayoutVars>
          <dgm:chMax val="0"/>
          <dgm:chPref val="0"/>
          <dgm:bulletEnabled val="1"/>
        </dgm:presLayoutVars>
      </dgm:prSet>
      <dgm:spPr/>
      <dgm:t>
        <a:bodyPr/>
        <a:lstStyle/>
        <a:p>
          <a:endParaRPr lang="zh-CN" altLang="en-US"/>
        </a:p>
      </dgm:t>
    </dgm:pt>
    <dgm:pt modelId="{9C3610F1-EF56-4BB3-B832-CE2EB5DFB57E}" type="pres">
      <dgm:prSet presAssocID="{FD12F940-3B78-435F-80FE-7F3C022744E9}" presName="quad3" presStyleLbl="node1" presStyleIdx="2" presStyleCnt="4">
        <dgm:presLayoutVars>
          <dgm:chMax val="0"/>
          <dgm:chPref val="0"/>
          <dgm:bulletEnabled val="1"/>
        </dgm:presLayoutVars>
      </dgm:prSet>
      <dgm:spPr/>
      <dgm:t>
        <a:bodyPr/>
        <a:lstStyle/>
        <a:p>
          <a:endParaRPr lang="zh-CN" altLang="en-US"/>
        </a:p>
      </dgm:t>
    </dgm:pt>
    <dgm:pt modelId="{5B6D5729-8528-4EDA-BFB6-10030FE17060}" type="pres">
      <dgm:prSet presAssocID="{FD12F940-3B78-435F-80FE-7F3C022744E9}" presName="quad4" presStyleLbl="node1" presStyleIdx="3" presStyleCnt="4">
        <dgm:presLayoutVars>
          <dgm:chMax val="0"/>
          <dgm:chPref val="0"/>
          <dgm:bulletEnabled val="1"/>
        </dgm:presLayoutVars>
      </dgm:prSet>
      <dgm:spPr/>
      <dgm:t>
        <a:bodyPr/>
        <a:lstStyle/>
        <a:p>
          <a:endParaRPr lang="zh-CN" altLang="en-US"/>
        </a:p>
      </dgm:t>
    </dgm:pt>
  </dgm:ptLst>
  <dgm:cxnLst>
    <dgm:cxn modelId="{21FA4D04-7E0E-4AD8-BAC6-FAFC02044726}" type="presOf" srcId="{912FF1D3-A4C7-4C74-8D65-C05A8069FEAA}" destId="{7D745EC1-71F0-40F3-9777-FDE6286735BF}" srcOrd="0" destOrd="0" presId="urn:microsoft.com/office/officeart/2005/8/layout/matrix3"/>
    <dgm:cxn modelId="{A3536EB5-1B4F-47E9-89EF-EE8E46BDB168}" srcId="{FD12F940-3B78-435F-80FE-7F3C022744E9}" destId="{11763A06-83CC-4DFE-ADB2-543D0667B621}" srcOrd="2" destOrd="0" parTransId="{D7F44FA2-28FF-4354-B6C9-CB55CACC9BDF}" sibTransId="{3CE16C4B-B690-478F-A0D5-93F7849619AF}"/>
    <dgm:cxn modelId="{104E5E5F-35BC-4245-8747-8B5980FE95B2}" srcId="{FD12F940-3B78-435F-80FE-7F3C022744E9}" destId="{912FF1D3-A4C7-4C74-8D65-C05A8069FEAA}" srcOrd="1" destOrd="0" parTransId="{1D01E217-D47D-4BD8-A6BD-5FCE31FD2020}" sibTransId="{88F49528-EB75-4865-B157-F89B401DAF50}"/>
    <dgm:cxn modelId="{620556F8-A9D3-422D-A62D-001412795212}" type="presOf" srcId="{11763A06-83CC-4DFE-ADB2-543D0667B621}" destId="{9C3610F1-EF56-4BB3-B832-CE2EB5DFB57E}" srcOrd="0" destOrd="0" presId="urn:microsoft.com/office/officeart/2005/8/layout/matrix3"/>
    <dgm:cxn modelId="{54AF49F4-C873-4303-9AEB-EBB157B51FFF}" type="presOf" srcId="{FD12F940-3B78-435F-80FE-7F3C022744E9}" destId="{6E889CA1-AC5F-4580-8641-B8A586A6DAF6}" srcOrd="0" destOrd="0" presId="urn:microsoft.com/office/officeart/2005/8/layout/matrix3"/>
    <dgm:cxn modelId="{82C2EFAC-5035-4B72-9BBE-432672C1A632}" srcId="{FD12F940-3B78-435F-80FE-7F3C022744E9}" destId="{946C78C9-3A76-4DE1-A376-8A254BAAD687}" srcOrd="0" destOrd="0" parTransId="{63A4854C-3C54-4705-99B3-384132E1F886}" sibTransId="{D2404B4E-9952-459F-BEA9-E63A6CD26701}"/>
    <dgm:cxn modelId="{802C53AA-F300-4600-BD85-A6BF8660B903}" type="presOf" srcId="{BCF4A324-D222-486D-A03A-DD9C6E3C3711}" destId="{5B6D5729-8528-4EDA-BFB6-10030FE17060}" srcOrd="0" destOrd="0" presId="urn:microsoft.com/office/officeart/2005/8/layout/matrix3"/>
    <dgm:cxn modelId="{9A4D714E-8D3E-48B4-BE27-BFCC44F98B5E}" srcId="{FD12F940-3B78-435F-80FE-7F3C022744E9}" destId="{BCF4A324-D222-486D-A03A-DD9C6E3C3711}" srcOrd="3" destOrd="0" parTransId="{39818BFA-01A3-4C0D-ACD3-3E593F8DA580}" sibTransId="{1E2EC0ED-9DFB-4908-8DBD-BA47D2F4C3BC}"/>
    <dgm:cxn modelId="{0FF23436-5CB4-403F-B47D-68D0972F09A4}" type="presOf" srcId="{946C78C9-3A76-4DE1-A376-8A254BAAD687}" destId="{AE6C719F-9DE9-49AD-A161-F619A9A3B807}" srcOrd="0" destOrd="0" presId="urn:microsoft.com/office/officeart/2005/8/layout/matrix3"/>
    <dgm:cxn modelId="{12702021-3F40-4D30-871F-7042B08B6AE1}" type="presParOf" srcId="{6E889CA1-AC5F-4580-8641-B8A586A6DAF6}" destId="{A0795EB3-C429-491F-84C5-70C55131F860}" srcOrd="0" destOrd="0" presId="urn:microsoft.com/office/officeart/2005/8/layout/matrix3"/>
    <dgm:cxn modelId="{8E64E0D1-654C-4F6F-8B44-7CD119CE752B}" type="presParOf" srcId="{6E889CA1-AC5F-4580-8641-B8A586A6DAF6}" destId="{AE6C719F-9DE9-49AD-A161-F619A9A3B807}" srcOrd="1" destOrd="0" presId="urn:microsoft.com/office/officeart/2005/8/layout/matrix3"/>
    <dgm:cxn modelId="{A9582DC6-EF0B-4B60-8BF6-61B66DB338C7}" type="presParOf" srcId="{6E889CA1-AC5F-4580-8641-B8A586A6DAF6}" destId="{7D745EC1-71F0-40F3-9777-FDE6286735BF}" srcOrd="2" destOrd="0" presId="urn:microsoft.com/office/officeart/2005/8/layout/matrix3"/>
    <dgm:cxn modelId="{B3B39B05-CB63-4EBB-979E-BAFD51204F24}" type="presParOf" srcId="{6E889CA1-AC5F-4580-8641-B8A586A6DAF6}" destId="{9C3610F1-EF56-4BB3-B832-CE2EB5DFB57E}" srcOrd="3" destOrd="0" presId="urn:microsoft.com/office/officeart/2005/8/layout/matrix3"/>
    <dgm:cxn modelId="{145FD7FF-8543-477C-B0EA-574BE8632C8E}" type="presParOf" srcId="{6E889CA1-AC5F-4580-8641-B8A586A6DAF6}" destId="{5B6D5729-8528-4EDA-BFB6-10030FE17060}"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BB91E6D-08A4-489B-AC16-8E4A2E355837}"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zh-CN" altLang="en-US"/>
        </a:p>
      </dgm:t>
    </dgm:pt>
    <dgm:pt modelId="{6D9BD8DF-FA0C-457F-9141-3F71965F0F23}">
      <dgm:prSet phldrT="[文本]"/>
      <dgm:spPr/>
      <dgm:t>
        <a:bodyPr/>
        <a:lstStyle/>
        <a:p>
          <a:r>
            <a:rPr lang="zh-CN" altLang="en-US" dirty="0" smtClean="0"/>
            <a:t>联合研究</a:t>
          </a:r>
          <a:endParaRPr lang="en-US" altLang="zh-CN" dirty="0" smtClean="0"/>
        </a:p>
        <a:p>
          <a:r>
            <a:rPr lang="en-US" altLang="zh-CN" dirty="0" smtClean="0"/>
            <a:t>Joint research</a:t>
          </a:r>
          <a:endParaRPr lang="zh-CN" altLang="en-US" dirty="0"/>
        </a:p>
      </dgm:t>
    </dgm:pt>
    <dgm:pt modelId="{46B86A73-9BEB-45FB-89AC-0EB64B8E2FB6}" type="parTrans" cxnId="{5B48D1EE-8EC6-48C1-A773-9A91059879CC}">
      <dgm:prSet/>
      <dgm:spPr/>
      <dgm:t>
        <a:bodyPr/>
        <a:lstStyle/>
        <a:p>
          <a:endParaRPr lang="zh-CN" altLang="en-US"/>
        </a:p>
      </dgm:t>
    </dgm:pt>
    <dgm:pt modelId="{4422D86D-9E8F-4815-A360-BFD505A2BABD}" type="sibTrans" cxnId="{5B48D1EE-8EC6-48C1-A773-9A91059879CC}">
      <dgm:prSet/>
      <dgm:spPr/>
      <dgm:t>
        <a:bodyPr/>
        <a:lstStyle/>
        <a:p>
          <a:endParaRPr lang="zh-CN" altLang="en-US"/>
        </a:p>
      </dgm:t>
    </dgm:pt>
    <dgm:pt modelId="{52FC6D40-21C5-492E-8E5E-6C2252258CA5}">
      <dgm:prSet phldrT="[文本]"/>
      <dgm:spPr/>
      <dgm:t>
        <a:bodyPr/>
        <a:lstStyle/>
        <a:p>
          <a:r>
            <a:rPr lang="zh-CN" altLang="en-US" dirty="0" smtClean="0"/>
            <a:t>综合规划开发建设</a:t>
          </a:r>
          <a:endParaRPr lang="en-US" altLang="zh-CN" dirty="0" smtClean="0"/>
        </a:p>
        <a:p>
          <a:r>
            <a:rPr lang="en-US" altLang="zh-CN" dirty="0" smtClean="0"/>
            <a:t>Planning and construction</a:t>
          </a:r>
          <a:endParaRPr lang="zh-CN" altLang="en-US" dirty="0"/>
        </a:p>
      </dgm:t>
    </dgm:pt>
    <dgm:pt modelId="{BD3E3B52-75E0-48F2-8C5A-CFE53ED3008A}" type="parTrans" cxnId="{5B8FEF8E-4977-4DBF-9D95-D806BCB93FBC}">
      <dgm:prSet/>
      <dgm:spPr/>
      <dgm:t>
        <a:bodyPr/>
        <a:lstStyle/>
        <a:p>
          <a:endParaRPr lang="zh-CN" altLang="en-US"/>
        </a:p>
      </dgm:t>
    </dgm:pt>
    <dgm:pt modelId="{F716FC91-1727-4E2A-9449-1E3C393A1921}" type="sibTrans" cxnId="{5B8FEF8E-4977-4DBF-9D95-D806BCB93FBC}">
      <dgm:prSet/>
      <dgm:spPr/>
      <dgm:t>
        <a:bodyPr/>
        <a:lstStyle/>
        <a:p>
          <a:endParaRPr lang="zh-CN" altLang="en-US"/>
        </a:p>
      </dgm:t>
    </dgm:pt>
    <dgm:pt modelId="{8707F922-CEDA-4989-85F5-7CAA26163C38}">
      <dgm:prSet phldrT="[文本]"/>
      <dgm:spPr/>
      <dgm:t>
        <a:bodyPr/>
        <a:lstStyle/>
        <a:p>
          <a:r>
            <a:rPr lang="zh-CN" altLang="en-US" dirty="0" smtClean="0"/>
            <a:t>调查、监测与评估</a:t>
          </a:r>
          <a:endParaRPr lang="en-US" altLang="zh-CN" dirty="0" smtClean="0"/>
        </a:p>
        <a:p>
          <a:r>
            <a:rPr lang="en-US" altLang="zh-CN" dirty="0" smtClean="0"/>
            <a:t>Investigation, monitoring and assessment</a:t>
          </a:r>
          <a:endParaRPr lang="zh-CN" altLang="en-US" dirty="0"/>
        </a:p>
      </dgm:t>
    </dgm:pt>
    <dgm:pt modelId="{9F64E675-4BC5-4A47-A5E6-C7EDB561E960}" type="parTrans" cxnId="{E2F2DED8-17E1-4276-9E79-2027885B4A14}">
      <dgm:prSet/>
      <dgm:spPr/>
      <dgm:t>
        <a:bodyPr/>
        <a:lstStyle/>
        <a:p>
          <a:endParaRPr lang="zh-CN" altLang="en-US"/>
        </a:p>
      </dgm:t>
    </dgm:pt>
    <dgm:pt modelId="{30FFADC3-4DB2-42AC-A264-F3FBD36A1722}" type="sibTrans" cxnId="{E2F2DED8-17E1-4276-9E79-2027885B4A14}">
      <dgm:prSet/>
      <dgm:spPr/>
      <dgm:t>
        <a:bodyPr/>
        <a:lstStyle/>
        <a:p>
          <a:endParaRPr lang="zh-CN" altLang="en-US"/>
        </a:p>
      </dgm:t>
    </dgm:pt>
    <dgm:pt modelId="{3ACD9CF8-6895-4F2B-8AF4-C9F00E37A3D9}">
      <dgm:prSet phldrT="[文本]"/>
      <dgm:spPr/>
      <dgm:t>
        <a:bodyPr/>
        <a:lstStyle/>
        <a:p>
          <a:r>
            <a:rPr lang="zh-CN" altLang="en-US" dirty="0" smtClean="0"/>
            <a:t>公约履约</a:t>
          </a:r>
          <a:endParaRPr lang="en-US" altLang="zh-CN" dirty="0" smtClean="0"/>
        </a:p>
        <a:p>
          <a:r>
            <a:rPr lang="en-US" altLang="zh-CN" dirty="0" smtClean="0"/>
            <a:t>Implementation of conventions</a:t>
          </a:r>
          <a:endParaRPr lang="zh-CN" altLang="en-US" dirty="0"/>
        </a:p>
      </dgm:t>
    </dgm:pt>
    <dgm:pt modelId="{94292D6A-4EE5-4FBD-951E-BEA0E0B731F3}" type="parTrans" cxnId="{D58D8206-F296-4FA5-B3C9-287331434564}">
      <dgm:prSet/>
      <dgm:spPr/>
      <dgm:t>
        <a:bodyPr/>
        <a:lstStyle/>
        <a:p>
          <a:endParaRPr lang="zh-CN" altLang="en-US"/>
        </a:p>
      </dgm:t>
    </dgm:pt>
    <dgm:pt modelId="{99BB3899-35D6-408E-9AA3-AE82CC51EE30}" type="sibTrans" cxnId="{D58D8206-F296-4FA5-B3C9-287331434564}">
      <dgm:prSet/>
      <dgm:spPr/>
      <dgm:t>
        <a:bodyPr/>
        <a:lstStyle/>
        <a:p>
          <a:endParaRPr lang="zh-CN" altLang="en-US"/>
        </a:p>
      </dgm:t>
    </dgm:pt>
    <dgm:pt modelId="{A19DD179-274A-4776-842E-25F90C8D8F6F}" type="pres">
      <dgm:prSet presAssocID="{BBB91E6D-08A4-489B-AC16-8E4A2E355837}" presName="matrix" presStyleCnt="0">
        <dgm:presLayoutVars>
          <dgm:chMax val="1"/>
          <dgm:dir/>
          <dgm:resizeHandles val="exact"/>
        </dgm:presLayoutVars>
      </dgm:prSet>
      <dgm:spPr/>
      <dgm:t>
        <a:bodyPr/>
        <a:lstStyle/>
        <a:p>
          <a:endParaRPr lang="zh-CN" altLang="en-US"/>
        </a:p>
      </dgm:t>
    </dgm:pt>
    <dgm:pt modelId="{73FE0715-CBDF-4C35-AF49-88AF3F5BD63F}" type="pres">
      <dgm:prSet presAssocID="{BBB91E6D-08A4-489B-AC16-8E4A2E355837}" presName="axisShape" presStyleLbl="bgShp" presStyleIdx="0" presStyleCnt="1"/>
      <dgm:spPr/>
    </dgm:pt>
    <dgm:pt modelId="{C1A7CE6C-F5DE-4C29-A561-84569834C5C1}" type="pres">
      <dgm:prSet presAssocID="{BBB91E6D-08A4-489B-AC16-8E4A2E355837}" presName="rect1" presStyleLbl="node1" presStyleIdx="0" presStyleCnt="4">
        <dgm:presLayoutVars>
          <dgm:chMax val="0"/>
          <dgm:chPref val="0"/>
          <dgm:bulletEnabled val="1"/>
        </dgm:presLayoutVars>
      </dgm:prSet>
      <dgm:spPr/>
      <dgm:t>
        <a:bodyPr/>
        <a:lstStyle/>
        <a:p>
          <a:endParaRPr lang="zh-CN" altLang="en-US"/>
        </a:p>
      </dgm:t>
    </dgm:pt>
    <dgm:pt modelId="{FD920C91-B4B8-4720-B961-AC6D1870DAE2}" type="pres">
      <dgm:prSet presAssocID="{BBB91E6D-08A4-489B-AC16-8E4A2E355837}" presName="rect2" presStyleLbl="node1" presStyleIdx="1" presStyleCnt="4">
        <dgm:presLayoutVars>
          <dgm:chMax val="0"/>
          <dgm:chPref val="0"/>
          <dgm:bulletEnabled val="1"/>
        </dgm:presLayoutVars>
      </dgm:prSet>
      <dgm:spPr/>
      <dgm:t>
        <a:bodyPr/>
        <a:lstStyle/>
        <a:p>
          <a:endParaRPr lang="zh-CN" altLang="en-US"/>
        </a:p>
      </dgm:t>
    </dgm:pt>
    <dgm:pt modelId="{B2ACDBB5-15E0-4D6A-946B-3C0C3E666DE3}" type="pres">
      <dgm:prSet presAssocID="{BBB91E6D-08A4-489B-AC16-8E4A2E355837}" presName="rect3" presStyleLbl="node1" presStyleIdx="2" presStyleCnt="4">
        <dgm:presLayoutVars>
          <dgm:chMax val="0"/>
          <dgm:chPref val="0"/>
          <dgm:bulletEnabled val="1"/>
        </dgm:presLayoutVars>
      </dgm:prSet>
      <dgm:spPr/>
      <dgm:t>
        <a:bodyPr/>
        <a:lstStyle/>
        <a:p>
          <a:endParaRPr lang="zh-CN" altLang="en-US"/>
        </a:p>
      </dgm:t>
    </dgm:pt>
    <dgm:pt modelId="{E567C1C4-B160-407C-95DE-69BF82D7126B}" type="pres">
      <dgm:prSet presAssocID="{BBB91E6D-08A4-489B-AC16-8E4A2E355837}" presName="rect4" presStyleLbl="node1" presStyleIdx="3" presStyleCnt="4">
        <dgm:presLayoutVars>
          <dgm:chMax val="0"/>
          <dgm:chPref val="0"/>
          <dgm:bulletEnabled val="1"/>
        </dgm:presLayoutVars>
      </dgm:prSet>
      <dgm:spPr/>
      <dgm:t>
        <a:bodyPr/>
        <a:lstStyle/>
        <a:p>
          <a:endParaRPr lang="zh-CN" altLang="en-US"/>
        </a:p>
      </dgm:t>
    </dgm:pt>
  </dgm:ptLst>
  <dgm:cxnLst>
    <dgm:cxn modelId="{5B48D1EE-8EC6-48C1-A773-9A91059879CC}" srcId="{BBB91E6D-08A4-489B-AC16-8E4A2E355837}" destId="{6D9BD8DF-FA0C-457F-9141-3F71965F0F23}" srcOrd="0" destOrd="0" parTransId="{46B86A73-9BEB-45FB-89AC-0EB64B8E2FB6}" sibTransId="{4422D86D-9E8F-4815-A360-BFD505A2BABD}"/>
    <dgm:cxn modelId="{7DED9954-7F9E-4909-B10E-1C43D9720AFB}" type="presOf" srcId="{8707F922-CEDA-4989-85F5-7CAA26163C38}" destId="{B2ACDBB5-15E0-4D6A-946B-3C0C3E666DE3}" srcOrd="0" destOrd="0" presId="urn:microsoft.com/office/officeart/2005/8/layout/matrix2"/>
    <dgm:cxn modelId="{7CD870E2-E9C3-4DCF-B06E-F77B7228BB40}" type="presOf" srcId="{6D9BD8DF-FA0C-457F-9141-3F71965F0F23}" destId="{C1A7CE6C-F5DE-4C29-A561-84569834C5C1}" srcOrd="0" destOrd="0" presId="urn:microsoft.com/office/officeart/2005/8/layout/matrix2"/>
    <dgm:cxn modelId="{D58D8206-F296-4FA5-B3C9-287331434564}" srcId="{BBB91E6D-08A4-489B-AC16-8E4A2E355837}" destId="{3ACD9CF8-6895-4F2B-8AF4-C9F00E37A3D9}" srcOrd="3" destOrd="0" parTransId="{94292D6A-4EE5-4FBD-951E-BEA0E0B731F3}" sibTransId="{99BB3899-35D6-408E-9AA3-AE82CC51EE30}"/>
    <dgm:cxn modelId="{0EA32139-4287-4684-B0FA-4AE5FF24B9D2}" type="presOf" srcId="{3ACD9CF8-6895-4F2B-8AF4-C9F00E37A3D9}" destId="{E567C1C4-B160-407C-95DE-69BF82D7126B}" srcOrd="0" destOrd="0" presId="urn:microsoft.com/office/officeart/2005/8/layout/matrix2"/>
    <dgm:cxn modelId="{652E7EE9-67EF-42CE-BDEF-B40337E1A63A}" type="presOf" srcId="{BBB91E6D-08A4-489B-AC16-8E4A2E355837}" destId="{A19DD179-274A-4776-842E-25F90C8D8F6F}" srcOrd="0" destOrd="0" presId="urn:microsoft.com/office/officeart/2005/8/layout/matrix2"/>
    <dgm:cxn modelId="{E2F2DED8-17E1-4276-9E79-2027885B4A14}" srcId="{BBB91E6D-08A4-489B-AC16-8E4A2E355837}" destId="{8707F922-CEDA-4989-85F5-7CAA26163C38}" srcOrd="2" destOrd="0" parTransId="{9F64E675-4BC5-4A47-A5E6-C7EDB561E960}" sibTransId="{30FFADC3-4DB2-42AC-A264-F3FBD36A1722}"/>
    <dgm:cxn modelId="{0826C0D9-C6C7-41F0-AA8E-B9116F0582FA}" type="presOf" srcId="{52FC6D40-21C5-492E-8E5E-6C2252258CA5}" destId="{FD920C91-B4B8-4720-B961-AC6D1870DAE2}" srcOrd="0" destOrd="0" presId="urn:microsoft.com/office/officeart/2005/8/layout/matrix2"/>
    <dgm:cxn modelId="{5B8FEF8E-4977-4DBF-9D95-D806BCB93FBC}" srcId="{BBB91E6D-08A4-489B-AC16-8E4A2E355837}" destId="{52FC6D40-21C5-492E-8E5E-6C2252258CA5}" srcOrd="1" destOrd="0" parTransId="{BD3E3B52-75E0-48F2-8C5A-CFE53ED3008A}" sibTransId="{F716FC91-1727-4E2A-9449-1E3C393A1921}"/>
    <dgm:cxn modelId="{C2069F80-40EF-4A53-976D-D741C64EB892}" type="presParOf" srcId="{A19DD179-274A-4776-842E-25F90C8D8F6F}" destId="{73FE0715-CBDF-4C35-AF49-88AF3F5BD63F}" srcOrd="0" destOrd="0" presId="urn:microsoft.com/office/officeart/2005/8/layout/matrix2"/>
    <dgm:cxn modelId="{BC5143A1-6322-4D2A-B2F0-77911FE8C14D}" type="presParOf" srcId="{A19DD179-274A-4776-842E-25F90C8D8F6F}" destId="{C1A7CE6C-F5DE-4C29-A561-84569834C5C1}" srcOrd="1" destOrd="0" presId="urn:microsoft.com/office/officeart/2005/8/layout/matrix2"/>
    <dgm:cxn modelId="{D71C4B44-9EA6-42D1-8284-A3AA3CBFDA1B}" type="presParOf" srcId="{A19DD179-274A-4776-842E-25F90C8D8F6F}" destId="{FD920C91-B4B8-4720-B961-AC6D1870DAE2}" srcOrd="2" destOrd="0" presId="urn:microsoft.com/office/officeart/2005/8/layout/matrix2"/>
    <dgm:cxn modelId="{CA59D66E-2D22-43D1-9C7E-A96EB6F5F06C}" type="presParOf" srcId="{A19DD179-274A-4776-842E-25F90C8D8F6F}" destId="{B2ACDBB5-15E0-4D6A-946B-3C0C3E666DE3}" srcOrd="3" destOrd="0" presId="urn:microsoft.com/office/officeart/2005/8/layout/matrix2"/>
    <dgm:cxn modelId="{A2696AE3-DA91-40F0-8822-38F6123C3DE0}" type="presParOf" srcId="{A19DD179-274A-4776-842E-25F90C8D8F6F}" destId="{E567C1C4-B160-407C-95DE-69BF82D7126B}"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1EA53FF-0ED4-40D3-9B1A-1A1CF81E1936}"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zh-CN" altLang="en-US"/>
        </a:p>
      </dgm:t>
    </dgm:pt>
    <dgm:pt modelId="{DC30348A-E556-4713-ABDE-D7ACEF13273F}">
      <dgm:prSet phldrT="[文本]"/>
      <dgm:spPr/>
      <dgm:t>
        <a:bodyPr/>
        <a:lstStyle/>
        <a:p>
          <a:r>
            <a:rPr lang="zh-CN" altLang="en-US" dirty="0" smtClean="0"/>
            <a:t>环保与气候变化关系性研究</a:t>
          </a:r>
          <a:r>
            <a:rPr lang="en-US" dirty="0" smtClean="0"/>
            <a:t>joint research on relevance of environmental protection and climate change adaptation and mitigation</a:t>
          </a:r>
          <a:endParaRPr lang="zh-CN" altLang="en-US" dirty="0"/>
        </a:p>
      </dgm:t>
    </dgm:pt>
    <dgm:pt modelId="{0ED5AB48-35FA-4D81-9D08-C19DC41C65F0}" type="parTrans" cxnId="{37BD99E4-4589-47E4-83D2-1A8EB83C5ACF}">
      <dgm:prSet/>
      <dgm:spPr/>
      <dgm:t>
        <a:bodyPr/>
        <a:lstStyle/>
        <a:p>
          <a:endParaRPr lang="zh-CN" altLang="en-US"/>
        </a:p>
      </dgm:t>
    </dgm:pt>
    <dgm:pt modelId="{0DF08FD7-87D8-44F8-B2E3-32894F7454EC}" type="sibTrans" cxnId="{37BD99E4-4589-47E4-83D2-1A8EB83C5ACF}">
      <dgm:prSet/>
      <dgm:spPr/>
      <dgm:t>
        <a:bodyPr/>
        <a:lstStyle/>
        <a:p>
          <a:endParaRPr lang="zh-CN" altLang="en-US"/>
        </a:p>
      </dgm:t>
    </dgm:pt>
    <dgm:pt modelId="{D7045438-F0E7-47C7-B06F-AC2E13DBFF33}">
      <dgm:prSet phldrT="[文本]"/>
      <dgm:spPr/>
      <dgm:t>
        <a:bodyPr/>
        <a:lstStyle/>
        <a:p>
          <a:r>
            <a:rPr lang="zh-CN" altLang="en-US" dirty="0" smtClean="0"/>
            <a:t>绿色园区与社区</a:t>
          </a:r>
          <a:endParaRPr lang="en-US" altLang="zh-CN" dirty="0" smtClean="0"/>
        </a:p>
        <a:p>
          <a:r>
            <a:rPr lang="en-US" dirty="0" smtClean="0"/>
            <a:t>low carbon and green industrial parks and communities</a:t>
          </a:r>
          <a:endParaRPr lang="zh-CN" altLang="en-US" dirty="0"/>
        </a:p>
      </dgm:t>
    </dgm:pt>
    <dgm:pt modelId="{EF5CFC94-C34D-47C0-8F58-6EF975456B9F}" type="parTrans" cxnId="{937CDEF4-83C6-4726-A5A4-76581B4BF55C}">
      <dgm:prSet/>
      <dgm:spPr/>
      <dgm:t>
        <a:bodyPr/>
        <a:lstStyle/>
        <a:p>
          <a:endParaRPr lang="zh-CN" altLang="en-US"/>
        </a:p>
      </dgm:t>
    </dgm:pt>
    <dgm:pt modelId="{E9BA92E3-2086-408A-948B-C66112CC080D}" type="sibTrans" cxnId="{937CDEF4-83C6-4726-A5A4-76581B4BF55C}">
      <dgm:prSet/>
      <dgm:spPr/>
      <dgm:t>
        <a:bodyPr/>
        <a:lstStyle/>
        <a:p>
          <a:endParaRPr lang="zh-CN" altLang="en-US"/>
        </a:p>
      </dgm:t>
    </dgm:pt>
    <dgm:pt modelId="{E5FF68EE-3DBC-4901-A98F-C9EC4573BD88}">
      <dgm:prSet phldrT="[文本]"/>
      <dgm:spPr/>
      <dgm:t>
        <a:bodyPr/>
        <a:lstStyle/>
        <a:p>
          <a:r>
            <a:rPr lang="zh-CN" altLang="en-US" dirty="0" smtClean="0"/>
            <a:t>应用平台与良好实践指南</a:t>
          </a:r>
          <a:endParaRPr lang="en-US" altLang="zh-CN" dirty="0" smtClean="0"/>
        </a:p>
        <a:p>
          <a:r>
            <a:rPr lang="en-US" dirty="0" smtClean="0"/>
            <a:t>technological infrastructure cooperation platform </a:t>
          </a:r>
          <a:r>
            <a:rPr lang="en-US" altLang="zh-CN" dirty="0" smtClean="0"/>
            <a:t>and </a:t>
          </a:r>
          <a:r>
            <a:rPr lang="en-US" dirty="0" smtClean="0"/>
            <a:t>good practice guidelines</a:t>
          </a:r>
          <a:endParaRPr lang="zh-CN" altLang="en-US" dirty="0"/>
        </a:p>
      </dgm:t>
    </dgm:pt>
    <dgm:pt modelId="{E296194D-94CA-4F31-8A75-9DAE03DBAB1C}" type="parTrans" cxnId="{9C029F22-C011-4794-9DA9-B200D24605C1}">
      <dgm:prSet/>
      <dgm:spPr/>
      <dgm:t>
        <a:bodyPr/>
        <a:lstStyle/>
        <a:p>
          <a:endParaRPr lang="zh-CN" altLang="en-US"/>
        </a:p>
      </dgm:t>
    </dgm:pt>
    <dgm:pt modelId="{9FFDE846-5D31-4D7C-BB25-381B6D427BC1}" type="sibTrans" cxnId="{9C029F22-C011-4794-9DA9-B200D24605C1}">
      <dgm:prSet/>
      <dgm:spPr/>
      <dgm:t>
        <a:bodyPr/>
        <a:lstStyle/>
        <a:p>
          <a:endParaRPr lang="zh-CN" altLang="en-US"/>
        </a:p>
      </dgm:t>
    </dgm:pt>
    <dgm:pt modelId="{6A73A5BC-8CDD-4732-824C-12EBE1C8B8E4}">
      <dgm:prSet phldrT="[文本]"/>
      <dgm:spPr/>
      <dgm:t>
        <a:bodyPr/>
        <a:lstStyle/>
        <a:p>
          <a:r>
            <a:rPr lang="zh-CN" altLang="en-US" dirty="0" smtClean="0"/>
            <a:t>气候适应型投资</a:t>
          </a:r>
          <a:endParaRPr lang="en-US" altLang="zh-CN" dirty="0" smtClean="0"/>
        </a:p>
        <a:p>
          <a:r>
            <a:rPr lang="en-US" dirty="0" smtClean="0"/>
            <a:t>climate change resilient investment</a:t>
          </a:r>
          <a:endParaRPr lang="zh-CN" altLang="en-US" dirty="0"/>
        </a:p>
      </dgm:t>
    </dgm:pt>
    <dgm:pt modelId="{509B2470-96ED-4815-88BF-7B31E8B25666}" type="parTrans" cxnId="{A215F303-AFCC-4CEC-8F65-1B135730CBA0}">
      <dgm:prSet/>
      <dgm:spPr/>
      <dgm:t>
        <a:bodyPr/>
        <a:lstStyle/>
        <a:p>
          <a:endParaRPr lang="zh-CN" altLang="en-US"/>
        </a:p>
      </dgm:t>
    </dgm:pt>
    <dgm:pt modelId="{8C138C4A-3084-45C7-9411-12EC12C03075}" type="sibTrans" cxnId="{A215F303-AFCC-4CEC-8F65-1B135730CBA0}">
      <dgm:prSet/>
      <dgm:spPr/>
      <dgm:t>
        <a:bodyPr/>
        <a:lstStyle/>
        <a:p>
          <a:endParaRPr lang="zh-CN" altLang="en-US"/>
        </a:p>
      </dgm:t>
    </dgm:pt>
    <dgm:pt modelId="{0EDD0C81-D1F9-4C93-8BDA-A8F76C73C1BF}" type="pres">
      <dgm:prSet presAssocID="{21EA53FF-0ED4-40D3-9B1A-1A1CF81E1936}" presName="Name0" presStyleCnt="0">
        <dgm:presLayoutVars>
          <dgm:dir/>
          <dgm:resizeHandles val="exact"/>
        </dgm:presLayoutVars>
      </dgm:prSet>
      <dgm:spPr/>
      <dgm:t>
        <a:bodyPr/>
        <a:lstStyle/>
        <a:p>
          <a:endParaRPr lang="zh-CN" altLang="en-US"/>
        </a:p>
      </dgm:t>
    </dgm:pt>
    <dgm:pt modelId="{F3FC5770-8EE7-4422-8922-64C61575AAB8}" type="pres">
      <dgm:prSet presAssocID="{DC30348A-E556-4713-ABDE-D7ACEF13273F}" presName="composite" presStyleCnt="0"/>
      <dgm:spPr/>
    </dgm:pt>
    <dgm:pt modelId="{9F77863A-8149-411D-B0E7-CDEAECBB741C}" type="pres">
      <dgm:prSet presAssocID="{DC30348A-E556-4713-ABDE-D7ACEF13273F}" presName="rect1" presStyleLbl="trAlignAcc1" presStyleIdx="0" presStyleCnt="4">
        <dgm:presLayoutVars>
          <dgm:bulletEnabled val="1"/>
        </dgm:presLayoutVars>
      </dgm:prSet>
      <dgm:spPr/>
      <dgm:t>
        <a:bodyPr/>
        <a:lstStyle/>
        <a:p>
          <a:endParaRPr lang="zh-CN" altLang="en-US"/>
        </a:p>
      </dgm:t>
    </dgm:pt>
    <dgm:pt modelId="{C8EBC422-E3ED-4FCA-BBC8-3043E5E026AF}" type="pres">
      <dgm:prSet presAssocID="{DC30348A-E556-4713-ABDE-D7ACEF13273F}" presName="rect2" presStyleLbl="fgImgPlace1" presStyleIdx="0" presStyleCnt="4"/>
      <dgm:spPr/>
    </dgm:pt>
    <dgm:pt modelId="{7ED73055-E170-4646-A97C-49C1E957D308}" type="pres">
      <dgm:prSet presAssocID="{0DF08FD7-87D8-44F8-B2E3-32894F7454EC}" presName="sibTrans" presStyleCnt="0"/>
      <dgm:spPr/>
    </dgm:pt>
    <dgm:pt modelId="{1AC8880C-CA75-410E-860F-A96BAFC95488}" type="pres">
      <dgm:prSet presAssocID="{D7045438-F0E7-47C7-B06F-AC2E13DBFF33}" presName="composite" presStyleCnt="0"/>
      <dgm:spPr/>
    </dgm:pt>
    <dgm:pt modelId="{C662C176-F9D7-4BEB-96E5-4E0FAEB3C42A}" type="pres">
      <dgm:prSet presAssocID="{D7045438-F0E7-47C7-B06F-AC2E13DBFF33}" presName="rect1" presStyleLbl="trAlignAcc1" presStyleIdx="1" presStyleCnt="4">
        <dgm:presLayoutVars>
          <dgm:bulletEnabled val="1"/>
        </dgm:presLayoutVars>
      </dgm:prSet>
      <dgm:spPr/>
      <dgm:t>
        <a:bodyPr/>
        <a:lstStyle/>
        <a:p>
          <a:endParaRPr lang="zh-CN" altLang="en-US"/>
        </a:p>
      </dgm:t>
    </dgm:pt>
    <dgm:pt modelId="{32157674-A9E0-456E-BE75-B6EC4A5A6A15}" type="pres">
      <dgm:prSet presAssocID="{D7045438-F0E7-47C7-B06F-AC2E13DBFF33}" presName="rect2" presStyleLbl="fgImgPlace1" presStyleIdx="1" presStyleCnt="4"/>
      <dgm:spPr/>
    </dgm:pt>
    <dgm:pt modelId="{F8AE807C-ED68-4A7A-96A0-AE31C9E3473D}" type="pres">
      <dgm:prSet presAssocID="{E9BA92E3-2086-408A-948B-C66112CC080D}" presName="sibTrans" presStyleCnt="0"/>
      <dgm:spPr/>
    </dgm:pt>
    <dgm:pt modelId="{6595B59E-B0AF-450A-8BF1-F252004DF2EB}" type="pres">
      <dgm:prSet presAssocID="{E5FF68EE-3DBC-4901-A98F-C9EC4573BD88}" presName="composite" presStyleCnt="0"/>
      <dgm:spPr/>
    </dgm:pt>
    <dgm:pt modelId="{27863BBC-2401-468F-8CE2-6A4A20A57D0A}" type="pres">
      <dgm:prSet presAssocID="{E5FF68EE-3DBC-4901-A98F-C9EC4573BD88}" presName="rect1" presStyleLbl="trAlignAcc1" presStyleIdx="2" presStyleCnt="4">
        <dgm:presLayoutVars>
          <dgm:bulletEnabled val="1"/>
        </dgm:presLayoutVars>
      </dgm:prSet>
      <dgm:spPr/>
      <dgm:t>
        <a:bodyPr/>
        <a:lstStyle/>
        <a:p>
          <a:endParaRPr lang="zh-CN" altLang="en-US"/>
        </a:p>
      </dgm:t>
    </dgm:pt>
    <dgm:pt modelId="{C2AB3CD9-7C2F-4199-8830-018E3DB7D4A5}" type="pres">
      <dgm:prSet presAssocID="{E5FF68EE-3DBC-4901-A98F-C9EC4573BD88}" presName="rect2" presStyleLbl="fgImgPlace1" presStyleIdx="2" presStyleCnt="4"/>
      <dgm:spPr/>
    </dgm:pt>
    <dgm:pt modelId="{3C511E2F-2C48-4FBC-9DBB-D8B033302A4B}" type="pres">
      <dgm:prSet presAssocID="{9FFDE846-5D31-4D7C-BB25-381B6D427BC1}" presName="sibTrans" presStyleCnt="0"/>
      <dgm:spPr/>
    </dgm:pt>
    <dgm:pt modelId="{A1032FA8-BE5F-4046-9AE4-53A0C9504F61}" type="pres">
      <dgm:prSet presAssocID="{6A73A5BC-8CDD-4732-824C-12EBE1C8B8E4}" presName="composite" presStyleCnt="0"/>
      <dgm:spPr/>
    </dgm:pt>
    <dgm:pt modelId="{85229779-9EDC-4855-ABB1-5AAEA8F8DF67}" type="pres">
      <dgm:prSet presAssocID="{6A73A5BC-8CDD-4732-824C-12EBE1C8B8E4}" presName="rect1" presStyleLbl="trAlignAcc1" presStyleIdx="3" presStyleCnt="4">
        <dgm:presLayoutVars>
          <dgm:bulletEnabled val="1"/>
        </dgm:presLayoutVars>
      </dgm:prSet>
      <dgm:spPr/>
      <dgm:t>
        <a:bodyPr/>
        <a:lstStyle/>
        <a:p>
          <a:endParaRPr lang="zh-CN" altLang="en-US"/>
        </a:p>
      </dgm:t>
    </dgm:pt>
    <dgm:pt modelId="{33249D71-CDB0-4675-A3F6-8ABA4C696601}" type="pres">
      <dgm:prSet presAssocID="{6A73A5BC-8CDD-4732-824C-12EBE1C8B8E4}" presName="rect2" presStyleLbl="fgImgPlace1" presStyleIdx="3" presStyleCnt="4"/>
      <dgm:spPr/>
    </dgm:pt>
  </dgm:ptLst>
  <dgm:cxnLst>
    <dgm:cxn modelId="{CA414DDC-6D03-4F90-B941-FC56FC8499B5}" type="presOf" srcId="{E5FF68EE-3DBC-4901-A98F-C9EC4573BD88}" destId="{27863BBC-2401-468F-8CE2-6A4A20A57D0A}" srcOrd="0" destOrd="0" presId="urn:microsoft.com/office/officeart/2008/layout/PictureStrips"/>
    <dgm:cxn modelId="{37BD99E4-4589-47E4-83D2-1A8EB83C5ACF}" srcId="{21EA53FF-0ED4-40D3-9B1A-1A1CF81E1936}" destId="{DC30348A-E556-4713-ABDE-D7ACEF13273F}" srcOrd="0" destOrd="0" parTransId="{0ED5AB48-35FA-4D81-9D08-C19DC41C65F0}" sibTransId="{0DF08FD7-87D8-44F8-B2E3-32894F7454EC}"/>
    <dgm:cxn modelId="{4357C52E-FEAD-4C2D-BBB1-F65F8156CEEB}" type="presOf" srcId="{D7045438-F0E7-47C7-B06F-AC2E13DBFF33}" destId="{C662C176-F9D7-4BEB-96E5-4E0FAEB3C42A}" srcOrd="0" destOrd="0" presId="urn:microsoft.com/office/officeart/2008/layout/PictureStrips"/>
    <dgm:cxn modelId="{937CDEF4-83C6-4726-A5A4-76581B4BF55C}" srcId="{21EA53FF-0ED4-40D3-9B1A-1A1CF81E1936}" destId="{D7045438-F0E7-47C7-B06F-AC2E13DBFF33}" srcOrd="1" destOrd="0" parTransId="{EF5CFC94-C34D-47C0-8F58-6EF975456B9F}" sibTransId="{E9BA92E3-2086-408A-948B-C66112CC080D}"/>
    <dgm:cxn modelId="{9C029F22-C011-4794-9DA9-B200D24605C1}" srcId="{21EA53FF-0ED4-40D3-9B1A-1A1CF81E1936}" destId="{E5FF68EE-3DBC-4901-A98F-C9EC4573BD88}" srcOrd="2" destOrd="0" parTransId="{E296194D-94CA-4F31-8A75-9DAE03DBAB1C}" sibTransId="{9FFDE846-5D31-4D7C-BB25-381B6D427BC1}"/>
    <dgm:cxn modelId="{A215F303-AFCC-4CEC-8F65-1B135730CBA0}" srcId="{21EA53FF-0ED4-40D3-9B1A-1A1CF81E1936}" destId="{6A73A5BC-8CDD-4732-824C-12EBE1C8B8E4}" srcOrd="3" destOrd="0" parTransId="{509B2470-96ED-4815-88BF-7B31E8B25666}" sibTransId="{8C138C4A-3084-45C7-9411-12EC12C03075}"/>
    <dgm:cxn modelId="{4D38269D-0222-4012-9C30-FBEBC0983467}" type="presOf" srcId="{DC30348A-E556-4713-ABDE-D7ACEF13273F}" destId="{9F77863A-8149-411D-B0E7-CDEAECBB741C}" srcOrd="0" destOrd="0" presId="urn:microsoft.com/office/officeart/2008/layout/PictureStrips"/>
    <dgm:cxn modelId="{C959DA86-81F3-472B-9E23-8F3F441490CE}" type="presOf" srcId="{6A73A5BC-8CDD-4732-824C-12EBE1C8B8E4}" destId="{85229779-9EDC-4855-ABB1-5AAEA8F8DF67}" srcOrd="0" destOrd="0" presId="urn:microsoft.com/office/officeart/2008/layout/PictureStrips"/>
    <dgm:cxn modelId="{3C68851A-F80F-4F0F-B9C7-83F38346C8F2}" type="presOf" srcId="{21EA53FF-0ED4-40D3-9B1A-1A1CF81E1936}" destId="{0EDD0C81-D1F9-4C93-8BDA-A8F76C73C1BF}" srcOrd="0" destOrd="0" presId="urn:microsoft.com/office/officeart/2008/layout/PictureStrips"/>
    <dgm:cxn modelId="{D4EE287F-D857-4ED6-8DB0-967C8C5376BD}" type="presParOf" srcId="{0EDD0C81-D1F9-4C93-8BDA-A8F76C73C1BF}" destId="{F3FC5770-8EE7-4422-8922-64C61575AAB8}" srcOrd="0" destOrd="0" presId="urn:microsoft.com/office/officeart/2008/layout/PictureStrips"/>
    <dgm:cxn modelId="{40DEAF2D-63C2-40A1-8EC0-DC7F73285D10}" type="presParOf" srcId="{F3FC5770-8EE7-4422-8922-64C61575AAB8}" destId="{9F77863A-8149-411D-B0E7-CDEAECBB741C}" srcOrd="0" destOrd="0" presId="urn:microsoft.com/office/officeart/2008/layout/PictureStrips"/>
    <dgm:cxn modelId="{1864B3C7-A499-4A38-9817-FF4CF09E4FA9}" type="presParOf" srcId="{F3FC5770-8EE7-4422-8922-64C61575AAB8}" destId="{C8EBC422-E3ED-4FCA-BBC8-3043E5E026AF}" srcOrd="1" destOrd="0" presId="urn:microsoft.com/office/officeart/2008/layout/PictureStrips"/>
    <dgm:cxn modelId="{9B5BB229-E63A-4587-997C-D29C0E847008}" type="presParOf" srcId="{0EDD0C81-D1F9-4C93-8BDA-A8F76C73C1BF}" destId="{7ED73055-E170-4646-A97C-49C1E957D308}" srcOrd="1" destOrd="0" presId="urn:microsoft.com/office/officeart/2008/layout/PictureStrips"/>
    <dgm:cxn modelId="{E03653AB-0B51-48B8-891D-3A9C4E353396}" type="presParOf" srcId="{0EDD0C81-D1F9-4C93-8BDA-A8F76C73C1BF}" destId="{1AC8880C-CA75-410E-860F-A96BAFC95488}" srcOrd="2" destOrd="0" presId="urn:microsoft.com/office/officeart/2008/layout/PictureStrips"/>
    <dgm:cxn modelId="{4BE4C887-66AC-4449-A647-990FD98FC8C0}" type="presParOf" srcId="{1AC8880C-CA75-410E-860F-A96BAFC95488}" destId="{C662C176-F9D7-4BEB-96E5-4E0FAEB3C42A}" srcOrd="0" destOrd="0" presId="urn:microsoft.com/office/officeart/2008/layout/PictureStrips"/>
    <dgm:cxn modelId="{3AFF88AE-A39E-49BF-9D58-928DB3A526DC}" type="presParOf" srcId="{1AC8880C-CA75-410E-860F-A96BAFC95488}" destId="{32157674-A9E0-456E-BE75-B6EC4A5A6A15}" srcOrd="1" destOrd="0" presId="urn:microsoft.com/office/officeart/2008/layout/PictureStrips"/>
    <dgm:cxn modelId="{528A3F3F-2C7B-462F-ACE5-3AB00260185B}" type="presParOf" srcId="{0EDD0C81-D1F9-4C93-8BDA-A8F76C73C1BF}" destId="{F8AE807C-ED68-4A7A-96A0-AE31C9E3473D}" srcOrd="3" destOrd="0" presId="urn:microsoft.com/office/officeart/2008/layout/PictureStrips"/>
    <dgm:cxn modelId="{07156E68-755D-45E7-8C76-D3E223D34924}" type="presParOf" srcId="{0EDD0C81-D1F9-4C93-8BDA-A8F76C73C1BF}" destId="{6595B59E-B0AF-450A-8BF1-F252004DF2EB}" srcOrd="4" destOrd="0" presId="urn:microsoft.com/office/officeart/2008/layout/PictureStrips"/>
    <dgm:cxn modelId="{607418B7-F30B-47A6-B024-9A875D83571A}" type="presParOf" srcId="{6595B59E-B0AF-450A-8BF1-F252004DF2EB}" destId="{27863BBC-2401-468F-8CE2-6A4A20A57D0A}" srcOrd="0" destOrd="0" presId="urn:microsoft.com/office/officeart/2008/layout/PictureStrips"/>
    <dgm:cxn modelId="{788C5DBF-3BD5-4BDA-86B4-4D60FF43F36B}" type="presParOf" srcId="{6595B59E-B0AF-450A-8BF1-F252004DF2EB}" destId="{C2AB3CD9-7C2F-4199-8830-018E3DB7D4A5}" srcOrd="1" destOrd="0" presId="urn:microsoft.com/office/officeart/2008/layout/PictureStrips"/>
    <dgm:cxn modelId="{AFA28F5F-8ACB-4041-965A-EC587C293D2E}" type="presParOf" srcId="{0EDD0C81-D1F9-4C93-8BDA-A8F76C73C1BF}" destId="{3C511E2F-2C48-4FBC-9DBB-D8B033302A4B}" srcOrd="5" destOrd="0" presId="urn:microsoft.com/office/officeart/2008/layout/PictureStrips"/>
    <dgm:cxn modelId="{D9CBDAA1-17D5-46C8-B380-05018813DD30}" type="presParOf" srcId="{0EDD0C81-D1F9-4C93-8BDA-A8F76C73C1BF}" destId="{A1032FA8-BE5F-4046-9AE4-53A0C9504F61}" srcOrd="6" destOrd="0" presId="urn:microsoft.com/office/officeart/2008/layout/PictureStrips"/>
    <dgm:cxn modelId="{45407949-1B0A-47F0-B100-8AD87ACCD638}" type="presParOf" srcId="{A1032FA8-BE5F-4046-9AE4-53A0C9504F61}" destId="{85229779-9EDC-4855-ABB1-5AAEA8F8DF67}" srcOrd="0" destOrd="0" presId="urn:microsoft.com/office/officeart/2008/layout/PictureStrips"/>
    <dgm:cxn modelId="{6FC16A6C-4E43-4494-BD2B-7FDCF0BDEBC5}" type="presParOf" srcId="{A1032FA8-BE5F-4046-9AE4-53A0C9504F61}" destId="{33249D71-CDB0-4675-A3F6-8ABA4C696601}"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6C16B6F-4819-42D8-8931-CBA8F2CE468D}"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CN" altLang="en-US"/>
        </a:p>
      </dgm:t>
    </dgm:pt>
    <dgm:pt modelId="{4C7E569C-1F6B-4B22-BA0E-92D5749EA91C}">
      <dgm:prSet phldrT="[文本]"/>
      <dgm:spPr/>
      <dgm:t>
        <a:bodyPr/>
        <a:lstStyle/>
        <a:p>
          <a:r>
            <a:rPr lang="zh-CN" altLang="en-US" dirty="0" smtClean="0"/>
            <a:t>城市环境治理</a:t>
          </a:r>
          <a:endParaRPr lang="en-US" altLang="zh-CN" dirty="0" smtClean="0"/>
        </a:p>
        <a:p>
          <a:r>
            <a:rPr lang="en-US" altLang="zh-CN" dirty="0" smtClean="0"/>
            <a:t>Urban environmental governance</a:t>
          </a:r>
          <a:endParaRPr lang="zh-CN" altLang="en-US" dirty="0"/>
        </a:p>
      </dgm:t>
    </dgm:pt>
    <dgm:pt modelId="{30C63DE8-43AD-4A18-85D1-CC042E951129}" type="parTrans" cxnId="{5A15FB1E-5695-4001-A931-E1FAE6838993}">
      <dgm:prSet/>
      <dgm:spPr/>
      <dgm:t>
        <a:bodyPr/>
        <a:lstStyle/>
        <a:p>
          <a:endParaRPr lang="zh-CN" altLang="en-US"/>
        </a:p>
      </dgm:t>
    </dgm:pt>
    <dgm:pt modelId="{E5DB006F-CED2-47F5-BCA5-294A29DCC7F5}" type="sibTrans" cxnId="{5A15FB1E-5695-4001-A931-E1FAE6838993}">
      <dgm:prSet/>
      <dgm:spPr/>
      <dgm:t>
        <a:bodyPr/>
        <a:lstStyle/>
        <a:p>
          <a:endParaRPr lang="zh-CN" altLang="en-US"/>
        </a:p>
      </dgm:t>
    </dgm:pt>
    <dgm:pt modelId="{E9CE6A59-D319-431C-8FFE-B651B1284E4F}">
      <dgm:prSet phldrT="[文本]"/>
      <dgm:spPr/>
      <dgm:t>
        <a:bodyPr/>
        <a:lstStyle/>
        <a:p>
          <a:r>
            <a:rPr lang="zh-CN" dirty="0" smtClean="0"/>
            <a:t>城市环境规划合作</a:t>
          </a:r>
          <a:endParaRPr lang="en-US" altLang="zh-CN" dirty="0" smtClean="0"/>
        </a:p>
        <a:p>
          <a:r>
            <a:rPr lang="en-US" dirty="0" smtClean="0"/>
            <a:t>blueprint cooperation</a:t>
          </a:r>
          <a:endParaRPr lang="zh-CN" altLang="en-US" dirty="0"/>
        </a:p>
      </dgm:t>
    </dgm:pt>
    <dgm:pt modelId="{092D944C-4B5A-4018-B3CD-9CA5414CC7D0}" type="parTrans" cxnId="{D5D2C413-79AD-48C5-A1E2-D5227FA46C68}">
      <dgm:prSet/>
      <dgm:spPr/>
      <dgm:t>
        <a:bodyPr/>
        <a:lstStyle/>
        <a:p>
          <a:endParaRPr lang="zh-CN" altLang="en-US"/>
        </a:p>
      </dgm:t>
    </dgm:pt>
    <dgm:pt modelId="{C256C37C-BA34-4E36-8615-502052587664}" type="sibTrans" cxnId="{D5D2C413-79AD-48C5-A1E2-D5227FA46C68}">
      <dgm:prSet/>
      <dgm:spPr/>
      <dgm:t>
        <a:bodyPr/>
        <a:lstStyle/>
        <a:p>
          <a:endParaRPr lang="zh-CN" altLang="en-US"/>
        </a:p>
      </dgm:t>
    </dgm:pt>
    <dgm:pt modelId="{345EE18F-5301-4D42-9516-666B38B772FD}">
      <dgm:prSet phldrT="[文本]"/>
      <dgm:spPr/>
      <dgm:t>
        <a:bodyPr/>
        <a:lstStyle/>
        <a:p>
          <a:r>
            <a:rPr lang="zh-CN" dirty="0" smtClean="0"/>
            <a:t>水环境治理</a:t>
          </a:r>
          <a:endParaRPr lang="en-US" altLang="zh-CN" dirty="0" smtClean="0"/>
        </a:p>
        <a:p>
          <a:r>
            <a:rPr lang="en-US" dirty="0" smtClean="0"/>
            <a:t>urban water environment management</a:t>
          </a:r>
          <a:endParaRPr lang="zh-CN" altLang="en-US" dirty="0"/>
        </a:p>
      </dgm:t>
    </dgm:pt>
    <dgm:pt modelId="{7DBABB6C-3B55-41BD-B822-06154BA60C81}" type="parTrans" cxnId="{D6993CB4-D170-493E-84B8-3A05E535A5A6}">
      <dgm:prSet/>
      <dgm:spPr/>
      <dgm:t>
        <a:bodyPr/>
        <a:lstStyle/>
        <a:p>
          <a:endParaRPr lang="zh-CN" altLang="en-US"/>
        </a:p>
      </dgm:t>
    </dgm:pt>
    <dgm:pt modelId="{123E6E89-D697-4959-92DD-A64FD737139F}" type="sibTrans" cxnId="{D6993CB4-D170-493E-84B8-3A05E535A5A6}">
      <dgm:prSet/>
      <dgm:spPr/>
      <dgm:t>
        <a:bodyPr/>
        <a:lstStyle/>
        <a:p>
          <a:endParaRPr lang="zh-CN" altLang="en-US"/>
        </a:p>
      </dgm:t>
    </dgm:pt>
    <dgm:pt modelId="{473B2C7C-2B71-442B-9A6A-B87075D7B4A8}">
      <dgm:prSet phldrT="[文本]"/>
      <dgm:spPr/>
      <dgm:t>
        <a:bodyPr/>
        <a:lstStyle/>
        <a:p>
          <a:r>
            <a:rPr lang="zh-CN" dirty="0" smtClean="0"/>
            <a:t>机动车尾气排放监测与治理</a:t>
          </a:r>
          <a:endParaRPr lang="en-US" altLang="zh-CN" dirty="0" smtClean="0"/>
        </a:p>
        <a:p>
          <a:r>
            <a:rPr lang="en-US" dirty="0" smtClean="0"/>
            <a:t>monitoring and management of motor vehicle emissions</a:t>
          </a:r>
          <a:endParaRPr lang="zh-CN" altLang="en-US" dirty="0"/>
        </a:p>
      </dgm:t>
    </dgm:pt>
    <dgm:pt modelId="{8C1F9B97-C7F4-4845-AEEB-500F00311077}" type="parTrans" cxnId="{8E83B413-BF01-406C-B93A-9AE8C9D5DDD3}">
      <dgm:prSet/>
      <dgm:spPr/>
      <dgm:t>
        <a:bodyPr/>
        <a:lstStyle/>
        <a:p>
          <a:endParaRPr lang="zh-CN" altLang="en-US"/>
        </a:p>
      </dgm:t>
    </dgm:pt>
    <dgm:pt modelId="{AF096CF9-2228-401A-BB6B-BC6F7AD4936D}" type="sibTrans" cxnId="{8E83B413-BF01-406C-B93A-9AE8C9D5DDD3}">
      <dgm:prSet/>
      <dgm:spPr/>
      <dgm:t>
        <a:bodyPr/>
        <a:lstStyle/>
        <a:p>
          <a:endParaRPr lang="zh-CN" altLang="en-US"/>
        </a:p>
      </dgm:t>
    </dgm:pt>
    <dgm:pt modelId="{6064E374-13A2-472D-AC7C-98564AE5B5F7}">
      <dgm:prSet phldrT="[文本]"/>
      <dgm:spPr/>
      <dgm:t>
        <a:bodyPr/>
        <a:lstStyle/>
        <a:p>
          <a:r>
            <a:rPr lang="zh-CN" dirty="0" smtClean="0"/>
            <a:t>城市</a:t>
          </a:r>
          <a:r>
            <a:rPr lang="zh-CN" altLang="en-US" dirty="0" smtClean="0"/>
            <a:t>垃圾管理</a:t>
          </a:r>
          <a:endParaRPr lang="en-US" altLang="zh-CN" dirty="0" smtClean="0"/>
        </a:p>
        <a:p>
          <a:r>
            <a:rPr lang="en-US" dirty="0" smtClean="0"/>
            <a:t>municipal waste </a:t>
          </a:r>
          <a:r>
            <a:rPr lang="en-US" altLang="zh-CN" dirty="0" smtClean="0"/>
            <a:t>management</a:t>
          </a:r>
          <a:endParaRPr lang="zh-CN" altLang="en-US" dirty="0"/>
        </a:p>
      </dgm:t>
    </dgm:pt>
    <dgm:pt modelId="{5B12640B-56E1-424B-BD4E-EAD605C4F21C}" type="parTrans" cxnId="{6696F960-973D-47FB-9F83-38D790F97E26}">
      <dgm:prSet/>
      <dgm:spPr/>
      <dgm:t>
        <a:bodyPr/>
        <a:lstStyle/>
        <a:p>
          <a:endParaRPr lang="zh-CN" altLang="en-US"/>
        </a:p>
      </dgm:t>
    </dgm:pt>
    <dgm:pt modelId="{3B1132CE-3691-46F1-8E56-0A198B358A04}" type="sibTrans" cxnId="{6696F960-973D-47FB-9F83-38D790F97E26}">
      <dgm:prSet/>
      <dgm:spPr/>
      <dgm:t>
        <a:bodyPr/>
        <a:lstStyle/>
        <a:p>
          <a:endParaRPr lang="zh-CN" altLang="en-US"/>
        </a:p>
      </dgm:t>
    </dgm:pt>
    <dgm:pt modelId="{C1F3C21D-9A97-4352-A6C3-231E3A9D73C0}">
      <dgm:prSet phldrT="[文本]"/>
      <dgm:spPr/>
      <dgm:t>
        <a:bodyPr/>
        <a:lstStyle/>
        <a:p>
          <a:r>
            <a:rPr lang="zh-CN" dirty="0" smtClean="0"/>
            <a:t>城市可持续发展伙伴关系网络圾</a:t>
          </a:r>
          <a:r>
            <a:rPr lang="zh-CN" altLang="en-US" dirty="0" smtClean="0"/>
            <a:t>治理</a:t>
          </a:r>
          <a:endParaRPr lang="en-US" altLang="zh-CN" dirty="0" smtClean="0"/>
        </a:p>
        <a:p>
          <a:r>
            <a:rPr lang="en-US" dirty="0" err="1" smtClean="0"/>
            <a:t>Lancang</a:t>
          </a:r>
          <a:r>
            <a:rPr lang="en-US" dirty="0" smtClean="0"/>
            <a:t>-Mekong urban sustainable development partnership network</a:t>
          </a:r>
          <a:endParaRPr lang="zh-CN" altLang="en-US" dirty="0"/>
        </a:p>
      </dgm:t>
    </dgm:pt>
    <dgm:pt modelId="{811C2098-A210-4CE9-8265-CEB594754D84}" type="parTrans" cxnId="{4DC90947-4673-41D7-BDEA-8E99FAF04A05}">
      <dgm:prSet/>
      <dgm:spPr/>
      <dgm:t>
        <a:bodyPr/>
        <a:lstStyle/>
        <a:p>
          <a:endParaRPr lang="zh-CN" altLang="en-US"/>
        </a:p>
      </dgm:t>
    </dgm:pt>
    <dgm:pt modelId="{CE61F781-E523-4E55-A856-B9989C033DC9}" type="sibTrans" cxnId="{4DC90947-4673-41D7-BDEA-8E99FAF04A05}">
      <dgm:prSet/>
      <dgm:spPr/>
      <dgm:t>
        <a:bodyPr/>
        <a:lstStyle/>
        <a:p>
          <a:endParaRPr lang="zh-CN" altLang="en-US"/>
        </a:p>
      </dgm:t>
    </dgm:pt>
    <dgm:pt modelId="{33671320-5BCB-4EA9-A7C5-AE8E60A09265}" type="pres">
      <dgm:prSet presAssocID="{96C16B6F-4819-42D8-8931-CBA8F2CE468D}" presName="cycle" presStyleCnt="0">
        <dgm:presLayoutVars>
          <dgm:chMax val="1"/>
          <dgm:dir/>
          <dgm:animLvl val="ctr"/>
          <dgm:resizeHandles val="exact"/>
        </dgm:presLayoutVars>
      </dgm:prSet>
      <dgm:spPr/>
      <dgm:t>
        <a:bodyPr/>
        <a:lstStyle/>
        <a:p>
          <a:endParaRPr lang="zh-CN" altLang="en-US"/>
        </a:p>
      </dgm:t>
    </dgm:pt>
    <dgm:pt modelId="{88C76517-7C51-4983-95B9-1F1D717EE893}" type="pres">
      <dgm:prSet presAssocID="{4C7E569C-1F6B-4B22-BA0E-92D5749EA91C}" presName="centerShape" presStyleLbl="node0" presStyleIdx="0" presStyleCnt="1"/>
      <dgm:spPr/>
      <dgm:t>
        <a:bodyPr/>
        <a:lstStyle/>
        <a:p>
          <a:endParaRPr lang="zh-CN" altLang="en-US"/>
        </a:p>
      </dgm:t>
    </dgm:pt>
    <dgm:pt modelId="{B3C5AC04-B030-4D7C-9F40-952169FA6AB3}" type="pres">
      <dgm:prSet presAssocID="{092D944C-4B5A-4018-B3CD-9CA5414CC7D0}" presName="parTrans" presStyleLbl="bgSibTrans2D1" presStyleIdx="0" presStyleCnt="5"/>
      <dgm:spPr/>
      <dgm:t>
        <a:bodyPr/>
        <a:lstStyle/>
        <a:p>
          <a:endParaRPr lang="zh-CN" altLang="en-US"/>
        </a:p>
      </dgm:t>
    </dgm:pt>
    <dgm:pt modelId="{A163FBCC-8033-433F-9B7F-86A44D9AF5E0}" type="pres">
      <dgm:prSet presAssocID="{E9CE6A59-D319-431C-8FFE-B651B1284E4F}" presName="node" presStyleLbl="node1" presStyleIdx="0" presStyleCnt="5">
        <dgm:presLayoutVars>
          <dgm:bulletEnabled val="1"/>
        </dgm:presLayoutVars>
      </dgm:prSet>
      <dgm:spPr/>
      <dgm:t>
        <a:bodyPr/>
        <a:lstStyle/>
        <a:p>
          <a:endParaRPr lang="zh-CN" altLang="en-US"/>
        </a:p>
      </dgm:t>
    </dgm:pt>
    <dgm:pt modelId="{FA9705DB-96BA-4C31-A52C-9DBC890C7F72}" type="pres">
      <dgm:prSet presAssocID="{7DBABB6C-3B55-41BD-B822-06154BA60C81}" presName="parTrans" presStyleLbl="bgSibTrans2D1" presStyleIdx="1" presStyleCnt="5"/>
      <dgm:spPr/>
      <dgm:t>
        <a:bodyPr/>
        <a:lstStyle/>
        <a:p>
          <a:endParaRPr lang="zh-CN" altLang="en-US"/>
        </a:p>
      </dgm:t>
    </dgm:pt>
    <dgm:pt modelId="{47ADC4BA-A2D8-4207-9C18-F05856ED9EF6}" type="pres">
      <dgm:prSet presAssocID="{345EE18F-5301-4D42-9516-666B38B772FD}" presName="node" presStyleLbl="node1" presStyleIdx="1" presStyleCnt="5">
        <dgm:presLayoutVars>
          <dgm:bulletEnabled val="1"/>
        </dgm:presLayoutVars>
      </dgm:prSet>
      <dgm:spPr/>
      <dgm:t>
        <a:bodyPr/>
        <a:lstStyle/>
        <a:p>
          <a:endParaRPr lang="zh-CN" altLang="en-US"/>
        </a:p>
      </dgm:t>
    </dgm:pt>
    <dgm:pt modelId="{E7A98892-DB85-4175-9207-DABF64B98CA0}" type="pres">
      <dgm:prSet presAssocID="{8C1F9B97-C7F4-4845-AEEB-500F00311077}" presName="parTrans" presStyleLbl="bgSibTrans2D1" presStyleIdx="2" presStyleCnt="5"/>
      <dgm:spPr/>
      <dgm:t>
        <a:bodyPr/>
        <a:lstStyle/>
        <a:p>
          <a:endParaRPr lang="zh-CN" altLang="en-US"/>
        </a:p>
      </dgm:t>
    </dgm:pt>
    <dgm:pt modelId="{CD847BAE-9BBF-4B99-BBD0-86DD3BC42B78}" type="pres">
      <dgm:prSet presAssocID="{473B2C7C-2B71-442B-9A6A-B87075D7B4A8}" presName="node" presStyleLbl="node1" presStyleIdx="2" presStyleCnt="5">
        <dgm:presLayoutVars>
          <dgm:bulletEnabled val="1"/>
        </dgm:presLayoutVars>
      </dgm:prSet>
      <dgm:spPr/>
      <dgm:t>
        <a:bodyPr/>
        <a:lstStyle/>
        <a:p>
          <a:endParaRPr lang="zh-CN" altLang="en-US"/>
        </a:p>
      </dgm:t>
    </dgm:pt>
    <dgm:pt modelId="{A0172389-F2C4-445E-AAF9-985C80EEE96B}" type="pres">
      <dgm:prSet presAssocID="{5B12640B-56E1-424B-BD4E-EAD605C4F21C}" presName="parTrans" presStyleLbl="bgSibTrans2D1" presStyleIdx="3" presStyleCnt="5"/>
      <dgm:spPr/>
      <dgm:t>
        <a:bodyPr/>
        <a:lstStyle/>
        <a:p>
          <a:endParaRPr lang="zh-CN" altLang="en-US"/>
        </a:p>
      </dgm:t>
    </dgm:pt>
    <dgm:pt modelId="{9F47B3FB-0CC9-46B3-B560-FCE79C22DFD5}" type="pres">
      <dgm:prSet presAssocID="{6064E374-13A2-472D-AC7C-98564AE5B5F7}" presName="node" presStyleLbl="node1" presStyleIdx="3" presStyleCnt="5">
        <dgm:presLayoutVars>
          <dgm:bulletEnabled val="1"/>
        </dgm:presLayoutVars>
      </dgm:prSet>
      <dgm:spPr/>
      <dgm:t>
        <a:bodyPr/>
        <a:lstStyle/>
        <a:p>
          <a:endParaRPr lang="zh-CN" altLang="en-US"/>
        </a:p>
      </dgm:t>
    </dgm:pt>
    <dgm:pt modelId="{0C1D9A0C-3FB5-4E60-AE89-7062CA8A607A}" type="pres">
      <dgm:prSet presAssocID="{811C2098-A210-4CE9-8265-CEB594754D84}" presName="parTrans" presStyleLbl="bgSibTrans2D1" presStyleIdx="4" presStyleCnt="5"/>
      <dgm:spPr/>
      <dgm:t>
        <a:bodyPr/>
        <a:lstStyle/>
        <a:p>
          <a:endParaRPr lang="zh-CN" altLang="en-US"/>
        </a:p>
      </dgm:t>
    </dgm:pt>
    <dgm:pt modelId="{6077459C-968F-4A00-8DE0-9A81066C6938}" type="pres">
      <dgm:prSet presAssocID="{C1F3C21D-9A97-4352-A6C3-231E3A9D73C0}" presName="node" presStyleLbl="node1" presStyleIdx="4" presStyleCnt="5">
        <dgm:presLayoutVars>
          <dgm:bulletEnabled val="1"/>
        </dgm:presLayoutVars>
      </dgm:prSet>
      <dgm:spPr/>
      <dgm:t>
        <a:bodyPr/>
        <a:lstStyle/>
        <a:p>
          <a:endParaRPr lang="zh-CN" altLang="en-US"/>
        </a:p>
      </dgm:t>
    </dgm:pt>
  </dgm:ptLst>
  <dgm:cxnLst>
    <dgm:cxn modelId="{C48D8395-1D6F-4F71-8D9F-F8CF6415A778}" type="presOf" srcId="{5B12640B-56E1-424B-BD4E-EAD605C4F21C}" destId="{A0172389-F2C4-445E-AAF9-985C80EEE96B}" srcOrd="0" destOrd="0" presId="urn:microsoft.com/office/officeart/2005/8/layout/radial4"/>
    <dgm:cxn modelId="{A06D770D-A7E1-437B-AD05-4785AA8D1CF7}" type="presOf" srcId="{811C2098-A210-4CE9-8265-CEB594754D84}" destId="{0C1D9A0C-3FB5-4E60-AE89-7062CA8A607A}" srcOrd="0" destOrd="0" presId="urn:microsoft.com/office/officeart/2005/8/layout/radial4"/>
    <dgm:cxn modelId="{D5D2C413-79AD-48C5-A1E2-D5227FA46C68}" srcId="{4C7E569C-1F6B-4B22-BA0E-92D5749EA91C}" destId="{E9CE6A59-D319-431C-8FFE-B651B1284E4F}" srcOrd="0" destOrd="0" parTransId="{092D944C-4B5A-4018-B3CD-9CA5414CC7D0}" sibTransId="{C256C37C-BA34-4E36-8615-502052587664}"/>
    <dgm:cxn modelId="{5A15FB1E-5695-4001-A931-E1FAE6838993}" srcId="{96C16B6F-4819-42D8-8931-CBA8F2CE468D}" destId="{4C7E569C-1F6B-4B22-BA0E-92D5749EA91C}" srcOrd="0" destOrd="0" parTransId="{30C63DE8-43AD-4A18-85D1-CC042E951129}" sibTransId="{E5DB006F-CED2-47F5-BCA5-294A29DCC7F5}"/>
    <dgm:cxn modelId="{F5182DD3-F886-4AE1-915F-FCE961BC2AFD}" type="presOf" srcId="{473B2C7C-2B71-442B-9A6A-B87075D7B4A8}" destId="{CD847BAE-9BBF-4B99-BBD0-86DD3BC42B78}" srcOrd="0" destOrd="0" presId="urn:microsoft.com/office/officeart/2005/8/layout/radial4"/>
    <dgm:cxn modelId="{01089525-B6A9-4D30-B572-4FFC841F7BD3}" type="presOf" srcId="{8C1F9B97-C7F4-4845-AEEB-500F00311077}" destId="{E7A98892-DB85-4175-9207-DABF64B98CA0}" srcOrd="0" destOrd="0" presId="urn:microsoft.com/office/officeart/2005/8/layout/radial4"/>
    <dgm:cxn modelId="{661B7E7A-BFC6-4009-87AA-5AEA0F8D546B}" type="presOf" srcId="{4C7E569C-1F6B-4B22-BA0E-92D5749EA91C}" destId="{88C76517-7C51-4983-95B9-1F1D717EE893}" srcOrd="0" destOrd="0" presId="urn:microsoft.com/office/officeart/2005/8/layout/radial4"/>
    <dgm:cxn modelId="{51BC9153-6AF5-49E1-97C5-C9071FDD2E6D}" type="presOf" srcId="{7DBABB6C-3B55-41BD-B822-06154BA60C81}" destId="{FA9705DB-96BA-4C31-A52C-9DBC890C7F72}" srcOrd="0" destOrd="0" presId="urn:microsoft.com/office/officeart/2005/8/layout/radial4"/>
    <dgm:cxn modelId="{4DC90947-4673-41D7-BDEA-8E99FAF04A05}" srcId="{4C7E569C-1F6B-4B22-BA0E-92D5749EA91C}" destId="{C1F3C21D-9A97-4352-A6C3-231E3A9D73C0}" srcOrd="4" destOrd="0" parTransId="{811C2098-A210-4CE9-8265-CEB594754D84}" sibTransId="{CE61F781-E523-4E55-A856-B9989C033DC9}"/>
    <dgm:cxn modelId="{6696F960-973D-47FB-9F83-38D790F97E26}" srcId="{4C7E569C-1F6B-4B22-BA0E-92D5749EA91C}" destId="{6064E374-13A2-472D-AC7C-98564AE5B5F7}" srcOrd="3" destOrd="0" parTransId="{5B12640B-56E1-424B-BD4E-EAD605C4F21C}" sibTransId="{3B1132CE-3691-46F1-8E56-0A198B358A04}"/>
    <dgm:cxn modelId="{06A2BCEC-5B1B-4735-B740-0CF741F4328B}" type="presOf" srcId="{E9CE6A59-D319-431C-8FFE-B651B1284E4F}" destId="{A163FBCC-8033-433F-9B7F-86A44D9AF5E0}" srcOrd="0" destOrd="0" presId="urn:microsoft.com/office/officeart/2005/8/layout/radial4"/>
    <dgm:cxn modelId="{148C9D4A-03DD-4284-84A6-8BB8FC5C5E0C}" type="presOf" srcId="{092D944C-4B5A-4018-B3CD-9CA5414CC7D0}" destId="{B3C5AC04-B030-4D7C-9F40-952169FA6AB3}" srcOrd="0" destOrd="0" presId="urn:microsoft.com/office/officeart/2005/8/layout/radial4"/>
    <dgm:cxn modelId="{A8658980-4631-42E4-A3B7-0D035ED7ABC2}" type="presOf" srcId="{345EE18F-5301-4D42-9516-666B38B772FD}" destId="{47ADC4BA-A2D8-4207-9C18-F05856ED9EF6}" srcOrd="0" destOrd="0" presId="urn:microsoft.com/office/officeart/2005/8/layout/radial4"/>
    <dgm:cxn modelId="{D6993CB4-D170-493E-84B8-3A05E535A5A6}" srcId="{4C7E569C-1F6B-4B22-BA0E-92D5749EA91C}" destId="{345EE18F-5301-4D42-9516-666B38B772FD}" srcOrd="1" destOrd="0" parTransId="{7DBABB6C-3B55-41BD-B822-06154BA60C81}" sibTransId="{123E6E89-D697-4959-92DD-A64FD737139F}"/>
    <dgm:cxn modelId="{517262A5-BEAE-43D7-9288-FD558B24FB71}" type="presOf" srcId="{96C16B6F-4819-42D8-8931-CBA8F2CE468D}" destId="{33671320-5BCB-4EA9-A7C5-AE8E60A09265}" srcOrd="0" destOrd="0" presId="urn:microsoft.com/office/officeart/2005/8/layout/radial4"/>
    <dgm:cxn modelId="{8E83B413-BF01-406C-B93A-9AE8C9D5DDD3}" srcId="{4C7E569C-1F6B-4B22-BA0E-92D5749EA91C}" destId="{473B2C7C-2B71-442B-9A6A-B87075D7B4A8}" srcOrd="2" destOrd="0" parTransId="{8C1F9B97-C7F4-4845-AEEB-500F00311077}" sibTransId="{AF096CF9-2228-401A-BB6B-BC6F7AD4936D}"/>
    <dgm:cxn modelId="{A2A1FA1E-EC45-4900-B4C7-6B2A75E35754}" type="presOf" srcId="{C1F3C21D-9A97-4352-A6C3-231E3A9D73C0}" destId="{6077459C-968F-4A00-8DE0-9A81066C6938}" srcOrd="0" destOrd="0" presId="urn:microsoft.com/office/officeart/2005/8/layout/radial4"/>
    <dgm:cxn modelId="{4BB5D279-E9E0-4CF5-9C64-F454C7B9D2D6}" type="presOf" srcId="{6064E374-13A2-472D-AC7C-98564AE5B5F7}" destId="{9F47B3FB-0CC9-46B3-B560-FCE79C22DFD5}" srcOrd="0" destOrd="0" presId="urn:microsoft.com/office/officeart/2005/8/layout/radial4"/>
    <dgm:cxn modelId="{911BB078-B3AA-4B89-B029-F262B15C7E15}" type="presParOf" srcId="{33671320-5BCB-4EA9-A7C5-AE8E60A09265}" destId="{88C76517-7C51-4983-95B9-1F1D717EE893}" srcOrd="0" destOrd="0" presId="urn:microsoft.com/office/officeart/2005/8/layout/radial4"/>
    <dgm:cxn modelId="{B32B0AA9-A7DA-42DF-BAA3-EE51DF9388FB}" type="presParOf" srcId="{33671320-5BCB-4EA9-A7C5-AE8E60A09265}" destId="{B3C5AC04-B030-4D7C-9F40-952169FA6AB3}" srcOrd="1" destOrd="0" presId="urn:microsoft.com/office/officeart/2005/8/layout/radial4"/>
    <dgm:cxn modelId="{2B4AD035-C01A-4F23-A8B4-D5AFAD6F4DF2}" type="presParOf" srcId="{33671320-5BCB-4EA9-A7C5-AE8E60A09265}" destId="{A163FBCC-8033-433F-9B7F-86A44D9AF5E0}" srcOrd="2" destOrd="0" presId="urn:microsoft.com/office/officeart/2005/8/layout/radial4"/>
    <dgm:cxn modelId="{2871E127-B115-4230-BED7-DE11AD93E466}" type="presParOf" srcId="{33671320-5BCB-4EA9-A7C5-AE8E60A09265}" destId="{FA9705DB-96BA-4C31-A52C-9DBC890C7F72}" srcOrd="3" destOrd="0" presId="urn:microsoft.com/office/officeart/2005/8/layout/radial4"/>
    <dgm:cxn modelId="{196B5162-87CD-4F51-8FFF-99BCD0419483}" type="presParOf" srcId="{33671320-5BCB-4EA9-A7C5-AE8E60A09265}" destId="{47ADC4BA-A2D8-4207-9C18-F05856ED9EF6}" srcOrd="4" destOrd="0" presId="urn:microsoft.com/office/officeart/2005/8/layout/radial4"/>
    <dgm:cxn modelId="{17D707D0-86EE-4A52-BC88-957734128010}" type="presParOf" srcId="{33671320-5BCB-4EA9-A7C5-AE8E60A09265}" destId="{E7A98892-DB85-4175-9207-DABF64B98CA0}" srcOrd="5" destOrd="0" presId="urn:microsoft.com/office/officeart/2005/8/layout/radial4"/>
    <dgm:cxn modelId="{71E12186-9861-4315-AD15-214B7A5BCDCE}" type="presParOf" srcId="{33671320-5BCB-4EA9-A7C5-AE8E60A09265}" destId="{CD847BAE-9BBF-4B99-BBD0-86DD3BC42B78}" srcOrd="6" destOrd="0" presId="urn:microsoft.com/office/officeart/2005/8/layout/radial4"/>
    <dgm:cxn modelId="{721DB88C-9154-45E3-A5D0-DB6F5D4F62CD}" type="presParOf" srcId="{33671320-5BCB-4EA9-A7C5-AE8E60A09265}" destId="{A0172389-F2C4-445E-AAF9-985C80EEE96B}" srcOrd="7" destOrd="0" presId="urn:microsoft.com/office/officeart/2005/8/layout/radial4"/>
    <dgm:cxn modelId="{CD67E213-BC37-4F7E-A743-FB80748D65C1}" type="presParOf" srcId="{33671320-5BCB-4EA9-A7C5-AE8E60A09265}" destId="{9F47B3FB-0CC9-46B3-B560-FCE79C22DFD5}" srcOrd="8" destOrd="0" presId="urn:microsoft.com/office/officeart/2005/8/layout/radial4"/>
    <dgm:cxn modelId="{3F9DFF2D-9D27-479C-8A0F-13860A6D540B}" type="presParOf" srcId="{33671320-5BCB-4EA9-A7C5-AE8E60A09265}" destId="{0C1D9A0C-3FB5-4E60-AE89-7062CA8A607A}" srcOrd="9" destOrd="0" presId="urn:microsoft.com/office/officeart/2005/8/layout/radial4"/>
    <dgm:cxn modelId="{AAEF5105-C410-49AB-8EC9-8E8EBEF7B182}" type="presParOf" srcId="{33671320-5BCB-4EA9-A7C5-AE8E60A09265}" destId="{6077459C-968F-4A00-8DE0-9A81066C6938}" srcOrd="1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0FBAC9F-0246-45EF-BB46-50ABD9669864}"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zh-CN" altLang="en-US"/>
        </a:p>
      </dgm:t>
    </dgm:pt>
    <dgm:pt modelId="{9B677C28-E3D7-40FB-9970-444CB025E078}">
      <dgm:prSet phldrT="[文本]"/>
      <dgm:spPr/>
      <dgm:t>
        <a:bodyPr/>
        <a:lstStyle/>
        <a:p>
          <a:r>
            <a:rPr lang="zh-CN" altLang="en-US" dirty="0" smtClean="0"/>
            <a:t>农村环境治理</a:t>
          </a:r>
          <a:endParaRPr lang="en-US" altLang="zh-CN" dirty="0" smtClean="0"/>
        </a:p>
        <a:p>
          <a:r>
            <a:rPr lang="en-US" altLang="zh-CN" dirty="0" smtClean="0">
              <a:latin typeface="华文宋体" panose="02010600040101010101" pitchFamily="2" charset="-122"/>
              <a:ea typeface="华文宋体" panose="02010600040101010101" pitchFamily="2" charset="-122"/>
              <a:cs typeface="Times New Roman" panose="02020603050405020304" pitchFamily="18" charset="0"/>
            </a:rPr>
            <a:t>Rural Environmental Governance</a:t>
          </a:r>
          <a:endParaRPr lang="zh-CN" altLang="en-US" dirty="0"/>
        </a:p>
      </dgm:t>
    </dgm:pt>
    <dgm:pt modelId="{786502F1-5D4A-46A9-B276-39531BE75EA6}" type="parTrans" cxnId="{9DE0C6D3-E2CC-41C6-A960-4D1129771F97}">
      <dgm:prSet/>
      <dgm:spPr/>
      <dgm:t>
        <a:bodyPr/>
        <a:lstStyle/>
        <a:p>
          <a:endParaRPr lang="zh-CN" altLang="en-US"/>
        </a:p>
      </dgm:t>
    </dgm:pt>
    <dgm:pt modelId="{ECDC305C-B46C-4C6E-AEDB-0C05594E6221}" type="sibTrans" cxnId="{9DE0C6D3-E2CC-41C6-A960-4D1129771F97}">
      <dgm:prSet/>
      <dgm:spPr/>
      <dgm:t>
        <a:bodyPr/>
        <a:lstStyle/>
        <a:p>
          <a:endParaRPr lang="zh-CN" altLang="en-US"/>
        </a:p>
      </dgm:t>
    </dgm:pt>
    <dgm:pt modelId="{7300E050-4DB3-470C-BB1D-A960C9A58C62}">
      <dgm:prSet phldrT="[文本]"/>
      <dgm:spPr/>
      <dgm:t>
        <a:bodyPr/>
        <a:lstStyle/>
        <a:p>
          <a:r>
            <a:rPr lang="zh-CN" dirty="0" smtClean="0"/>
            <a:t>农村环境政策对话</a:t>
          </a:r>
          <a:endParaRPr lang="en-US" altLang="zh-CN" dirty="0" smtClean="0"/>
        </a:p>
        <a:p>
          <a:r>
            <a:rPr lang="en-US" dirty="0" smtClean="0"/>
            <a:t>rural environmental policy dialogue</a:t>
          </a:r>
          <a:endParaRPr lang="zh-CN" altLang="en-US" dirty="0"/>
        </a:p>
      </dgm:t>
    </dgm:pt>
    <dgm:pt modelId="{1E116C2C-041A-47CB-BA95-C2D64A8A8BBF}" type="parTrans" cxnId="{41053D9D-C3E3-4DE4-8264-B8554D640118}">
      <dgm:prSet/>
      <dgm:spPr/>
      <dgm:t>
        <a:bodyPr/>
        <a:lstStyle/>
        <a:p>
          <a:endParaRPr lang="zh-CN" altLang="en-US"/>
        </a:p>
      </dgm:t>
    </dgm:pt>
    <dgm:pt modelId="{31417F71-A812-44A1-B888-96EFA21A0530}" type="sibTrans" cxnId="{41053D9D-C3E3-4DE4-8264-B8554D640118}">
      <dgm:prSet/>
      <dgm:spPr/>
      <dgm:t>
        <a:bodyPr/>
        <a:lstStyle/>
        <a:p>
          <a:endParaRPr lang="zh-CN" altLang="en-US"/>
        </a:p>
      </dgm:t>
    </dgm:pt>
    <dgm:pt modelId="{A590C058-0E42-4D5E-9DA7-1AE3E54FFBF2}">
      <dgm:prSet phldrT="[文本]"/>
      <dgm:spPr/>
      <dgm:t>
        <a:bodyPr/>
        <a:lstStyle/>
        <a:p>
          <a:r>
            <a:rPr lang="zh-CN" altLang="en-US" dirty="0" smtClean="0"/>
            <a:t>技术合作</a:t>
          </a:r>
          <a:endParaRPr lang="en-US" altLang="zh-CN" dirty="0" smtClean="0"/>
        </a:p>
        <a:p>
          <a:r>
            <a:rPr lang="en-US" dirty="0" smtClean="0"/>
            <a:t>Technology </a:t>
          </a:r>
          <a:r>
            <a:rPr lang="en-US" altLang="zh-CN" dirty="0" smtClean="0"/>
            <a:t>cooperation </a:t>
          </a:r>
          <a:endParaRPr lang="zh-CN" altLang="en-US" dirty="0"/>
        </a:p>
      </dgm:t>
    </dgm:pt>
    <dgm:pt modelId="{B6CB5DB4-1924-446F-878B-92952CAAEBC7}" type="parTrans" cxnId="{CEA7D6A2-7F0B-4BBC-9EFB-7C8F4C199468}">
      <dgm:prSet/>
      <dgm:spPr/>
      <dgm:t>
        <a:bodyPr/>
        <a:lstStyle/>
        <a:p>
          <a:endParaRPr lang="zh-CN" altLang="en-US"/>
        </a:p>
      </dgm:t>
    </dgm:pt>
    <dgm:pt modelId="{F4C2DDBB-64D5-4B9E-9621-16C6139178B6}" type="sibTrans" cxnId="{CEA7D6A2-7F0B-4BBC-9EFB-7C8F4C199468}">
      <dgm:prSet/>
      <dgm:spPr/>
      <dgm:t>
        <a:bodyPr/>
        <a:lstStyle/>
        <a:p>
          <a:endParaRPr lang="zh-CN" altLang="en-US"/>
        </a:p>
      </dgm:t>
    </dgm:pt>
    <dgm:pt modelId="{8F2BBDFB-1A69-4AE1-AD22-FFFAE34C1999}">
      <dgm:prSet phldrT="[文本]"/>
      <dgm:spPr/>
      <dgm:t>
        <a:bodyPr/>
        <a:lstStyle/>
        <a:p>
          <a:r>
            <a:rPr lang="zh-CN" dirty="0" smtClean="0"/>
            <a:t>农业生产污染</a:t>
          </a:r>
          <a:r>
            <a:rPr lang="zh-CN" altLang="en-US" dirty="0" smtClean="0"/>
            <a:t>示范项目合作</a:t>
          </a:r>
          <a:endParaRPr lang="en-US" altLang="zh-CN" dirty="0" smtClean="0"/>
        </a:p>
        <a:p>
          <a:r>
            <a:rPr lang="en-US" dirty="0" smtClean="0"/>
            <a:t>agriculture-caused pollution management demonstration project</a:t>
          </a:r>
          <a:endParaRPr lang="zh-CN" altLang="en-US" dirty="0"/>
        </a:p>
      </dgm:t>
    </dgm:pt>
    <dgm:pt modelId="{731FC94B-1E99-461D-A068-A3034BB6CFC9}" type="parTrans" cxnId="{F5698792-17A7-43EF-9228-39FF509DBF25}">
      <dgm:prSet/>
      <dgm:spPr/>
      <dgm:t>
        <a:bodyPr/>
        <a:lstStyle/>
        <a:p>
          <a:endParaRPr lang="zh-CN" altLang="en-US"/>
        </a:p>
      </dgm:t>
    </dgm:pt>
    <dgm:pt modelId="{3BA11403-F52A-4614-B0F9-A2FDE799AE7C}" type="sibTrans" cxnId="{F5698792-17A7-43EF-9228-39FF509DBF25}">
      <dgm:prSet/>
      <dgm:spPr/>
      <dgm:t>
        <a:bodyPr/>
        <a:lstStyle/>
        <a:p>
          <a:endParaRPr lang="zh-CN" altLang="en-US"/>
        </a:p>
      </dgm:t>
    </dgm:pt>
    <dgm:pt modelId="{9B60ACD0-E4A0-4AF1-91A7-4A709C84AF50}">
      <dgm:prSet phldrT="[文本]"/>
      <dgm:spPr/>
      <dgm:t>
        <a:bodyPr/>
        <a:lstStyle/>
        <a:p>
          <a:r>
            <a:rPr lang="zh-CN" altLang="en-US" dirty="0" smtClean="0"/>
            <a:t>农村废弃物</a:t>
          </a:r>
          <a:r>
            <a:rPr lang="zh-CN" dirty="0" smtClean="0"/>
            <a:t>资源化利用</a:t>
          </a:r>
          <a:endParaRPr lang="en-US" altLang="zh-CN" dirty="0" smtClean="0"/>
        </a:p>
        <a:p>
          <a:r>
            <a:rPr lang="en-US" dirty="0" smtClean="0"/>
            <a:t>promote resource utilization</a:t>
          </a:r>
          <a:endParaRPr lang="zh-CN" altLang="en-US" dirty="0"/>
        </a:p>
      </dgm:t>
    </dgm:pt>
    <dgm:pt modelId="{84724157-582F-4A6A-A10A-EB2C88202712}" type="parTrans" cxnId="{CF93F46E-AEF1-4424-B600-0B5B9784056A}">
      <dgm:prSet/>
      <dgm:spPr/>
      <dgm:t>
        <a:bodyPr/>
        <a:lstStyle/>
        <a:p>
          <a:endParaRPr lang="zh-CN" altLang="en-US"/>
        </a:p>
      </dgm:t>
    </dgm:pt>
    <dgm:pt modelId="{7A3D1D96-37DA-48AA-B200-AC71E22F64A9}" type="sibTrans" cxnId="{CF93F46E-AEF1-4424-B600-0B5B9784056A}">
      <dgm:prSet/>
      <dgm:spPr/>
      <dgm:t>
        <a:bodyPr/>
        <a:lstStyle/>
        <a:p>
          <a:endParaRPr lang="zh-CN" altLang="en-US"/>
        </a:p>
      </dgm:t>
    </dgm:pt>
    <dgm:pt modelId="{EF8E219C-126A-4FA4-A834-4A1EB96AD757}" type="pres">
      <dgm:prSet presAssocID="{60FBAC9F-0246-45EF-BB46-50ABD9669864}" presName="diagram" presStyleCnt="0">
        <dgm:presLayoutVars>
          <dgm:chMax val="1"/>
          <dgm:dir/>
          <dgm:animLvl val="ctr"/>
          <dgm:resizeHandles val="exact"/>
        </dgm:presLayoutVars>
      </dgm:prSet>
      <dgm:spPr/>
      <dgm:t>
        <a:bodyPr/>
        <a:lstStyle/>
        <a:p>
          <a:endParaRPr lang="zh-CN" altLang="en-US"/>
        </a:p>
      </dgm:t>
    </dgm:pt>
    <dgm:pt modelId="{8ED30223-6D58-4C91-B887-9C05F4D1B26C}" type="pres">
      <dgm:prSet presAssocID="{60FBAC9F-0246-45EF-BB46-50ABD9669864}" presName="matrix" presStyleCnt="0"/>
      <dgm:spPr/>
    </dgm:pt>
    <dgm:pt modelId="{6070E4E5-84A9-4A0A-ADCB-D922A4CACDE8}" type="pres">
      <dgm:prSet presAssocID="{60FBAC9F-0246-45EF-BB46-50ABD9669864}" presName="tile1" presStyleLbl="node1" presStyleIdx="0" presStyleCnt="4"/>
      <dgm:spPr/>
      <dgm:t>
        <a:bodyPr/>
        <a:lstStyle/>
        <a:p>
          <a:endParaRPr lang="zh-CN" altLang="en-US"/>
        </a:p>
      </dgm:t>
    </dgm:pt>
    <dgm:pt modelId="{58133A70-2C05-4480-8CD0-8F28B9AA5221}" type="pres">
      <dgm:prSet presAssocID="{60FBAC9F-0246-45EF-BB46-50ABD9669864}" presName="tile1text" presStyleLbl="node1" presStyleIdx="0" presStyleCnt="4">
        <dgm:presLayoutVars>
          <dgm:chMax val="0"/>
          <dgm:chPref val="0"/>
          <dgm:bulletEnabled val="1"/>
        </dgm:presLayoutVars>
      </dgm:prSet>
      <dgm:spPr/>
      <dgm:t>
        <a:bodyPr/>
        <a:lstStyle/>
        <a:p>
          <a:endParaRPr lang="zh-CN" altLang="en-US"/>
        </a:p>
      </dgm:t>
    </dgm:pt>
    <dgm:pt modelId="{CF9A2B04-FCB9-401E-9A31-183F35685E01}" type="pres">
      <dgm:prSet presAssocID="{60FBAC9F-0246-45EF-BB46-50ABD9669864}" presName="tile2" presStyleLbl="node1" presStyleIdx="1" presStyleCnt="4"/>
      <dgm:spPr/>
      <dgm:t>
        <a:bodyPr/>
        <a:lstStyle/>
        <a:p>
          <a:endParaRPr lang="zh-CN" altLang="en-US"/>
        </a:p>
      </dgm:t>
    </dgm:pt>
    <dgm:pt modelId="{B9E6EECC-42A8-47A7-A491-5A552CD80E0E}" type="pres">
      <dgm:prSet presAssocID="{60FBAC9F-0246-45EF-BB46-50ABD9669864}" presName="tile2text" presStyleLbl="node1" presStyleIdx="1" presStyleCnt="4">
        <dgm:presLayoutVars>
          <dgm:chMax val="0"/>
          <dgm:chPref val="0"/>
          <dgm:bulletEnabled val="1"/>
        </dgm:presLayoutVars>
      </dgm:prSet>
      <dgm:spPr/>
      <dgm:t>
        <a:bodyPr/>
        <a:lstStyle/>
        <a:p>
          <a:endParaRPr lang="zh-CN" altLang="en-US"/>
        </a:p>
      </dgm:t>
    </dgm:pt>
    <dgm:pt modelId="{EF07681A-A0C3-4E51-94B0-D31FF9C796F6}" type="pres">
      <dgm:prSet presAssocID="{60FBAC9F-0246-45EF-BB46-50ABD9669864}" presName="tile3" presStyleLbl="node1" presStyleIdx="2" presStyleCnt="4"/>
      <dgm:spPr/>
      <dgm:t>
        <a:bodyPr/>
        <a:lstStyle/>
        <a:p>
          <a:endParaRPr lang="zh-CN" altLang="en-US"/>
        </a:p>
      </dgm:t>
    </dgm:pt>
    <dgm:pt modelId="{FCD7CA86-A74F-4FDE-A31A-26B78B966167}" type="pres">
      <dgm:prSet presAssocID="{60FBAC9F-0246-45EF-BB46-50ABD9669864}" presName="tile3text" presStyleLbl="node1" presStyleIdx="2" presStyleCnt="4">
        <dgm:presLayoutVars>
          <dgm:chMax val="0"/>
          <dgm:chPref val="0"/>
          <dgm:bulletEnabled val="1"/>
        </dgm:presLayoutVars>
      </dgm:prSet>
      <dgm:spPr/>
      <dgm:t>
        <a:bodyPr/>
        <a:lstStyle/>
        <a:p>
          <a:endParaRPr lang="zh-CN" altLang="en-US"/>
        </a:p>
      </dgm:t>
    </dgm:pt>
    <dgm:pt modelId="{46AC7781-FA49-4FA1-9E3C-F815791B6606}" type="pres">
      <dgm:prSet presAssocID="{60FBAC9F-0246-45EF-BB46-50ABD9669864}" presName="tile4" presStyleLbl="node1" presStyleIdx="3" presStyleCnt="4"/>
      <dgm:spPr/>
      <dgm:t>
        <a:bodyPr/>
        <a:lstStyle/>
        <a:p>
          <a:endParaRPr lang="zh-CN" altLang="en-US"/>
        </a:p>
      </dgm:t>
    </dgm:pt>
    <dgm:pt modelId="{5C50F0BB-34F8-4561-B3A1-3C3CA823E413}" type="pres">
      <dgm:prSet presAssocID="{60FBAC9F-0246-45EF-BB46-50ABD9669864}" presName="tile4text" presStyleLbl="node1" presStyleIdx="3" presStyleCnt="4">
        <dgm:presLayoutVars>
          <dgm:chMax val="0"/>
          <dgm:chPref val="0"/>
          <dgm:bulletEnabled val="1"/>
        </dgm:presLayoutVars>
      </dgm:prSet>
      <dgm:spPr/>
      <dgm:t>
        <a:bodyPr/>
        <a:lstStyle/>
        <a:p>
          <a:endParaRPr lang="zh-CN" altLang="en-US"/>
        </a:p>
      </dgm:t>
    </dgm:pt>
    <dgm:pt modelId="{62877C2C-37BF-4F33-A455-2F2E54D2DDDE}" type="pres">
      <dgm:prSet presAssocID="{60FBAC9F-0246-45EF-BB46-50ABD9669864}" presName="centerTile" presStyleLbl="fgShp" presStyleIdx="0" presStyleCnt="1">
        <dgm:presLayoutVars>
          <dgm:chMax val="0"/>
          <dgm:chPref val="0"/>
        </dgm:presLayoutVars>
      </dgm:prSet>
      <dgm:spPr/>
      <dgm:t>
        <a:bodyPr/>
        <a:lstStyle/>
        <a:p>
          <a:endParaRPr lang="zh-CN" altLang="en-US"/>
        </a:p>
      </dgm:t>
    </dgm:pt>
  </dgm:ptLst>
  <dgm:cxnLst>
    <dgm:cxn modelId="{AAC630EA-84DF-4F6D-B6FE-6330C46201B7}" type="presOf" srcId="{7300E050-4DB3-470C-BB1D-A960C9A58C62}" destId="{6070E4E5-84A9-4A0A-ADCB-D922A4CACDE8}" srcOrd="0" destOrd="0" presId="urn:microsoft.com/office/officeart/2005/8/layout/matrix1"/>
    <dgm:cxn modelId="{CEA7D6A2-7F0B-4BBC-9EFB-7C8F4C199468}" srcId="{9B677C28-E3D7-40FB-9970-444CB025E078}" destId="{A590C058-0E42-4D5E-9DA7-1AE3E54FFBF2}" srcOrd="1" destOrd="0" parTransId="{B6CB5DB4-1924-446F-878B-92952CAAEBC7}" sibTransId="{F4C2DDBB-64D5-4B9E-9621-16C6139178B6}"/>
    <dgm:cxn modelId="{4B7DC062-3F38-415A-AF3E-7D3C1F46BE60}" type="presOf" srcId="{60FBAC9F-0246-45EF-BB46-50ABD9669864}" destId="{EF8E219C-126A-4FA4-A834-4A1EB96AD757}" srcOrd="0" destOrd="0" presId="urn:microsoft.com/office/officeart/2005/8/layout/matrix1"/>
    <dgm:cxn modelId="{FA8A2AA0-FD04-4522-88E3-057F67A50DAD}" type="presOf" srcId="{8F2BBDFB-1A69-4AE1-AD22-FFFAE34C1999}" destId="{FCD7CA86-A74F-4FDE-A31A-26B78B966167}" srcOrd="1" destOrd="0" presId="urn:microsoft.com/office/officeart/2005/8/layout/matrix1"/>
    <dgm:cxn modelId="{41053D9D-C3E3-4DE4-8264-B8554D640118}" srcId="{9B677C28-E3D7-40FB-9970-444CB025E078}" destId="{7300E050-4DB3-470C-BB1D-A960C9A58C62}" srcOrd="0" destOrd="0" parTransId="{1E116C2C-041A-47CB-BA95-C2D64A8A8BBF}" sibTransId="{31417F71-A812-44A1-B888-96EFA21A0530}"/>
    <dgm:cxn modelId="{F5698792-17A7-43EF-9228-39FF509DBF25}" srcId="{9B677C28-E3D7-40FB-9970-444CB025E078}" destId="{8F2BBDFB-1A69-4AE1-AD22-FFFAE34C1999}" srcOrd="2" destOrd="0" parTransId="{731FC94B-1E99-461D-A068-A3034BB6CFC9}" sibTransId="{3BA11403-F52A-4614-B0F9-A2FDE799AE7C}"/>
    <dgm:cxn modelId="{9DE0C6D3-E2CC-41C6-A960-4D1129771F97}" srcId="{60FBAC9F-0246-45EF-BB46-50ABD9669864}" destId="{9B677C28-E3D7-40FB-9970-444CB025E078}" srcOrd="0" destOrd="0" parTransId="{786502F1-5D4A-46A9-B276-39531BE75EA6}" sibTransId="{ECDC305C-B46C-4C6E-AEDB-0C05594E6221}"/>
    <dgm:cxn modelId="{CF93F46E-AEF1-4424-B600-0B5B9784056A}" srcId="{9B677C28-E3D7-40FB-9970-444CB025E078}" destId="{9B60ACD0-E4A0-4AF1-91A7-4A709C84AF50}" srcOrd="3" destOrd="0" parTransId="{84724157-582F-4A6A-A10A-EB2C88202712}" sibTransId="{7A3D1D96-37DA-48AA-B200-AC71E22F64A9}"/>
    <dgm:cxn modelId="{86B4AC9B-394A-4A94-8A9B-CA9EBB7B7AA6}" type="presOf" srcId="{7300E050-4DB3-470C-BB1D-A960C9A58C62}" destId="{58133A70-2C05-4480-8CD0-8F28B9AA5221}" srcOrd="1" destOrd="0" presId="urn:microsoft.com/office/officeart/2005/8/layout/matrix1"/>
    <dgm:cxn modelId="{70C0C3C2-924D-4152-A6DE-EA57C1EB5F5F}" type="presOf" srcId="{9B677C28-E3D7-40FB-9970-444CB025E078}" destId="{62877C2C-37BF-4F33-A455-2F2E54D2DDDE}" srcOrd="0" destOrd="0" presId="urn:microsoft.com/office/officeart/2005/8/layout/matrix1"/>
    <dgm:cxn modelId="{35F8C0DF-8963-4F31-BE85-7AC25E96DCDA}" type="presOf" srcId="{9B60ACD0-E4A0-4AF1-91A7-4A709C84AF50}" destId="{5C50F0BB-34F8-4561-B3A1-3C3CA823E413}" srcOrd="1" destOrd="0" presId="urn:microsoft.com/office/officeart/2005/8/layout/matrix1"/>
    <dgm:cxn modelId="{AEF765C9-6DC8-4EA3-AB8C-FB2FE015007A}" type="presOf" srcId="{A590C058-0E42-4D5E-9DA7-1AE3E54FFBF2}" destId="{B9E6EECC-42A8-47A7-A491-5A552CD80E0E}" srcOrd="1" destOrd="0" presId="urn:microsoft.com/office/officeart/2005/8/layout/matrix1"/>
    <dgm:cxn modelId="{B4BDF252-64D6-43AC-8183-C6F58D9E452B}" type="presOf" srcId="{9B60ACD0-E4A0-4AF1-91A7-4A709C84AF50}" destId="{46AC7781-FA49-4FA1-9E3C-F815791B6606}" srcOrd="0" destOrd="0" presId="urn:microsoft.com/office/officeart/2005/8/layout/matrix1"/>
    <dgm:cxn modelId="{701ECE3C-B699-4EE0-B9DC-EF607F40FD07}" type="presOf" srcId="{8F2BBDFB-1A69-4AE1-AD22-FFFAE34C1999}" destId="{EF07681A-A0C3-4E51-94B0-D31FF9C796F6}" srcOrd="0" destOrd="0" presId="urn:microsoft.com/office/officeart/2005/8/layout/matrix1"/>
    <dgm:cxn modelId="{DED4041A-E467-4655-BC16-FCC63776C22C}" type="presOf" srcId="{A590C058-0E42-4D5E-9DA7-1AE3E54FFBF2}" destId="{CF9A2B04-FCB9-401E-9A31-183F35685E01}" srcOrd="0" destOrd="0" presId="urn:microsoft.com/office/officeart/2005/8/layout/matrix1"/>
    <dgm:cxn modelId="{9023D226-48E1-4E67-8D76-264BF6A485E7}" type="presParOf" srcId="{EF8E219C-126A-4FA4-A834-4A1EB96AD757}" destId="{8ED30223-6D58-4C91-B887-9C05F4D1B26C}" srcOrd="0" destOrd="0" presId="urn:microsoft.com/office/officeart/2005/8/layout/matrix1"/>
    <dgm:cxn modelId="{AB4D7F8C-F739-41C6-84B9-58CDF66612B8}" type="presParOf" srcId="{8ED30223-6D58-4C91-B887-9C05F4D1B26C}" destId="{6070E4E5-84A9-4A0A-ADCB-D922A4CACDE8}" srcOrd="0" destOrd="0" presId="urn:microsoft.com/office/officeart/2005/8/layout/matrix1"/>
    <dgm:cxn modelId="{11458826-3D60-499C-B2EB-4EE7C11BC08C}" type="presParOf" srcId="{8ED30223-6D58-4C91-B887-9C05F4D1B26C}" destId="{58133A70-2C05-4480-8CD0-8F28B9AA5221}" srcOrd="1" destOrd="0" presId="urn:microsoft.com/office/officeart/2005/8/layout/matrix1"/>
    <dgm:cxn modelId="{04FFBE75-571E-4905-953D-B00078963EE7}" type="presParOf" srcId="{8ED30223-6D58-4C91-B887-9C05F4D1B26C}" destId="{CF9A2B04-FCB9-401E-9A31-183F35685E01}" srcOrd="2" destOrd="0" presId="urn:microsoft.com/office/officeart/2005/8/layout/matrix1"/>
    <dgm:cxn modelId="{69DF7184-8BB9-4D90-BF52-AAB0A6B2E87D}" type="presParOf" srcId="{8ED30223-6D58-4C91-B887-9C05F4D1B26C}" destId="{B9E6EECC-42A8-47A7-A491-5A552CD80E0E}" srcOrd="3" destOrd="0" presId="urn:microsoft.com/office/officeart/2005/8/layout/matrix1"/>
    <dgm:cxn modelId="{57B94BBD-4A99-4B23-9F4D-56CE7EFE17AF}" type="presParOf" srcId="{8ED30223-6D58-4C91-B887-9C05F4D1B26C}" destId="{EF07681A-A0C3-4E51-94B0-D31FF9C796F6}" srcOrd="4" destOrd="0" presId="urn:microsoft.com/office/officeart/2005/8/layout/matrix1"/>
    <dgm:cxn modelId="{C70DC9B0-283E-47F3-B943-2AF9D0BE7D9F}" type="presParOf" srcId="{8ED30223-6D58-4C91-B887-9C05F4D1B26C}" destId="{FCD7CA86-A74F-4FDE-A31A-26B78B966167}" srcOrd="5" destOrd="0" presId="urn:microsoft.com/office/officeart/2005/8/layout/matrix1"/>
    <dgm:cxn modelId="{11199E4D-50A6-44C2-B069-F78D1CE08AE1}" type="presParOf" srcId="{8ED30223-6D58-4C91-B887-9C05F4D1B26C}" destId="{46AC7781-FA49-4FA1-9E3C-F815791B6606}" srcOrd="6" destOrd="0" presId="urn:microsoft.com/office/officeart/2005/8/layout/matrix1"/>
    <dgm:cxn modelId="{14A4BB95-29D5-407C-8289-AF2596B60A51}" type="presParOf" srcId="{8ED30223-6D58-4C91-B887-9C05F4D1B26C}" destId="{5C50F0BB-34F8-4561-B3A1-3C3CA823E413}" srcOrd="7" destOrd="0" presId="urn:microsoft.com/office/officeart/2005/8/layout/matrix1"/>
    <dgm:cxn modelId="{722F8297-FA2B-4ADD-A989-B8F053BC2849}" type="presParOf" srcId="{EF8E219C-126A-4FA4-A834-4A1EB96AD757}" destId="{62877C2C-37BF-4F33-A455-2F2E54D2DDDE}"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A6BC795-1CEB-4C69-BFCE-CAC582F6589E}" type="doc">
      <dgm:prSet loTypeId="urn:microsoft.com/office/officeart/2005/8/layout/vList3" loCatId="list" qsTypeId="urn:microsoft.com/office/officeart/2005/8/quickstyle/simple1" qsCatId="simple" csTypeId="urn:microsoft.com/office/officeart/2005/8/colors/accent1_2" csCatId="accent1" phldr="1"/>
      <dgm:spPr/>
    </dgm:pt>
    <dgm:pt modelId="{A895C9A2-6511-4F67-B385-65E6B667F364}">
      <dgm:prSet phldrT="[文本]"/>
      <dgm:spPr/>
      <dgm:t>
        <a:bodyPr/>
        <a:lstStyle/>
        <a:p>
          <a:r>
            <a:rPr lang="zh-CN" dirty="0" smtClean="0"/>
            <a:t>环境产业与技术需求清单联合调查研究</a:t>
          </a:r>
          <a:endParaRPr lang="en-US" altLang="zh-CN" dirty="0" smtClean="0"/>
        </a:p>
        <a:p>
          <a:r>
            <a:rPr lang="en-US" dirty="0" smtClean="0"/>
            <a:t>joint investigation and research on requirement list of environmental industry and technology</a:t>
          </a:r>
          <a:endParaRPr lang="zh-CN" altLang="en-US" dirty="0"/>
        </a:p>
      </dgm:t>
    </dgm:pt>
    <dgm:pt modelId="{E179C945-DCC4-434B-AD12-A7BDCAECFB20}" type="parTrans" cxnId="{36F986B7-8403-4804-A296-0327C9B76CD8}">
      <dgm:prSet/>
      <dgm:spPr/>
      <dgm:t>
        <a:bodyPr/>
        <a:lstStyle/>
        <a:p>
          <a:endParaRPr lang="zh-CN" altLang="en-US"/>
        </a:p>
      </dgm:t>
    </dgm:pt>
    <dgm:pt modelId="{35B2DA8C-03E6-4839-926A-A84C507FD1A5}" type="sibTrans" cxnId="{36F986B7-8403-4804-A296-0327C9B76CD8}">
      <dgm:prSet/>
      <dgm:spPr/>
      <dgm:t>
        <a:bodyPr/>
        <a:lstStyle/>
        <a:p>
          <a:endParaRPr lang="zh-CN" altLang="en-US"/>
        </a:p>
      </dgm:t>
    </dgm:pt>
    <dgm:pt modelId="{0FD806F7-D8C1-4D5F-BDA4-29FEE912486B}">
      <dgm:prSet phldrT="[文本]"/>
      <dgm:spPr/>
      <dgm:t>
        <a:bodyPr/>
        <a:lstStyle/>
        <a:p>
          <a:r>
            <a:rPr lang="zh-CN" dirty="0" smtClean="0"/>
            <a:t>构建区域环境政府和社会资本合作交流平台</a:t>
          </a:r>
          <a:endParaRPr lang="en-US" altLang="zh-CN" dirty="0" smtClean="0"/>
        </a:p>
        <a:p>
          <a:r>
            <a:rPr lang="en-US" dirty="0" smtClean="0"/>
            <a:t>establish regional communication platform of government and social capital</a:t>
          </a:r>
          <a:endParaRPr lang="zh-CN" altLang="en-US" dirty="0"/>
        </a:p>
      </dgm:t>
    </dgm:pt>
    <dgm:pt modelId="{A71078B5-1CE4-4970-A1F2-3944224F1A2B}" type="parTrans" cxnId="{C7B78698-0747-40BF-B459-583ADE68A22F}">
      <dgm:prSet/>
      <dgm:spPr/>
      <dgm:t>
        <a:bodyPr/>
        <a:lstStyle/>
        <a:p>
          <a:endParaRPr lang="zh-CN" altLang="en-US"/>
        </a:p>
      </dgm:t>
    </dgm:pt>
    <dgm:pt modelId="{C3421163-1A53-45C8-95DA-231BFABFAA2B}" type="sibTrans" cxnId="{C7B78698-0747-40BF-B459-583ADE68A22F}">
      <dgm:prSet/>
      <dgm:spPr/>
      <dgm:t>
        <a:bodyPr/>
        <a:lstStyle/>
        <a:p>
          <a:endParaRPr lang="zh-CN" altLang="en-US"/>
        </a:p>
      </dgm:t>
    </dgm:pt>
    <dgm:pt modelId="{3841C167-5C41-497C-82C2-3CBA85B202F1}">
      <dgm:prSet phldrT="[文本]"/>
      <dgm:spPr/>
      <dgm:t>
        <a:bodyPr/>
        <a:lstStyle/>
        <a:p>
          <a:r>
            <a:rPr lang="zh-CN" dirty="0" smtClean="0"/>
            <a:t>生态工业园区合作</a:t>
          </a:r>
          <a:endParaRPr lang="en-US" altLang="zh-CN" dirty="0" smtClean="0"/>
        </a:p>
        <a:p>
          <a:r>
            <a:rPr lang="en-US" dirty="0" smtClean="0"/>
            <a:t>propel cooperation of </a:t>
          </a:r>
          <a:r>
            <a:rPr lang="en-US" dirty="0" err="1" smtClean="0"/>
            <a:t>Lancang</a:t>
          </a:r>
          <a:r>
            <a:rPr lang="en-US" dirty="0" smtClean="0"/>
            <a:t>-Mekong Eco-industrial Park</a:t>
          </a:r>
          <a:endParaRPr lang="zh-CN" altLang="en-US" dirty="0"/>
        </a:p>
      </dgm:t>
    </dgm:pt>
    <dgm:pt modelId="{F7830F06-A922-47EA-A21D-C842A7D5C3ED}" type="parTrans" cxnId="{69BFDA32-4F07-49CC-A6D9-11168056015F}">
      <dgm:prSet/>
      <dgm:spPr/>
      <dgm:t>
        <a:bodyPr/>
        <a:lstStyle/>
        <a:p>
          <a:endParaRPr lang="zh-CN" altLang="en-US"/>
        </a:p>
      </dgm:t>
    </dgm:pt>
    <dgm:pt modelId="{3A7FB9E5-3F6E-4348-BCA9-108451707660}" type="sibTrans" cxnId="{69BFDA32-4F07-49CC-A6D9-11168056015F}">
      <dgm:prSet/>
      <dgm:spPr/>
      <dgm:t>
        <a:bodyPr/>
        <a:lstStyle/>
        <a:p>
          <a:endParaRPr lang="zh-CN" altLang="en-US"/>
        </a:p>
      </dgm:t>
    </dgm:pt>
    <dgm:pt modelId="{AA7822A0-D638-42C2-8C99-A058F2A0CBFC}" type="pres">
      <dgm:prSet presAssocID="{5A6BC795-1CEB-4C69-BFCE-CAC582F6589E}" presName="linearFlow" presStyleCnt="0">
        <dgm:presLayoutVars>
          <dgm:dir/>
          <dgm:resizeHandles val="exact"/>
        </dgm:presLayoutVars>
      </dgm:prSet>
      <dgm:spPr/>
    </dgm:pt>
    <dgm:pt modelId="{266EAEF4-0301-4D67-8DBC-5A7E17E6D6AE}" type="pres">
      <dgm:prSet presAssocID="{A895C9A2-6511-4F67-B385-65E6B667F364}" presName="composite" presStyleCnt="0"/>
      <dgm:spPr/>
    </dgm:pt>
    <dgm:pt modelId="{0109B68E-1F5E-4029-A58A-55874EF455B1}" type="pres">
      <dgm:prSet presAssocID="{A895C9A2-6511-4F67-B385-65E6B667F364}" presName="imgShp" presStyleLbl="fgImgPlace1" presStyleIdx="0" presStyleCnt="3"/>
      <dgm:spPr/>
    </dgm:pt>
    <dgm:pt modelId="{838A7362-9224-4793-B3A8-170466AF890A}" type="pres">
      <dgm:prSet presAssocID="{A895C9A2-6511-4F67-B385-65E6B667F364}" presName="txShp" presStyleLbl="node1" presStyleIdx="0" presStyleCnt="3" custScaleX="99842">
        <dgm:presLayoutVars>
          <dgm:bulletEnabled val="1"/>
        </dgm:presLayoutVars>
      </dgm:prSet>
      <dgm:spPr/>
      <dgm:t>
        <a:bodyPr/>
        <a:lstStyle/>
        <a:p>
          <a:endParaRPr lang="zh-CN" altLang="en-US"/>
        </a:p>
      </dgm:t>
    </dgm:pt>
    <dgm:pt modelId="{5B8D9B14-B87B-4025-89BF-173B9328DC80}" type="pres">
      <dgm:prSet presAssocID="{35B2DA8C-03E6-4839-926A-A84C507FD1A5}" presName="spacing" presStyleCnt="0"/>
      <dgm:spPr/>
    </dgm:pt>
    <dgm:pt modelId="{4C552ED1-6EFE-4DE6-804F-EBD0BEB6E5EB}" type="pres">
      <dgm:prSet presAssocID="{0FD806F7-D8C1-4D5F-BDA4-29FEE912486B}" presName="composite" presStyleCnt="0"/>
      <dgm:spPr/>
    </dgm:pt>
    <dgm:pt modelId="{EF39AAEF-E948-4C9E-A87A-4BEBFA0EB1F9}" type="pres">
      <dgm:prSet presAssocID="{0FD806F7-D8C1-4D5F-BDA4-29FEE912486B}" presName="imgShp" presStyleLbl="fgImgPlace1" presStyleIdx="1" presStyleCnt="3"/>
      <dgm:spPr/>
    </dgm:pt>
    <dgm:pt modelId="{95416E3C-9BDC-48AD-8D2A-52FBAD6921BD}" type="pres">
      <dgm:prSet presAssocID="{0FD806F7-D8C1-4D5F-BDA4-29FEE912486B}" presName="txShp" presStyleLbl="node1" presStyleIdx="1" presStyleCnt="3">
        <dgm:presLayoutVars>
          <dgm:bulletEnabled val="1"/>
        </dgm:presLayoutVars>
      </dgm:prSet>
      <dgm:spPr/>
      <dgm:t>
        <a:bodyPr/>
        <a:lstStyle/>
        <a:p>
          <a:endParaRPr lang="zh-CN" altLang="en-US"/>
        </a:p>
      </dgm:t>
    </dgm:pt>
    <dgm:pt modelId="{9E553928-0322-4DFF-A7B6-A84192DFC599}" type="pres">
      <dgm:prSet presAssocID="{C3421163-1A53-45C8-95DA-231BFABFAA2B}" presName="spacing" presStyleCnt="0"/>
      <dgm:spPr/>
    </dgm:pt>
    <dgm:pt modelId="{3C3F58AF-3CF8-4D4F-AB5E-595A3038CAFA}" type="pres">
      <dgm:prSet presAssocID="{3841C167-5C41-497C-82C2-3CBA85B202F1}" presName="composite" presStyleCnt="0"/>
      <dgm:spPr/>
    </dgm:pt>
    <dgm:pt modelId="{4626BC8D-DD4B-4E6E-BE1B-4B1F51537637}" type="pres">
      <dgm:prSet presAssocID="{3841C167-5C41-497C-82C2-3CBA85B202F1}" presName="imgShp" presStyleLbl="fgImgPlace1" presStyleIdx="2" presStyleCnt="3"/>
      <dgm:spPr/>
    </dgm:pt>
    <dgm:pt modelId="{F1836A87-0395-4658-A5B4-780404A66F3B}" type="pres">
      <dgm:prSet presAssocID="{3841C167-5C41-497C-82C2-3CBA85B202F1}" presName="txShp" presStyleLbl="node1" presStyleIdx="2" presStyleCnt="3">
        <dgm:presLayoutVars>
          <dgm:bulletEnabled val="1"/>
        </dgm:presLayoutVars>
      </dgm:prSet>
      <dgm:spPr/>
      <dgm:t>
        <a:bodyPr/>
        <a:lstStyle/>
        <a:p>
          <a:endParaRPr lang="zh-CN" altLang="en-US"/>
        </a:p>
      </dgm:t>
    </dgm:pt>
  </dgm:ptLst>
  <dgm:cxnLst>
    <dgm:cxn modelId="{36F986B7-8403-4804-A296-0327C9B76CD8}" srcId="{5A6BC795-1CEB-4C69-BFCE-CAC582F6589E}" destId="{A895C9A2-6511-4F67-B385-65E6B667F364}" srcOrd="0" destOrd="0" parTransId="{E179C945-DCC4-434B-AD12-A7BDCAECFB20}" sibTransId="{35B2DA8C-03E6-4839-926A-A84C507FD1A5}"/>
    <dgm:cxn modelId="{5C023672-D52D-40DF-A43B-3CA9FF5762C7}" type="presOf" srcId="{0FD806F7-D8C1-4D5F-BDA4-29FEE912486B}" destId="{95416E3C-9BDC-48AD-8D2A-52FBAD6921BD}" srcOrd="0" destOrd="0" presId="urn:microsoft.com/office/officeart/2005/8/layout/vList3"/>
    <dgm:cxn modelId="{69BFDA32-4F07-49CC-A6D9-11168056015F}" srcId="{5A6BC795-1CEB-4C69-BFCE-CAC582F6589E}" destId="{3841C167-5C41-497C-82C2-3CBA85B202F1}" srcOrd="2" destOrd="0" parTransId="{F7830F06-A922-47EA-A21D-C842A7D5C3ED}" sibTransId="{3A7FB9E5-3F6E-4348-BCA9-108451707660}"/>
    <dgm:cxn modelId="{C7B78698-0747-40BF-B459-583ADE68A22F}" srcId="{5A6BC795-1CEB-4C69-BFCE-CAC582F6589E}" destId="{0FD806F7-D8C1-4D5F-BDA4-29FEE912486B}" srcOrd="1" destOrd="0" parTransId="{A71078B5-1CE4-4970-A1F2-3944224F1A2B}" sibTransId="{C3421163-1A53-45C8-95DA-231BFABFAA2B}"/>
    <dgm:cxn modelId="{C4122A8C-DCFF-437A-9448-51569DB28782}" type="presOf" srcId="{5A6BC795-1CEB-4C69-BFCE-CAC582F6589E}" destId="{AA7822A0-D638-42C2-8C99-A058F2A0CBFC}" srcOrd="0" destOrd="0" presId="urn:microsoft.com/office/officeart/2005/8/layout/vList3"/>
    <dgm:cxn modelId="{55026C94-6740-4E05-9DCD-CBBE636BA5B1}" type="presOf" srcId="{3841C167-5C41-497C-82C2-3CBA85B202F1}" destId="{F1836A87-0395-4658-A5B4-780404A66F3B}" srcOrd="0" destOrd="0" presId="urn:microsoft.com/office/officeart/2005/8/layout/vList3"/>
    <dgm:cxn modelId="{312D7CC2-740D-423E-8B07-0A7BB811C5B5}" type="presOf" srcId="{A895C9A2-6511-4F67-B385-65E6B667F364}" destId="{838A7362-9224-4793-B3A8-170466AF890A}" srcOrd="0" destOrd="0" presId="urn:microsoft.com/office/officeart/2005/8/layout/vList3"/>
    <dgm:cxn modelId="{339FB707-F54A-4AF2-9704-4D80A6DC66FF}" type="presParOf" srcId="{AA7822A0-D638-42C2-8C99-A058F2A0CBFC}" destId="{266EAEF4-0301-4D67-8DBC-5A7E17E6D6AE}" srcOrd="0" destOrd="0" presId="urn:microsoft.com/office/officeart/2005/8/layout/vList3"/>
    <dgm:cxn modelId="{B1ABDEE4-F73D-4D87-B046-48630E6E01D6}" type="presParOf" srcId="{266EAEF4-0301-4D67-8DBC-5A7E17E6D6AE}" destId="{0109B68E-1F5E-4029-A58A-55874EF455B1}" srcOrd="0" destOrd="0" presId="urn:microsoft.com/office/officeart/2005/8/layout/vList3"/>
    <dgm:cxn modelId="{68C5F883-D9AA-4BAC-8BEF-48EC9BEF378B}" type="presParOf" srcId="{266EAEF4-0301-4D67-8DBC-5A7E17E6D6AE}" destId="{838A7362-9224-4793-B3A8-170466AF890A}" srcOrd="1" destOrd="0" presId="urn:microsoft.com/office/officeart/2005/8/layout/vList3"/>
    <dgm:cxn modelId="{08B49142-3697-4BC5-8B4F-B285D852DC76}" type="presParOf" srcId="{AA7822A0-D638-42C2-8C99-A058F2A0CBFC}" destId="{5B8D9B14-B87B-4025-89BF-173B9328DC80}" srcOrd="1" destOrd="0" presId="urn:microsoft.com/office/officeart/2005/8/layout/vList3"/>
    <dgm:cxn modelId="{64F63229-8C2D-4249-BBA4-6D54BBAF32EB}" type="presParOf" srcId="{AA7822A0-D638-42C2-8C99-A058F2A0CBFC}" destId="{4C552ED1-6EFE-4DE6-804F-EBD0BEB6E5EB}" srcOrd="2" destOrd="0" presId="urn:microsoft.com/office/officeart/2005/8/layout/vList3"/>
    <dgm:cxn modelId="{6E17167A-0561-4D29-919B-6297B20CA4C2}" type="presParOf" srcId="{4C552ED1-6EFE-4DE6-804F-EBD0BEB6E5EB}" destId="{EF39AAEF-E948-4C9E-A87A-4BEBFA0EB1F9}" srcOrd="0" destOrd="0" presId="urn:microsoft.com/office/officeart/2005/8/layout/vList3"/>
    <dgm:cxn modelId="{0323D763-FB97-429C-83E8-2570D0FE8A8C}" type="presParOf" srcId="{4C552ED1-6EFE-4DE6-804F-EBD0BEB6E5EB}" destId="{95416E3C-9BDC-48AD-8D2A-52FBAD6921BD}" srcOrd="1" destOrd="0" presId="urn:microsoft.com/office/officeart/2005/8/layout/vList3"/>
    <dgm:cxn modelId="{11982657-75E6-4FE2-8CB2-80B200BA9F01}" type="presParOf" srcId="{AA7822A0-D638-42C2-8C99-A058F2A0CBFC}" destId="{9E553928-0322-4DFF-A7B6-A84192DFC599}" srcOrd="3" destOrd="0" presId="urn:microsoft.com/office/officeart/2005/8/layout/vList3"/>
    <dgm:cxn modelId="{6B90ED73-6F0F-4134-B8A8-DF45A9E65FBC}" type="presParOf" srcId="{AA7822A0-D638-42C2-8C99-A058F2A0CBFC}" destId="{3C3F58AF-3CF8-4D4F-AB5E-595A3038CAFA}" srcOrd="4" destOrd="0" presId="urn:microsoft.com/office/officeart/2005/8/layout/vList3"/>
    <dgm:cxn modelId="{7D7B74F5-E5F4-4312-91DA-F822C23EFCF9}" type="presParOf" srcId="{3C3F58AF-3CF8-4D4F-AB5E-595A3038CAFA}" destId="{4626BC8D-DD4B-4E6E-BE1B-4B1F51537637}" srcOrd="0" destOrd="0" presId="urn:microsoft.com/office/officeart/2005/8/layout/vList3"/>
    <dgm:cxn modelId="{5C036A1E-A8E6-4D7A-9DA3-CEF8C349A8F8}" type="presParOf" srcId="{3C3F58AF-3CF8-4D4F-AB5E-595A3038CAFA}" destId="{F1836A87-0395-4658-A5B4-780404A66F3B}"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F3B719-407F-40BB-80F4-FF1576479B2B}">
      <dsp:nvSpPr>
        <dsp:cNvPr id="0" name=""/>
        <dsp:cNvSpPr/>
      </dsp:nvSpPr>
      <dsp:spPr>
        <a:xfrm>
          <a:off x="1869364" y="0"/>
          <a:ext cx="5502322" cy="5502322"/>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79E29D-D7A8-4261-BF26-2A64FF42E828}">
      <dsp:nvSpPr>
        <dsp:cNvPr id="0" name=""/>
        <dsp:cNvSpPr/>
      </dsp:nvSpPr>
      <dsp:spPr>
        <a:xfrm>
          <a:off x="1652903" y="343785"/>
          <a:ext cx="2749928" cy="220092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sz="1600" kern="1200" dirty="0" smtClean="0"/>
            <a:t>促进次区域的可持续发展</a:t>
          </a:r>
          <a:endParaRPr lang="en-US" altLang="zh-CN" sz="1600" kern="1200" dirty="0" smtClean="0"/>
        </a:p>
        <a:p>
          <a:pPr lvl="0" algn="ctr" defTabSz="711200">
            <a:lnSpc>
              <a:spcPct val="90000"/>
            </a:lnSpc>
            <a:spcBef>
              <a:spcPct val="0"/>
            </a:spcBef>
            <a:spcAft>
              <a:spcPct val="35000"/>
            </a:spcAft>
          </a:pPr>
          <a:r>
            <a:rPr lang="en-US" sz="1600" kern="1200" dirty="0" smtClean="0"/>
            <a:t>To facilitate regional sustainable development</a:t>
          </a:r>
          <a:endParaRPr lang="zh-CN" altLang="en-US" sz="1600" kern="1200" dirty="0"/>
        </a:p>
      </dsp:txBody>
      <dsp:txXfrm>
        <a:off x="1760343" y="451225"/>
        <a:ext cx="2535048" cy="1986048"/>
      </dsp:txXfrm>
    </dsp:sp>
    <dsp:sp modelId="{BE5BC5A4-2E52-4944-AC55-E1E79F59EA4D}">
      <dsp:nvSpPr>
        <dsp:cNvPr id="0" name=""/>
        <dsp:cNvSpPr/>
      </dsp:nvSpPr>
      <dsp:spPr>
        <a:xfrm>
          <a:off x="4974456" y="357650"/>
          <a:ext cx="2724397" cy="2200928"/>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sz="1600" kern="1200" dirty="0" smtClean="0"/>
            <a:t>推动澜沧江－湄公河生态环境保护合作</a:t>
          </a:r>
          <a:endParaRPr lang="en-US" altLang="zh-CN" sz="1600" kern="1200" dirty="0" smtClean="0"/>
        </a:p>
        <a:p>
          <a:pPr lvl="0" algn="ctr" defTabSz="711200">
            <a:lnSpc>
              <a:spcPct val="90000"/>
            </a:lnSpc>
            <a:spcBef>
              <a:spcPct val="0"/>
            </a:spcBef>
            <a:spcAft>
              <a:spcPct val="35000"/>
            </a:spcAft>
          </a:pPr>
          <a:r>
            <a:rPr lang="en-US" sz="1600" kern="1200" dirty="0" smtClean="0"/>
            <a:t>To promote </a:t>
          </a:r>
          <a:r>
            <a:rPr lang="en-US" sz="1600" kern="1200" dirty="0" err="1" smtClean="0"/>
            <a:t>Lancang</a:t>
          </a:r>
          <a:r>
            <a:rPr lang="en-US" sz="1600" kern="1200" dirty="0" smtClean="0"/>
            <a:t>-Mekong ecological environmental protection cooperation:</a:t>
          </a:r>
          <a:endParaRPr lang="zh-CN" altLang="en-US" sz="1600" kern="1200" dirty="0"/>
        </a:p>
      </dsp:txBody>
      <dsp:txXfrm>
        <a:off x="5081896" y="465090"/>
        <a:ext cx="2509517" cy="1986048"/>
      </dsp:txXfrm>
    </dsp:sp>
    <dsp:sp modelId="{AEE3B051-1162-4E70-9A9E-ADDD796598B5}">
      <dsp:nvSpPr>
        <dsp:cNvPr id="0" name=""/>
        <dsp:cNvSpPr/>
      </dsp:nvSpPr>
      <dsp:spPr>
        <a:xfrm>
          <a:off x="1639257" y="2916450"/>
          <a:ext cx="2721360" cy="2200928"/>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sz="1600" kern="1200" dirty="0" smtClean="0"/>
            <a:t>提供区域环境与发展政策对话平台</a:t>
          </a:r>
          <a:endParaRPr lang="en-US" altLang="zh-CN" sz="1600" kern="1200" dirty="0" smtClean="0"/>
        </a:p>
        <a:p>
          <a:pPr lvl="0" algn="ctr" defTabSz="711200">
            <a:lnSpc>
              <a:spcPct val="90000"/>
            </a:lnSpc>
            <a:spcBef>
              <a:spcPct val="0"/>
            </a:spcBef>
            <a:spcAft>
              <a:spcPct val="35000"/>
            </a:spcAft>
          </a:pPr>
          <a:r>
            <a:rPr lang="en-US" sz="1600" kern="1200" dirty="0" smtClean="0"/>
            <a:t>To establish the platform of </a:t>
          </a:r>
          <a:r>
            <a:rPr lang="en-US" sz="1600" kern="1200" dirty="0" err="1" smtClean="0"/>
            <a:t>Lancang</a:t>
          </a:r>
          <a:r>
            <a:rPr lang="en-US" sz="1600" kern="1200" dirty="0" smtClean="0"/>
            <a:t>-Mekong Environmental Policy Dialogues</a:t>
          </a:r>
          <a:endParaRPr lang="zh-CN" altLang="en-US" sz="1600" kern="1200" dirty="0"/>
        </a:p>
      </dsp:txBody>
      <dsp:txXfrm>
        <a:off x="1746697" y="3023890"/>
        <a:ext cx="2506480" cy="1986048"/>
      </dsp:txXfrm>
    </dsp:sp>
    <dsp:sp modelId="{9D11700B-458D-46F4-B04B-FD40329F1388}">
      <dsp:nvSpPr>
        <dsp:cNvPr id="0" name=""/>
        <dsp:cNvSpPr/>
      </dsp:nvSpPr>
      <dsp:spPr>
        <a:xfrm>
          <a:off x="4947165" y="2957388"/>
          <a:ext cx="2724397" cy="2200928"/>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sz="1600" kern="1200" dirty="0" smtClean="0"/>
            <a:t>提升区域环境管理</a:t>
          </a:r>
          <a:r>
            <a:rPr lang="zh-CN" sz="1600" kern="1200" dirty="0" smtClean="0"/>
            <a:t>能力</a:t>
          </a:r>
          <a:endParaRPr lang="en-US" altLang="zh-CN" sz="1600" kern="1200" dirty="0" smtClean="0"/>
        </a:p>
        <a:p>
          <a:pPr lvl="0" algn="ctr" defTabSz="711200">
            <a:lnSpc>
              <a:spcPct val="90000"/>
            </a:lnSpc>
            <a:spcBef>
              <a:spcPct val="0"/>
            </a:spcBef>
            <a:spcAft>
              <a:spcPct val="35000"/>
            </a:spcAft>
          </a:pPr>
          <a:r>
            <a:rPr lang="en-US" sz="1600" kern="1200" dirty="0" smtClean="0"/>
            <a:t>To </a:t>
          </a:r>
          <a:r>
            <a:rPr lang="en-US" sz="1600" kern="1200" dirty="0" smtClean="0"/>
            <a:t>improve regional environmental management capacity</a:t>
          </a:r>
          <a:endParaRPr lang="zh-CN" altLang="en-US" sz="1600" kern="1200" dirty="0"/>
        </a:p>
      </dsp:txBody>
      <dsp:txXfrm>
        <a:off x="5054605" y="3064828"/>
        <a:ext cx="2509517" cy="198604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D0B7ED-B2D7-4DBB-9710-2DE37AEDE21B}">
      <dsp:nvSpPr>
        <dsp:cNvPr id="0" name=""/>
        <dsp:cNvSpPr/>
      </dsp:nvSpPr>
      <dsp:spPr>
        <a:xfrm>
          <a:off x="3055969" y="1732914"/>
          <a:ext cx="1495711" cy="132745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zh-CN" altLang="en-US" sz="1700" kern="1200" dirty="0" smtClean="0"/>
            <a:t>环境数据与信息</a:t>
          </a:r>
          <a:r>
            <a:rPr lang="en-US" altLang="zh-CN" sz="1700" kern="1200" dirty="0" smtClean="0"/>
            <a:t>Environmental </a:t>
          </a:r>
          <a:r>
            <a:rPr lang="en-US" altLang="zh-CN" sz="1700" kern="1200" dirty="0" smtClean="0"/>
            <a:t>information </a:t>
          </a:r>
          <a:endParaRPr lang="zh-CN" altLang="en-US" sz="1700" kern="1200" dirty="0"/>
        </a:p>
      </dsp:txBody>
      <dsp:txXfrm>
        <a:off x="3120770" y="1797715"/>
        <a:ext cx="1366109" cy="1197854"/>
      </dsp:txXfrm>
    </dsp:sp>
    <dsp:sp modelId="{2A87F2D0-C014-439C-A606-DB0A761082B2}">
      <dsp:nvSpPr>
        <dsp:cNvPr id="0" name=""/>
        <dsp:cNvSpPr/>
      </dsp:nvSpPr>
      <dsp:spPr>
        <a:xfrm rot="16200000">
          <a:off x="3501087" y="1430176"/>
          <a:ext cx="605475" cy="0"/>
        </a:xfrm>
        <a:custGeom>
          <a:avLst/>
          <a:gdLst/>
          <a:ahLst/>
          <a:cxnLst/>
          <a:rect l="0" t="0" r="0" b="0"/>
          <a:pathLst>
            <a:path>
              <a:moveTo>
                <a:pt x="0" y="0"/>
              </a:moveTo>
              <a:lnTo>
                <a:pt x="60547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C29778-DB37-41F8-9280-313405EBA97F}">
      <dsp:nvSpPr>
        <dsp:cNvPr id="0" name=""/>
        <dsp:cNvSpPr/>
      </dsp:nvSpPr>
      <dsp:spPr>
        <a:xfrm>
          <a:off x="2761635" y="238043"/>
          <a:ext cx="2084379" cy="8893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zh-CN" sz="1400" kern="1200" dirty="0" smtClean="0"/>
            <a:t>能力建设</a:t>
          </a:r>
          <a:endParaRPr lang="en-US" altLang="zh-CN" sz="1400" kern="1200" dirty="0" smtClean="0"/>
        </a:p>
        <a:p>
          <a:pPr lvl="0" algn="ctr" defTabSz="622300">
            <a:lnSpc>
              <a:spcPct val="90000"/>
            </a:lnSpc>
            <a:spcBef>
              <a:spcPct val="0"/>
            </a:spcBef>
            <a:spcAft>
              <a:spcPct val="35000"/>
            </a:spcAft>
          </a:pPr>
          <a:r>
            <a:rPr lang="en-US" sz="1400" kern="1200" dirty="0" smtClean="0"/>
            <a:t>capacity building activities</a:t>
          </a:r>
          <a:endParaRPr lang="zh-CN" altLang="en-US" sz="1400" kern="1200" dirty="0"/>
        </a:p>
      </dsp:txBody>
      <dsp:txXfrm>
        <a:off x="2805052" y="281460"/>
        <a:ext cx="1997545" cy="802561"/>
      </dsp:txXfrm>
    </dsp:sp>
    <dsp:sp modelId="{3138CCDF-2458-4148-B7A1-30FBEAB87149}">
      <dsp:nvSpPr>
        <dsp:cNvPr id="0" name=""/>
        <dsp:cNvSpPr/>
      </dsp:nvSpPr>
      <dsp:spPr>
        <a:xfrm rot="2237863">
          <a:off x="4495809" y="3131862"/>
          <a:ext cx="546420" cy="0"/>
        </a:xfrm>
        <a:custGeom>
          <a:avLst/>
          <a:gdLst/>
          <a:ahLst/>
          <a:cxnLst/>
          <a:rect l="0" t="0" r="0" b="0"/>
          <a:pathLst>
            <a:path>
              <a:moveTo>
                <a:pt x="0" y="0"/>
              </a:moveTo>
              <a:lnTo>
                <a:pt x="54642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761701A-C174-46FF-B265-A2D9ECF51AB7}">
      <dsp:nvSpPr>
        <dsp:cNvPr id="0" name=""/>
        <dsp:cNvSpPr/>
      </dsp:nvSpPr>
      <dsp:spPr>
        <a:xfrm>
          <a:off x="4205274" y="3297415"/>
          <a:ext cx="2729760" cy="8893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666750">
            <a:lnSpc>
              <a:spcPct val="90000"/>
            </a:lnSpc>
            <a:spcBef>
              <a:spcPct val="0"/>
            </a:spcBef>
            <a:spcAft>
              <a:spcPct val="35000"/>
            </a:spcAft>
          </a:pPr>
          <a:r>
            <a:rPr lang="zh-CN" sz="1500" kern="1200" dirty="0" smtClean="0"/>
            <a:t>环境信息共享活动</a:t>
          </a:r>
          <a:endParaRPr lang="en-US" altLang="zh-CN" sz="1500" kern="1200" dirty="0" smtClean="0"/>
        </a:p>
        <a:p>
          <a:pPr lvl="0" algn="ctr" defTabSz="666750">
            <a:lnSpc>
              <a:spcPct val="90000"/>
            </a:lnSpc>
            <a:spcBef>
              <a:spcPct val="0"/>
            </a:spcBef>
            <a:spcAft>
              <a:spcPct val="35000"/>
            </a:spcAft>
          </a:pPr>
          <a:r>
            <a:rPr lang="en-US" sz="1500" kern="1200" dirty="0" smtClean="0"/>
            <a:t>environmental sharing activities</a:t>
          </a:r>
          <a:endParaRPr lang="zh-CN" altLang="en-US" sz="1500" kern="1200" dirty="0"/>
        </a:p>
      </dsp:txBody>
      <dsp:txXfrm>
        <a:off x="4248691" y="3340832"/>
        <a:ext cx="2642926" cy="802561"/>
      </dsp:txXfrm>
    </dsp:sp>
    <dsp:sp modelId="{D66AC33F-B48E-4907-94AA-4106376EE2C2}">
      <dsp:nvSpPr>
        <dsp:cNvPr id="0" name=""/>
        <dsp:cNvSpPr/>
      </dsp:nvSpPr>
      <dsp:spPr>
        <a:xfrm rot="8562137">
          <a:off x="2565421" y="3131862"/>
          <a:ext cx="546420" cy="0"/>
        </a:xfrm>
        <a:custGeom>
          <a:avLst/>
          <a:gdLst/>
          <a:ahLst/>
          <a:cxnLst/>
          <a:rect l="0" t="0" r="0" b="0"/>
          <a:pathLst>
            <a:path>
              <a:moveTo>
                <a:pt x="0" y="0"/>
              </a:moveTo>
              <a:lnTo>
                <a:pt x="54642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455474A-2A32-49F0-BD26-B75201728DEC}">
      <dsp:nvSpPr>
        <dsp:cNvPr id="0" name=""/>
        <dsp:cNvSpPr/>
      </dsp:nvSpPr>
      <dsp:spPr>
        <a:xfrm>
          <a:off x="786564" y="3297415"/>
          <a:ext cx="2501861" cy="8893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488950">
            <a:lnSpc>
              <a:spcPct val="90000"/>
            </a:lnSpc>
            <a:spcBef>
              <a:spcPct val="0"/>
            </a:spcBef>
            <a:spcAft>
              <a:spcPct val="35000"/>
            </a:spcAft>
          </a:pPr>
          <a:r>
            <a:rPr lang="zh-CN" sz="1100" kern="1200" dirty="0" smtClean="0"/>
            <a:t>环境智库知识分享与交流对话</a:t>
          </a:r>
          <a:endParaRPr lang="en-US" altLang="zh-CN" sz="1100" kern="1200" dirty="0" smtClean="0"/>
        </a:p>
        <a:p>
          <a:pPr lvl="0" algn="ctr" defTabSz="488950">
            <a:lnSpc>
              <a:spcPct val="90000"/>
            </a:lnSpc>
            <a:spcBef>
              <a:spcPct val="0"/>
            </a:spcBef>
            <a:spcAft>
              <a:spcPct val="35000"/>
            </a:spcAft>
          </a:pPr>
          <a:r>
            <a:rPr lang="en-US" sz="1100" kern="1200" dirty="0" smtClean="0"/>
            <a:t>knowledge sharing and communication dialogue among think tanks</a:t>
          </a:r>
          <a:endParaRPr lang="zh-CN" altLang="en-US" sz="1100" kern="1200" dirty="0"/>
        </a:p>
      </dsp:txBody>
      <dsp:txXfrm>
        <a:off x="829981" y="3340832"/>
        <a:ext cx="2415027" cy="80256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411934-A07B-4A26-B6BC-1C64380A8094}">
      <dsp:nvSpPr>
        <dsp:cNvPr id="0" name=""/>
        <dsp:cNvSpPr/>
      </dsp:nvSpPr>
      <dsp:spPr>
        <a:xfrm>
          <a:off x="0" y="1007303"/>
          <a:ext cx="8152524"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49ED6A7-345B-44BF-A261-F75F2269F3FB}">
      <dsp:nvSpPr>
        <dsp:cNvPr id="0" name=""/>
        <dsp:cNvSpPr/>
      </dsp:nvSpPr>
      <dsp:spPr>
        <a:xfrm>
          <a:off x="407626" y="344201"/>
          <a:ext cx="5706766" cy="88450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702" tIns="0" rIns="215702" bIns="0" numCol="1" spcCol="1270" anchor="ctr" anchorCtr="0">
          <a:noAutofit/>
        </a:bodyPr>
        <a:lstStyle/>
        <a:p>
          <a:pPr lvl="0" algn="l" defTabSz="666750">
            <a:lnSpc>
              <a:spcPct val="90000"/>
            </a:lnSpc>
            <a:spcBef>
              <a:spcPct val="0"/>
            </a:spcBef>
            <a:spcAft>
              <a:spcPct val="35000"/>
            </a:spcAft>
          </a:pPr>
          <a:r>
            <a:rPr lang="zh-CN" sz="1500" kern="1200" dirty="0" smtClean="0"/>
            <a:t>提高澜沧江－湄公河国家公众环境意识</a:t>
          </a:r>
          <a:endParaRPr lang="en-US" altLang="zh-CN" sz="1500" kern="1200" dirty="0" smtClean="0"/>
        </a:p>
        <a:p>
          <a:pPr lvl="0" algn="l" defTabSz="666750">
            <a:lnSpc>
              <a:spcPct val="90000"/>
            </a:lnSpc>
            <a:spcBef>
              <a:spcPct val="0"/>
            </a:spcBef>
            <a:spcAft>
              <a:spcPct val="35000"/>
            </a:spcAft>
          </a:pPr>
          <a:r>
            <a:rPr lang="en-US" sz="1500" kern="1200" dirty="0" smtClean="0"/>
            <a:t>strengthen public environmental awareness</a:t>
          </a:r>
          <a:endParaRPr lang="zh-CN" altLang="en-US" sz="1500" kern="1200" dirty="0"/>
        </a:p>
      </dsp:txBody>
      <dsp:txXfrm>
        <a:off x="450804" y="387379"/>
        <a:ext cx="5620410" cy="798145"/>
      </dsp:txXfrm>
    </dsp:sp>
    <dsp:sp modelId="{B7A64811-5375-4C16-B6E7-CC4551CC07BE}">
      <dsp:nvSpPr>
        <dsp:cNvPr id="0" name=""/>
        <dsp:cNvSpPr/>
      </dsp:nvSpPr>
      <dsp:spPr>
        <a:xfrm>
          <a:off x="0" y="2231647"/>
          <a:ext cx="8152524"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E61781D-0AD4-443F-A12E-A3D975CE4F63}">
      <dsp:nvSpPr>
        <dsp:cNvPr id="0" name=""/>
        <dsp:cNvSpPr/>
      </dsp:nvSpPr>
      <dsp:spPr>
        <a:xfrm>
          <a:off x="407228" y="1466303"/>
          <a:ext cx="5701193" cy="9867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702" tIns="0" rIns="215702" bIns="0" numCol="1" spcCol="1270" anchor="ctr" anchorCtr="0">
          <a:noAutofit/>
        </a:bodyPr>
        <a:lstStyle/>
        <a:p>
          <a:pPr lvl="0" algn="l" defTabSz="666750">
            <a:lnSpc>
              <a:spcPct val="90000"/>
            </a:lnSpc>
            <a:spcBef>
              <a:spcPct val="0"/>
            </a:spcBef>
            <a:spcAft>
              <a:spcPct val="35000"/>
            </a:spcAft>
          </a:pPr>
          <a:r>
            <a:rPr lang="zh-CN" sz="1500" kern="1200" dirty="0" smtClean="0"/>
            <a:t>建立澜沧江－湄公河环境教育网络</a:t>
          </a:r>
          <a:endParaRPr lang="en-US" altLang="zh-CN" sz="1500" kern="1200" dirty="0" smtClean="0"/>
        </a:p>
        <a:p>
          <a:pPr lvl="0" algn="l" defTabSz="666750">
            <a:lnSpc>
              <a:spcPct val="90000"/>
            </a:lnSpc>
            <a:spcBef>
              <a:spcPct val="0"/>
            </a:spcBef>
            <a:spcAft>
              <a:spcPct val="35000"/>
            </a:spcAft>
          </a:pPr>
          <a:r>
            <a:rPr lang="en-US" sz="1500" kern="1200" dirty="0" smtClean="0"/>
            <a:t>establish the </a:t>
          </a:r>
          <a:r>
            <a:rPr lang="en-US" sz="1500" kern="1200" dirty="0" err="1" smtClean="0"/>
            <a:t>Lancang</a:t>
          </a:r>
          <a:r>
            <a:rPr lang="en-US" sz="1500" kern="1200" dirty="0" smtClean="0"/>
            <a:t>-Mekong Environmental Education Network</a:t>
          </a:r>
          <a:endParaRPr lang="zh-CN" altLang="en-US" sz="1500" kern="1200" dirty="0"/>
        </a:p>
      </dsp:txBody>
      <dsp:txXfrm>
        <a:off x="455397" y="1514472"/>
        <a:ext cx="5604855" cy="890406"/>
      </dsp:txXfrm>
    </dsp:sp>
    <dsp:sp modelId="{6C34FA20-18CF-4C38-9915-BF8866DD2E32}">
      <dsp:nvSpPr>
        <dsp:cNvPr id="0" name=""/>
        <dsp:cNvSpPr/>
      </dsp:nvSpPr>
      <dsp:spPr>
        <a:xfrm>
          <a:off x="0" y="3408364"/>
          <a:ext cx="8152524"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7AAC6C-6314-4114-A44A-5039628A6859}">
      <dsp:nvSpPr>
        <dsp:cNvPr id="0" name=""/>
        <dsp:cNvSpPr/>
      </dsp:nvSpPr>
      <dsp:spPr>
        <a:xfrm>
          <a:off x="407626" y="2690647"/>
          <a:ext cx="5706766" cy="9391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702" tIns="0" rIns="215702" bIns="0" numCol="1" spcCol="1270" anchor="ctr" anchorCtr="0">
          <a:noAutofit/>
        </a:bodyPr>
        <a:lstStyle/>
        <a:p>
          <a:pPr lvl="0" algn="l" defTabSz="666750">
            <a:lnSpc>
              <a:spcPct val="90000"/>
            </a:lnSpc>
            <a:spcBef>
              <a:spcPct val="0"/>
            </a:spcBef>
            <a:spcAft>
              <a:spcPct val="35000"/>
            </a:spcAft>
          </a:pPr>
          <a:r>
            <a:rPr lang="zh-CN" sz="1500" kern="1200" dirty="0" smtClean="0"/>
            <a:t>开展澜沧江－湄公河环境合作青年论坛</a:t>
          </a:r>
          <a:endParaRPr lang="en-US" altLang="zh-CN" sz="1500" kern="1200" dirty="0" smtClean="0"/>
        </a:p>
        <a:p>
          <a:pPr lvl="0" algn="l" defTabSz="666750">
            <a:lnSpc>
              <a:spcPct val="90000"/>
            </a:lnSpc>
            <a:spcBef>
              <a:spcPct val="0"/>
            </a:spcBef>
            <a:spcAft>
              <a:spcPct val="35000"/>
            </a:spcAft>
          </a:pPr>
          <a:r>
            <a:rPr lang="en-US" sz="1500" kern="1200" dirty="0" smtClean="0"/>
            <a:t>organize the </a:t>
          </a:r>
          <a:r>
            <a:rPr lang="en-US" sz="1500" kern="1200" dirty="0" err="1" smtClean="0"/>
            <a:t>Lancang</a:t>
          </a:r>
          <a:r>
            <a:rPr lang="en-US" sz="1500" kern="1200" dirty="0" smtClean="0"/>
            <a:t>-Mekong Environmental Youth Forum</a:t>
          </a:r>
          <a:endParaRPr lang="zh-CN" altLang="en-US" sz="1500" kern="1200" dirty="0"/>
        </a:p>
      </dsp:txBody>
      <dsp:txXfrm>
        <a:off x="453470" y="2736491"/>
        <a:ext cx="5615078" cy="84742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D3AFAE-E7FB-4BCA-8556-43CE3E66C0FA}">
      <dsp:nvSpPr>
        <dsp:cNvPr id="0" name=""/>
        <dsp:cNvSpPr/>
      </dsp:nvSpPr>
      <dsp:spPr>
        <a:xfrm>
          <a:off x="3106725" y="3511279"/>
          <a:ext cx="2073692" cy="188825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zh-CN" altLang="en-US" sz="2800" kern="1200" dirty="0" smtClean="0">
              <a:latin typeface="华文仿宋" panose="02010600040101010101" pitchFamily="2" charset="-122"/>
              <a:ea typeface="华文仿宋" panose="02010600040101010101" pitchFamily="2" charset="-122"/>
              <a:cs typeface="Times New Roman" panose="02020603050405020304" pitchFamily="18" charset="0"/>
            </a:rPr>
            <a:t>资金机制</a:t>
          </a:r>
          <a:endParaRPr lang="en-US" altLang="zh-CN" sz="2800" kern="1200" dirty="0" smtClean="0">
            <a:latin typeface="华文仿宋" panose="02010600040101010101" pitchFamily="2" charset="-122"/>
            <a:ea typeface="华文仿宋" panose="02010600040101010101" pitchFamily="2" charset="-122"/>
            <a:cs typeface="Times New Roman" panose="02020603050405020304" pitchFamily="18" charset="0"/>
          </a:endParaRPr>
        </a:p>
        <a:p>
          <a:pPr lvl="0" algn="ctr" defTabSz="1244600">
            <a:lnSpc>
              <a:spcPct val="90000"/>
            </a:lnSpc>
            <a:spcBef>
              <a:spcPct val="0"/>
            </a:spcBef>
            <a:spcAft>
              <a:spcPct val="35000"/>
            </a:spcAft>
          </a:pPr>
          <a:r>
            <a:rPr lang="en-US" altLang="zh-CN" sz="2800" kern="1200" dirty="0" smtClean="0">
              <a:latin typeface="华文仿宋" panose="02010600040101010101" pitchFamily="2" charset="-122"/>
              <a:ea typeface="华文仿宋" panose="02010600040101010101" pitchFamily="2" charset="-122"/>
              <a:cs typeface="Times New Roman" panose="02020603050405020304" pitchFamily="18" charset="0"/>
            </a:rPr>
            <a:t>Funding</a:t>
          </a:r>
          <a:endParaRPr lang="zh-CN" altLang="en-US" sz="2800" kern="1200" dirty="0">
            <a:latin typeface="华文仿宋" panose="02010600040101010101" pitchFamily="2" charset="-122"/>
            <a:ea typeface="华文仿宋" panose="02010600040101010101" pitchFamily="2" charset="-122"/>
            <a:cs typeface="Times New Roman" panose="02020603050405020304" pitchFamily="18" charset="0"/>
          </a:endParaRPr>
        </a:p>
      </dsp:txBody>
      <dsp:txXfrm>
        <a:off x="3410410" y="3787807"/>
        <a:ext cx="1466322" cy="1335194"/>
      </dsp:txXfrm>
    </dsp:sp>
    <dsp:sp modelId="{BDF28714-89EB-47D8-99CB-BF62D2255D4D}">
      <dsp:nvSpPr>
        <dsp:cNvPr id="0" name=""/>
        <dsp:cNvSpPr/>
      </dsp:nvSpPr>
      <dsp:spPr>
        <a:xfrm rot="12900000">
          <a:off x="1035273" y="2742657"/>
          <a:ext cx="2388470" cy="74501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C1F570E-9413-444E-A248-EEF67912B9FB}">
      <dsp:nvSpPr>
        <dsp:cNvPr id="0" name=""/>
        <dsp:cNvSpPr/>
      </dsp:nvSpPr>
      <dsp:spPr>
        <a:xfrm>
          <a:off x="9563" y="1436829"/>
          <a:ext cx="2483370" cy="19866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zh-CN" sz="2400" kern="1200" dirty="0" smtClean="0">
              <a:latin typeface="华文仿宋" panose="02010600040101010101" pitchFamily="2" charset="-122"/>
              <a:ea typeface="华文仿宋" panose="02010600040101010101" pitchFamily="2" charset="-122"/>
              <a:cs typeface="Times New Roman" panose="02020603050405020304" pitchFamily="18" charset="0"/>
            </a:rPr>
            <a:t>澜沧江</a:t>
          </a:r>
          <a:r>
            <a:rPr lang="en-US" sz="2400" kern="1200" dirty="0" smtClean="0">
              <a:latin typeface="华文仿宋" panose="02010600040101010101" pitchFamily="2" charset="-122"/>
              <a:ea typeface="华文仿宋" panose="02010600040101010101" pitchFamily="2" charset="-122"/>
              <a:cs typeface="Times New Roman" panose="02020603050405020304" pitchFamily="18" charset="0"/>
            </a:rPr>
            <a:t>-</a:t>
          </a:r>
          <a:r>
            <a:rPr lang="zh-CN" sz="2400" kern="1200" dirty="0" smtClean="0">
              <a:latin typeface="华文仿宋" panose="02010600040101010101" pitchFamily="2" charset="-122"/>
              <a:ea typeface="华文仿宋" panose="02010600040101010101" pitchFamily="2" charset="-122"/>
              <a:cs typeface="Times New Roman" panose="02020603050405020304" pitchFamily="18" charset="0"/>
            </a:rPr>
            <a:t>湄公河合作专项基金</a:t>
          </a:r>
          <a:r>
            <a:rPr lang="en-US" sz="2400" kern="1200" dirty="0" err="1" smtClean="0">
              <a:latin typeface="华文仿宋" panose="02010600040101010101" pitchFamily="2" charset="-122"/>
              <a:ea typeface="华文仿宋" panose="02010600040101010101" pitchFamily="2" charset="-122"/>
              <a:cs typeface="Times New Roman" panose="02020603050405020304" pitchFamily="18" charset="0"/>
            </a:rPr>
            <a:t>Lancang</a:t>
          </a:r>
          <a:r>
            <a:rPr lang="en-US" sz="2400" kern="1200" dirty="0" smtClean="0">
              <a:latin typeface="华文仿宋" panose="02010600040101010101" pitchFamily="2" charset="-122"/>
              <a:ea typeface="华文仿宋" panose="02010600040101010101" pitchFamily="2" charset="-122"/>
              <a:cs typeface="Times New Roman" panose="02020603050405020304" pitchFamily="18" charset="0"/>
            </a:rPr>
            <a:t>-Mekong Cooperation Fund</a:t>
          </a:r>
          <a:endParaRPr lang="zh-CN" altLang="en-US" sz="2400" kern="1200" dirty="0">
            <a:latin typeface="华文仿宋" panose="02010600040101010101" pitchFamily="2" charset="-122"/>
            <a:ea typeface="华文仿宋" panose="02010600040101010101" pitchFamily="2" charset="-122"/>
            <a:cs typeface="Times New Roman" panose="02020603050405020304" pitchFamily="18" charset="0"/>
          </a:endParaRPr>
        </a:p>
      </dsp:txBody>
      <dsp:txXfrm>
        <a:off x="67751" y="1495017"/>
        <a:ext cx="2366994" cy="1870320"/>
      </dsp:txXfrm>
    </dsp:sp>
    <dsp:sp modelId="{CB7891D6-9C6B-43EC-8CB5-8045B877C405}">
      <dsp:nvSpPr>
        <dsp:cNvPr id="0" name=""/>
        <dsp:cNvSpPr/>
      </dsp:nvSpPr>
      <dsp:spPr>
        <a:xfrm rot="19314570">
          <a:off x="4787395" y="2661146"/>
          <a:ext cx="2340046" cy="74501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4D2F9F5-E3D0-4D7D-9328-705006A30EC1}">
      <dsp:nvSpPr>
        <dsp:cNvPr id="0" name=""/>
        <dsp:cNvSpPr/>
      </dsp:nvSpPr>
      <dsp:spPr>
        <a:xfrm>
          <a:off x="5641515" y="0"/>
          <a:ext cx="2473511" cy="462371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l" defTabSz="711200">
            <a:lnSpc>
              <a:spcPct val="90000"/>
            </a:lnSpc>
            <a:spcBef>
              <a:spcPct val="0"/>
            </a:spcBef>
            <a:spcAft>
              <a:spcPct val="35000"/>
            </a:spcAft>
          </a:pPr>
          <a:r>
            <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rPr>
            <a:t>1</a:t>
          </a:r>
          <a:r>
            <a:rPr lang="zh-CN" altLang="en-US" sz="1600" kern="1200" dirty="0" smtClean="0">
              <a:latin typeface="华文仿宋" panose="02010600040101010101" pitchFamily="2" charset="-122"/>
              <a:ea typeface="华文仿宋" panose="02010600040101010101" pitchFamily="2" charset="-122"/>
              <a:cs typeface="Times New Roman" panose="02020603050405020304" pitchFamily="18" charset="0"/>
            </a:rPr>
            <a:t>、澜沧江</a:t>
          </a:r>
          <a:r>
            <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rPr>
            <a:t>-</a:t>
          </a:r>
          <a:r>
            <a:rPr lang="zh-CN" altLang="en-US" sz="1600" kern="1200" dirty="0" smtClean="0">
              <a:latin typeface="华文仿宋" panose="02010600040101010101" pitchFamily="2" charset="-122"/>
              <a:ea typeface="华文仿宋" panose="02010600040101010101" pitchFamily="2" charset="-122"/>
              <a:cs typeface="Times New Roman" panose="02020603050405020304" pitchFamily="18" charset="0"/>
            </a:rPr>
            <a:t>湄公河国家提供的资金</a:t>
          </a:r>
          <a:endPar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endParaRPr>
        </a:p>
        <a:p>
          <a:pPr lvl="0" algn="l" defTabSz="711200">
            <a:lnSpc>
              <a:spcPct val="90000"/>
            </a:lnSpc>
            <a:spcBef>
              <a:spcPct val="0"/>
            </a:spcBef>
            <a:spcAft>
              <a:spcPct val="35000"/>
            </a:spcAft>
          </a:pPr>
          <a:r>
            <a:rPr lang="en-US" sz="1600" kern="1200" dirty="0" smtClean="0">
              <a:latin typeface="华文仿宋" panose="02010600040101010101" pitchFamily="2" charset="-122"/>
              <a:ea typeface="华文仿宋" panose="02010600040101010101" pitchFamily="2" charset="-122"/>
              <a:cs typeface="Times New Roman" panose="02020603050405020304" pitchFamily="18" charset="0"/>
            </a:rPr>
            <a:t>support from </a:t>
          </a:r>
          <a:r>
            <a:rPr lang="en-US" sz="1600" kern="1200" dirty="0" err="1" smtClean="0">
              <a:latin typeface="华文仿宋" panose="02010600040101010101" pitchFamily="2" charset="-122"/>
              <a:ea typeface="华文仿宋" panose="02010600040101010101" pitchFamily="2" charset="-122"/>
              <a:cs typeface="Times New Roman" panose="02020603050405020304" pitchFamily="18" charset="0"/>
            </a:rPr>
            <a:t>Lancang</a:t>
          </a:r>
          <a:r>
            <a:rPr lang="en-US" sz="1600" kern="1200" dirty="0" smtClean="0">
              <a:latin typeface="华文仿宋" panose="02010600040101010101" pitchFamily="2" charset="-122"/>
              <a:ea typeface="华文仿宋" panose="02010600040101010101" pitchFamily="2" charset="-122"/>
              <a:cs typeface="Times New Roman" panose="02020603050405020304" pitchFamily="18" charset="0"/>
            </a:rPr>
            <a:t>-Mekong countries</a:t>
          </a:r>
          <a:endPar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endParaRPr>
        </a:p>
        <a:p>
          <a:pPr lvl="0" algn="l" defTabSz="711200">
            <a:lnSpc>
              <a:spcPct val="90000"/>
            </a:lnSpc>
            <a:spcBef>
              <a:spcPct val="0"/>
            </a:spcBef>
            <a:spcAft>
              <a:spcPct val="35000"/>
            </a:spcAft>
          </a:pPr>
          <a:r>
            <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rPr>
            <a:t>2</a:t>
          </a:r>
          <a:r>
            <a:rPr lang="zh-CN" altLang="en-US" sz="1600" kern="1200" dirty="0" smtClean="0">
              <a:latin typeface="华文仿宋" panose="02010600040101010101" pitchFamily="2" charset="-122"/>
              <a:ea typeface="华文仿宋" panose="02010600040101010101" pitchFamily="2" charset="-122"/>
              <a:cs typeface="Times New Roman" panose="02020603050405020304" pitchFamily="18" charset="0"/>
            </a:rPr>
            <a:t>、国际发展伙伴和第三国提供的资金</a:t>
          </a:r>
          <a:endPar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endParaRPr>
        </a:p>
        <a:p>
          <a:pPr lvl="0" algn="l" defTabSz="711200">
            <a:lnSpc>
              <a:spcPct val="90000"/>
            </a:lnSpc>
            <a:spcBef>
              <a:spcPct val="0"/>
            </a:spcBef>
            <a:spcAft>
              <a:spcPct val="35000"/>
            </a:spcAft>
          </a:pPr>
          <a:r>
            <a:rPr lang="en-US" sz="1600" kern="1200" dirty="0" smtClean="0">
              <a:latin typeface="华文仿宋" panose="02010600040101010101" pitchFamily="2" charset="-122"/>
              <a:ea typeface="华文仿宋" panose="02010600040101010101" pitchFamily="2" charset="-122"/>
              <a:cs typeface="Times New Roman" panose="02020603050405020304" pitchFamily="18" charset="0"/>
            </a:rPr>
            <a:t>support from international partners and third countries</a:t>
          </a:r>
          <a:endPar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endParaRPr>
        </a:p>
        <a:p>
          <a:pPr lvl="0" algn="l" defTabSz="711200">
            <a:lnSpc>
              <a:spcPct val="90000"/>
            </a:lnSpc>
            <a:spcBef>
              <a:spcPct val="0"/>
            </a:spcBef>
            <a:spcAft>
              <a:spcPct val="35000"/>
            </a:spcAft>
          </a:pPr>
          <a:r>
            <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rPr>
            <a:t>3</a:t>
          </a:r>
          <a:r>
            <a:rPr lang="zh-CN" altLang="en-US" sz="1600" kern="1200" dirty="0" smtClean="0">
              <a:latin typeface="华文仿宋" panose="02010600040101010101" pitchFamily="2" charset="-122"/>
              <a:ea typeface="华文仿宋" panose="02010600040101010101" pitchFamily="2" charset="-122"/>
              <a:cs typeface="Times New Roman" panose="02020603050405020304" pitchFamily="18" charset="0"/>
            </a:rPr>
            <a:t>、企业资金</a:t>
          </a:r>
          <a:endPar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endParaRPr>
        </a:p>
        <a:p>
          <a:pPr lvl="0" algn="l" defTabSz="711200">
            <a:lnSpc>
              <a:spcPct val="90000"/>
            </a:lnSpc>
            <a:spcBef>
              <a:spcPct val="0"/>
            </a:spcBef>
            <a:spcAft>
              <a:spcPct val="35000"/>
            </a:spcAft>
          </a:pPr>
          <a:r>
            <a:rPr lang="en-US" sz="1600" kern="1200" dirty="0" smtClean="0">
              <a:latin typeface="华文仿宋" panose="02010600040101010101" pitchFamily="2" charset="-122"/>
              <a:ea typeface="华文仿宋" panose="02010600040101010101" pitchFamily="2" charset="-122"/>
              <a:cs typeface="Times New Roman" panose="02020603050405020304" pitchFamily="18" charset="0"/>
            </a:rPr>
            <a:t>support from enterprises</a:t>
          </a:r>
          <a:endPar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endParaRPr>
        </a:p>
        <a:p>
          <a:pPr lvl="0" algn="l" defTabSz="711200">
            <a:lnSpc>
              <a:spcPct val="90000"/>
            </a:lnSpc>
            <a:spcBef>
              <a:spcPct val="0"/>
            </a:spcBef>
            <a:spcAft>
              <a:spcPct val="35000"/>
            </a:spcAft>
          </a:pPr>
          <a:r>
            <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rPr>
            <a:t>4</a:t>
          </a:r>
          <a:r>
            <a:rPr lang="zh-CN" altLang="en-US" sz="1600" kern="1200" dirty="0" smtClean="0">
              <a:latin typeface="华文仿宋" panose="02010600040101010101" pitchFamily="2" charset="-122"/>
              <a:ea typeface="华文仿宋" panose="02010600040101010101" pitchFamily="2" charset="-122"/>
              <a:cs typeface="Times New Roman" panose="02020603050405020304" pitchFamily="18" charset="0"/>
            </a:rPr>
            <a:t>、其他</a:t>
          </a:r>
          <a:endPar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endParaRPr>
        </a:p>
        <a:p>
          <a:pPr lvl="0" algn="l" defTabSz="711200">
            <a:lnSpc>
              <a:spcPct val="90000"/>
            </a:lnSpc>
            <a:spcBef>
              <a:spcPct val="0"/>
            </a:spcBef>
            <a:spcAft>
              <a:spcPct val="35000"/>
            </a:spcAft>
          </a:pPr>
          <a:r>
            <a:rPr lang="en-US" altLang="zh-CN" sz="1600" kern="1200" dirty="0" smtClean="0">
              <a:latin typeface="华文仿宋" panose="02010600040101010101" pitchFamily="2" charset="-122"/>
              <a:ea typeface="华文仿宋" panose="02010600040101010101" pitchFamily="2" charset="-122"/>
              <a:cs typeface="Times New Roman" panose="02020603050405020304" pitchFamily="18" charset="0"/>
            </a:rPr>
            <a:t>others</a:t>
          </a:r>
        </a:p>
        <a:p>
          <a:pPr lvl="0" algn="l" defTabSz="711200">
            <a:lnSpc>
              <a:spcPct val="90000"/>
            </a:lnSpc>
            <a:spcBef>
              <a:spcPct val="0"/>
            </a:spcBef>
            <a:spcAft>
              <a:spcPct val="35000"/>
            </a:spcAft>
          </a:pPr>
          <a:endParaRPr lang="zh-CN" altLang="en-US" sz="1600" kern="1200" dirty="0">
            <a:latin typeface="华文仿宋" panose="02010600040101010101" pitchFamily="2" charset="-122"/>
            <a:ea typeface="华文仿宋" panose="02010600040101010101" pitchFamily="2" charset="-122"/>
            <a:cs typeface="Times New Roman" panose="02020603050405020304" pitchFamily="18" charset="0"/>
          </a:endParaRPr>
        </a:p>
      </dsp:txBody>
      <dsp:txXfrm>
        <a:off x="5713962" y="72447"/>
        <a:ext cx="2328617" cy="44788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E8754E-777E-4843-B9FB-26E84A041919}">
      <dsp:nvSpPr>
        <dsp:cNvPr id="0" name=""/>
        <dsp:cNvSpPr/>
      </dsp:nvSpPr>
      <dsp:spPr>
        <a:xfrm>
          <a:off x="4314294" y="4056298"/>
          <a:ext cx="2126431" cy="191117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CN" altLang="en-US" sz="1800" kern="1200" dirty="0" smtClean="0">
              <a:latin typeface="Times New Roman" panose="02020603050405020304" pitchFamily="18" charset="0"/>
              <a:cs typeface="Times New Roman" panose="02020603050405020304" pitchFamily="18" charset="0"/>
            </a:rPr>
            <a:t>澜沧江</a:t>
          </a:r>
          <a:r>
            <a:rPr lang="en-US" altLang="zh-CN" sz="1800" kern="1200" dirty="0" smtClean="0">
              <a:latin typeface="Times New Roman" panose="02020603050405020304" pitchFamily="18" charset="0"/>
              <a:cs typeface="Times New Roman" panose="02020603050405020304" pitchFamily="18" charset="0"/>
            </a:rPr>
            <a:t>-</a:t>
          </a:r>
          <a:r>
            <a:rPr lang="zh-CN" altLang="en-US" sz="1800" kern="1200" dirty="0" smtClean="0">
              <a:latin typeface="Times New Roman" panose="02020603050405020304" pitchFamily="18" charset="0"/>
              <a:cs typeface="Times New Roman" panose="02020603050405020304" pitchFamily="18" charset="0"/>
            </a:rPr>
            <a:t>湄公河环境合作</a:t>
          </a:r>
          <a:endParaRPr lang="en-US" altLang="zh-CN" sz="1800" kern="1200" dirty="0" smtClean="0">
            <a:latin typeface="Times New Roman" panose="02020603050405020304" pitchFamily="18" charset="0"/>
            <a:cs typeface="Times New Roman" panose="02020603050405020304" pitchFamily="18" charset="0"/>
          </a:endParaRPr>
        </a:p>
        <a:p>
          <a:pPr lvl="0" algn="ctr" defTabSz="800100">
            <a:lnSpc>
              <a:spcPct val="90000"/>
            </a:lnSpc>
            <a:spcBef>
              <a:spcPct val="0"/>
            </a:spcBef>
            <a:spcAft>
              <a:spcPct val="35000"/>
            </a:spcAft>
          </a:pPr>
          <a:r>
            <a:rPr lang="en-US" altLang="zh-CN" sz="1800" kern="1200" dirty="0" err="1" smtClean="0">
              <a:latin typeface="Times New Roman" panose="02020603050405020304" pitchFamily="18" charset="0"/>
              <a:cs typeface="Times New Roman" panose="02020603050405020304" pitchFamily="18" charset="0"/>
            </a:rPr>
            <a:t>Lancang</a:t>
          </a:r>
          <a:r>
            <a:rPr lang="en-US" altLang="zh-CN" sz="1800" kern="1200" dirty="0" smtClean="0">
              <a:latin typeface="Times New Roman" panose="02020603050405020304" pitchFamily="18" charset="0"/>
              <a:cs typeface="Times New Roman" panose="02020603050405020304" pitchFamily="18" charset="0"/>
            </a:rPr>
            <a:t>-Mekong Environmental Cooperation</a:t>
          </a:r>
          <a:endParaRPr lang="zh-CN" altLang="en-US" sz="1800" kern="1200" dirty="0">
            <a:latin typeface="Times New Roman" panose="02020603050405020304" pitchFamily="18" charset="0"/>
            <a:cs typeface="Times New Roman" panose="02020603050405020304" pitchFamily="18" charset="0"/>
          </a:endParaRPr>
        </a:p>
      </dsp:txBody>
      <dsp:txXfrm>
        <a:off x="4625703" y="4336183"/>
        <a:ext cx="1503613" cy="1351406"/>
      </dsp:txXfrm>
    </dsp:sp>
    <dsp:sp modelId="{11248A37-AAA8-428D-B0DD-58C3A7E7F51F}">
      <dsp:nvSpPr>
        <dsp:cNvPr id="0" name=""/>
        <dsp:cNvSpPr/>
      </dsp:nvSpPr>
      <dsp:spPr>
        <a:xfrm rot="10800000">
          <a:off x="901014" y="4739544"/>
          <a:ext cx="3225549" cy="54468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8F2DDA5-D76E-4452-98F4-2710128C4AFE}">
      <dsp:nvSpPr>
        <dsp:cNvPr id="0" name=""/>
        <dsp:cNvSpPr/>
      </dsp:nvSpPr>
      <dsp:spPr>
        <a:xfrm>
          <a:off x="232103" y="4476757"/>
          <a:ext cx="1337823" cy="107025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577850">
            <a:lnSpc>
              <a:spcPct val="90000"/>
            </a:lnSpc>
            <a:spcBef>
              <a:spcPct val="0"/>
            </a:spcBef>
            <a:spcAft>
              <a:spcPct val="35000"/>
            </a:spcAft>
          </a:pPr>
          <a:r>
            <a:rPr lang="zh-CN" sz="1300" kern="1200" dirty="0" smtClean="0"/>
            <a:t>环境政策主流</a:t>
          </a:r>
          <a:r>
            <a:rPr lang="zh-CN" sz="1300" kern="1200" dirty="0" smtClean="0"/>
            <a:t>化</a:t>
          </a:r>
          <a:r>
            <a:rPr lang="en-US" altLang="zh-CN" sz="1300" kern="1200" dirty="0" smtClean="0">
              <a:latin typeface="Times New Roman" panose="02020603050405020304" pitchFamily="18" charset="0"/>
              <a:cs typeface="Times New Roman" panose="02020603050405020304" pitchFamily="18" charset="0"/>
            </a:rPr>
            <a:t>Mainstreaming Environmental Policies</a:t>
          </a:r>
          <a:r>
            <a:rPr lang="zh-CN" altLang="en-US" sz="1300" kern="1200" dirty="0" smtClean="0">
              <a:latin typeface="Times New Roman" panose="02020603050405020304" pitchFamily="18" charset="0"/>
              <a:ea typeface="华文宋体" panose="02010600040101010101" pitchFamily="2" charset="-122"/>
              <a:cs typeface="Times New Roman" panose="02020603050405020304" pitchFamily="18" charset="0"/>
            </a:rPr>
            <a:t/>
          </a:r>
          <a:br>
            <a:rPr lang="zh-CN" altLang="en-US" sz="1300" kern="1200" dirty="0" smtClean="0">
              <a:latin typeface="Times New Roman" panose="02020603050405020304" pitchFamily="18" charset="0"/>
              <a:ea typeface="华文宋体" panose="02010600040101010101" pitchFamily="2" charset="-122"/>
              <a:cs typeface="Times New Roman" panose="02020603050405020304" pitchFamily="18" charset="0"/>
            </a:rPr>
          </a:br>
          <a:endParaRPr lang="zh-CN" altLang="en-US" sz="1300" kern="1200" dirty="0"/>
        </a:p>
      </dsp:txBody>
      <dsp:txXfrm>
        <a:off x="263450" y="4508104"/>
        <a:ext cx="1275129" cy="1007564"/>
      </dsp:txXfrm>
    </dsp:sp>
    <dsp:sp modelId="{F642A611-AE49-431F-BF52-5DC50E5EB11B}">
      <dsp:nvSpPr>
        <dsp:cNvPr id="0" name=""/>
        <dsp:cNvSpPr/>
      </dsp:nvSpPr>
      <dsp:spPr>
        <a:xfrm rot="12150000">
          <a:off x="1118353" y="3646910"/>
          <a:ext cx="3242610" cy="54468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2B4312-E092-4B29-B4B0-BA862ADA78E9}">
      <dsp:nvSpPr>
        <dsp:cNvPr id="0" name=""/>
        <dsp:cNvSpPr/>
      </dsp:nvSpPr>
      <dsp:spPr>
        <a:xfrm>
          <a:off x="367092" y="2763676"/>
          <a:ext cx="1749351" cy="107025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zh-CN" altLang="en-US" sz="1600" kern="1200" dirty="0" smtClean="0"/>
            <a:t>环境能力建设计划</a:t>
          </a:r>
          <a:endParaRPr lang="en-US" altLang="zh-CN" sz="1600" kern="1200" dirty="0" smtClean="0"/>
        </a:p>
        <a:p>
          <a:pPr lvl="0" algn="ctr" defTabSz="711200">
            <a:lnSpc>
              <a:spcPct val="90000"/>
            </a:lnSpc>
            <a:spcBef>
              <a:spcPct val="0"/>
            </a:spcBef>
            <a:spcAft>
              <a:spcPct val="35000"/>
            </a:spcAft>
          </a:pPr>
          <a:r>
            <a:rPr lang="en-US" sz="1600" kern="1200" dirty="0" smtClean="0">
              <a:latin typeface="Times New Roman" panose="02020603050405020304" pitchFamily="18" charset="0"/>
              <a:cs typeface="Times New Roman" panose="02020603050405020304" pitchFamily="18" charset="0"/>
            </a:rPr>
            <a:t>Environmental Capacity Building Plan</a:t>
          </a:r>
          <a:endParaRPr lang="zh-CN" altLang="en-US" sz="1600" kern="1200" dirty="0">
            <a:latin typeface="Times New Roman" panose="02020603050405020304" pitchFamily="18" charset="0"/>
            <a:cs typeface="Times New Roman" panose="02020603050405020304" pitchFamily="18" charset="0"/>
          </a:endParaRPr>
        </a:p>
      </dsp:txBody>
      <dsp:txXfrm>
        <a:off x="398439" y="2795023"/>
        <a:ext cx="1686657" cy="1007564"/>
      </dsp:txXfrm>
    </dsp:sp>
    <dsp:sp modelId="{67DAE95D-1C48-4232-B9FE-9A4AF24707F5}">
      <dsp:nvSpPr>
        <dsp:cNvPr id="0" name=""/>
        <dsp:cNvSpPr/>
      </dsp:nvSpPr>
      <dsp:spPr>
        <a:xfrm rot="13287972">
          <a:off x="1249276" y="2713061"/>
          <a:ext cx="3669974" cy="54468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E987379-2C04-40CA-BABD-7F0F75956AB3}">
      <dsp:nvSpPr>
        <dsp:cNvPr id="0" name=""/>
        <dsp:cNvSpPr/>
      </dsp:nvSpPr>
      <dsp:spPr>
        <a:xfrm>
          <a:off x="439989" y="1057212"/>
          <a:ext cx="2538466" cy="142620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zh-CN" altLang="en-US" sz="1600" kern="1200" dirty="0" smtClean="0"/>
            <a:t>生态系统管理与生物多样性保护</a:t>
          </a:r>
          <a:endParaRPr lang="en-US" altLang="zh-CN" sz="1600" kern="1200" dirty="0" smtClean="0"/>
        </a:p>
        <a:p>
          <a:pPr lvl="0" algn="ctr" defTabSz="711200">
            <a:lnSpc>
              <a:spcPct val="90000"/>
            </a:lnSpc>
            <a:spcBef>
              <a:spcPct val="0"/>
            </a:spcBef>
            <a:spcAft>
              <a:spcPct val="35000"/>
            </a:spcAft>
          </a:pPr>
          <a:r>
            <a:rPr lang="en-US" sz="1600" kern="1200" dirty="0" smtClean="0">
              <a:latin typeface="Times New Roman" panose="02020603050405020304" pitchFamily="18" charset="0"/>
              <a:cs typeface="Times New Roman" panose="02020603050405020304" pitchFamily="18" charset="0"/>
            </a:rPr>
            <a:t>Ecosystem Management and Biodiversity Conservation</a:t>
          </a:r>
          <a:endParaRPr lang="zh-CN" altLang="en-US" sz="1600" kern="1200" dirty="0">
            <a:latin typeface="Times New Roman" panose="02020603050405020304" pitchFamily="18" charset="0"/>
            <a:cs typeface="Times New Roman" panose="02020603050405020304" pitchFamily="18" charset="0"/>
          </a:endParaRPr>
        </a:p>
      </dsp:txBody>
      <dsp:txXfrm>
        <a:off x="481761" y="1098984"/>
        <a:ext cx="2454922" cy="1342661"/>
      </dsp:txXfrm>
    </dsp:sp>
    <dsp:sp modelId="{9A7C5953-9146-439C-8C9F-D5A23215715B}">
      <dsp:nvSpPr>
        <dsp:cNvPr id="0" name=""/>
        <dsp:cNvSpPr/>
      </dsp:nvSpPr>
      <dsp:spPr>
        <a:xfrm rot="14850000">
          <a:off x="2641451" y="2134796"/>
          <a:ext cx="3314273" cy="54468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E38625D-4C1E-481A-8130-C7443169AF53}">
      <dsp:nvSpPr>
        <dsp:cNvPr id="0" name=""/>
        <dsp:cNvSpPr/>
      </dsp:nvSpPr>
      <dsp:spPr>
        <a:xfrm>
          <a:off x="2995518" y="341015"/>
          <a:ext cx="1337823" cy="107025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zh-CN" altLang="en-US" sz="1400" kern="1200" dirty="0" smtClean="0">
              <a:latin typeface="Times New Roman" panose="02020603050405020304" pitchFamily="18" charset="0"/>
              <a:cs typeface="Times New Roman" panose="02020603050405020304" pitchFamily="18" charset="0"/>
            </a:rPr>
            <a:t>气候变化适应与减缓</a:t>
          </a:r>
          <a:r>
            <a:rPr lang="en-US" sz="1400" kern="1200" dirty="0" smtClean="0">
              <a:latin typeface="Times New Roman" panose="02020603050405020304" pitchFamily="18" charset="0"/>
              <a:cs typeface="Times New Roman" panose="02020603050405020304" pitchFamily="18" charset="0"/>
            </a:rPr>
            <a:t>Climate Change Adaptation and Mitigation</a:t>
          </a:r>
          <a:endParaRPr lang="en-US" altLang="zh-CN" sz="1400" kern="1200" dirty="0" smtClean="0">
            <a:latin typeface="Times New Roman" panose="02020603050405020304" pitchFamily="18" charset="0"/>
            <a:cs typeface="Times New Roman" panose="02020603050405020304" pitchFamily="18" charset="0"/>
          </a:endParaRPr>
        </a:p>
      </dsp:txBody>
      <dsp:txXfrm>
        <a:off x="3026865" y="372362"/>
        <a:ext cx="1275129" cy="1007564"/>
      </dsp:txXfrm>
    </dsp:sp>
    <dsp:sp modelId="{9793BEE2-7420-4C89-A3A9-2F217754E6E1}">
      <dsp:nvSpPr>
        <dsp:cNvPr id="0" name=""/>
        <dsp:cNvSpPr/>
      </dsp:nvSpPr>
      <dsp:spPr>
        <a:xfrm rot="16200000">
          <a:off x="3713881" y="1926677"/>
          <a:ext cx="3327257" cy="54468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FDFF88D-68E1-4B73-AD4F-735C0021B443}">
      <dsp:nvSpPr>
        <dsp:cNvPr id="0" name=""/>
        <dsp:cNvSpPr/>
      </dsp:nvSpPr>
      <dsp:spPr>
        <a:xfrm>
          <a:off x="4585271" y="262"/>
          <a:ext cx="1584477" cy="107025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zh-CN" altLang="en-US" sz="1600" kern="1200" dirty="0" smtClean="0">
              <a:latin typeface="Times New Roman" panose="02020603050405020304" pitchFamily="18" charset="0"/>
              <a:cs typeface="Times New Roman" panose="02020603050405020304" pitchFamily="18" charset="0"/>
            </a:rPr>
            <a:t>城市环境治理</a:t>
          </a:r>
          <a:endParaRPr lang="en-US" altLang="zh-CN" sz="1600" kern="1200" dirty="0" smtClean="0">
            <a:latin typeface="Times New Roman" panose="02020603050405020304" pitchFamily="18" charset="0"/>
            <a:cs typeface="Times New Roman" panose="02020603050405020304" pitchFamily="18" charset="0"/>
          </a:endParaRPr>
        </a:p>
        <a:p>
          <a:pPr lvl="0" algn="ctr" defTabSz="711200">
            <a:lnSpc>
              <a:spcPct val="90000"/>
            </a:lnSpc>
            <a:spcBef>
              <a:spcPct val="0"/>
            </a:spcBef>
            <a:spcAft>
              <a:spcPct val="35000"/>
            </a:spcAft>
          </a:pPr>
          <a:r>
            <a:rPr lang="en-US" sz="1600" kern="1200" dirty="0" smtClean="0">
              <a:latin typeface="Times New Roman" panose="02020603050405020304" pitchFamily="18" charset="0"/>
              <a:cs typeface="Times New Roman" panose="02020603050405020304" pitchFamily="18" charset="0"/>
            </a:rPr>
            <a:t>Urban Environmental Governance</a:t>
          </a:r>
          <a:endParaRPr lang="zh-CN" altLang="en-US" sz="1600" kern="1200" dirty="0">
            <a:latin typeface="Times New Roman" panose="02020603050405020304" pitchFamily="18" charset="0"/>
            <a:cs typeface="Times New Roman" panose="02020603050405020304" pitchFamily="18" charset="0"/>
          </a:endParaRPr>
        </a:p>
      </dsp:txBody>
      <dsp:txXfrm>
        <a:off x="4616618" y="31609"/>
        <a:ext cx="1521783" cy="1007564"/>
      </dsp:txXfrm>
    </dsp:sp>
    <dsp:sp modelId="{7A1CA384-6A5B-4F0B-870E-533BC12C2A46}">
      <dsp:nvSpPr>
        <dsp:cNvPr id="0" name=""/>
        <dsp:cNvSpPr/>
      </dsp:nvSpPr>
      <dsp:spPr>
        <a:xfrm rot="17550000">
          <a:off x="4799295" y="2134796"/>
          <a:ext cx="3314273" cy="54468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54B42CB-8347-48DF-83DA-BDAA07694EEC}">
      <dsp:nvSpPr>
        <dsp:cNvPr id="0" name=""/>
        <dsp:cNvSpPr/>
      </dsp:nvSpPr>
      <dsp:spPr>
        <a:xfrm>
          <a:off x="6273589" y="341015"/>
          <a:ext cx="1634003" cy="107025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zh-CN" altLang="en-US" sz="1600" kern="1200" dirty="0" smtClean="0">
              <a:latin typeface="Times New Roman" panose="02020603050405020304" pitchFamily="18" charset="0"/>
              <a:cs typeface="Times New Roman" panose="02020603050405020304" pitchFamily="18" charset="0"/>
            </a:rPr>
            <a:t>农村环境治理</a:t>
          </a:r>
          <a:endParaRPr lang="en-US" altLang="zh-CN" sz="1600" kern="1200" dirty="0" smtClean="0">
            <a:latin typeface="Times New Roman" panose="02020603050405020304" pitchFamily="18" charset="0"/>
            <a:cs typeface="Times New Roman" panose="02020603050405020304" pitchFamily="18" charset="0"/>
          </a:endParaRPr>
        </a:p>
        <a:p>
          <a:pPr lvl="0" algn="ctr" defTabSz="711200">
            <a:lnSpc>
              <a:spcPct val="90000"/>
            </a:lnSpc>
            <a:spcBef>
              <a:spcPct val="0"/>
            </a:spcBef>
            <a:spcAft>
              <a:spcPct val="35000"/>
            </a:spcAft>
          </a:pPr>
          <a:r>
            <a:rPr lang="en-US" sz="1600" kern="1200" dirty="0" smtClean="0">
              <a:latin typeface="Times New Roman" panose="02020603050405020304" pitchFamily="18" charset="0"/>
              <a:cs typeface="Times New Roman" panose="02020603050405020304" pitchFamily="18" charset="0"/>
            </a:rPr>
            <a:t>Rural Environmental Governance</a:t>
          </a:r>
          <a:endParaRPr lang="zh-CN" altLang="en-US" sz="1600" kern="1200" dirty="0">
            <a:latin typeface="Times New Roman" panose="02020603050405020304" pitchFamily="18" charset="0"/>
            <a:cs typeface="Times New Roman" panose="02020603050405020304" pitchFamily="18" charset="0"/>
          </a:endParaRPr>
        </a:p>
      </dsp:txBody>
      <dsp:txXfrm>
        <a:off x="6304936" y="372362"/>
        <a:ext cx="1571309" cy="1007564"/>
      </dsp:txXfrm>
    </dsp:sp>
    <dsp:sp modelId="{4BC9C4DD-1126-4EC9-A67C-DBA0FA2A307D}">
      <dsp:nvSpPr>
        <dsp:cNvPr id="0" name=""/>
        <dsp:cNvSpPr/>
      </dsp:nvSpPr>
      <dsp:spPr>
        <a:xfrm rot="19176473">
          <a:off x="5809862" y="2440832"/>
          <a:ext cx="4538755" cy="54468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D493F9-5773-478E-967A-FCE3FB536AE1}">
      <dsp:nvSpPr>
        <dsp:cNvPr id="0" name=""/>
        <dsp:cNvSpPr/>
      </dsp:nvSpPr>
      <dsp:spPr>
        <a:xfrm>
          <a:off x="8666210" y="713774"/>
          <a:ext cx="2282901" cy="105761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zh-CN" altLang="en-US" sz="1200" kern="1200" dirty="0" smtClean="0">
              <a:latin typeface="Times New Roman" panose="02020603050405020304" pitchFamily="18" charset="0"/>
              <a:cs typeface="Times New Roman" panose="02020603050405020304" pitchFamily="18" charset="0"/>
            </a:rPr>
            <a:t>环境友好型技术交流与环保产业合作</a:t>
          </a:r>
          <a:endParaRPr lang="en-US" altLang="zh-CN" sz="1200" kern="1200" dirty="0" smtClean="0">
            <a:latin typeface="Times New Roman" panose="02020603050405020304" pitchFamily="18" charset="0"/>
            <a:cs typeface="Times New Roman" panose="02020603050405020304" pitchFamily="18" charset="0"/>
          </a:endParaRPr>
        </a:p>
        <a:p>
          <a:pPr lvl="0" algn="ctr" defTabSz="533400">
            <a:lnSpc>
              <a:spcPct val="90000"/>
            </a:lnSpc>
            <a:spcBef>
              <a:spcPct val="0"/>
            </a:spcBef>
            <a:spcAft>
              <a:spcPct val="35000"/>
            </a:spcAft>
          </a:pPr>
          <a:r>
            <a:rPr lang="en-US" sz="1200" kern="1200" dirty="0" smtClean="0">
              <a:latin typeface="Times New Roman" panose="02020603050405020304" pitchFamily="18" charset="0"/>
              <a:cs typeface="Times New Roman" panose="02020603050405020304" pitchFamily="18" charset="0"/>
            </a:rPr>
            <a:t>Environmentally friendly technology communication and environmental protection industrial cooperation </a:t>
          </a:r>
          <a:endParaRPr lang="zh-CN" altLang="en-US" sz="1200" kern="1200" dirty="0">
            <a:latin typeface="Times New Roman" panose="02020603050405020304" pitchFamily="18" charset="0"/>
            <a:cs typeface="Times New Roman" panose="02020603050405020304" pitchFamily="18" charset="0"/>
          </a:endParaRPr>
        </a:p>
      </dsp:txBody>
      <dsp:txXfrm>
        <a:off x="8697187" y="744751"/>
        <a:ext cx="2220947" cy="995664"/>
      </dsp:txXfrm>
    </dsp:sp>
    <dsp:sp modelId="{F2130A4C-282E-4E3E-9692-4FA488160563}">
      <dsp:nvSpPr>
        <dsp:cNvPr id="0" name=""/>
        <dsp:cNvSpPr/>
      </dsp:nvSpPr>
      <dsp:spPr>
        <a:xfrm rot="20250000">
          <a:off x="6394057" y="3646910"/>
          <a:ext cx="3242610" cy="54468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78A832D-1CB8-43F5-8E43-9157618E8AC7}">
      <dsp:nvSpPr>
        <dsp:cNvPr id="0" name=""/>
        <dsp:cNvSpPr/>
      </dsp:nvSpPr>
      <dsp:spPr>
        <a:xfrm>
          <a:off x="8761302" y="2763676"/>
          <a:ext cx="1503900" cy="107025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zh-CN" sz="1400" kern="1200" dirty="0" smtClean="0">
              <a:latin typeface="Times New Roman" panose="02020603050405020304" pitchFamily="18" charset="0"/>
              <a:cs typeface="Times New Roman" panose="02020603050405020304" pitchFamily="18" charset="0"/>
            </a:rPr>
            <a:t>环境数据与信息管理</a:t>
          </a:r>
          <a:r>
            <a:rPr lang="en-US" sz="1400" kern="1200" dirty="0" smtClean="0">
              <a:latin typeface="Times New Roman" panose="02020603050405020304" pitchFamily="18" charset="0"/>
              <a:cs typeface="Times New Roman" panose="02020603050405020304" pitchFamily="18" charset="0"/>
            </a:rPr>
            <a:t>Management of Environmental Data and Information</a:t>
          </a:r>
          <a:endParaRPr lang="zh-CN" altLang="en-US" sz="1400" kern="1200" dirty="0">
            <a:latin typeface="Times New Roman" panose="02020603050405020304" pitchFamily="18" charset="0"/>
            <a:cs typeface="Times New Roman" panose="02020603050405020304" pitchFamily="18" charset="0"/>
          </a:endParaRPr>
        </a:p>
      </dsp:txBody>
      <dsp:txXfrm>
        <a:off x="8792649" y="2795023"/>
        <a:ext cx="1441206" cy="1007564"/>
      </dsp:txXfrm>
    </dsp:sp>
    <dsp:sp modelId="{A233EF0B-5915-4361-950F-ECAE091C3C79}">
      <dsp:nvSpPr>
        <dsp:cNvPr id="0" name=""/>
        <dsp:cNvSpPr/>
      </dsp:nvSpPr>
      <dsp:spPr>
        <a:xfrm>
          <a:off x="6628456" y="4739544"/>
          <a:ext cx="3225549" cy="54468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022A3BF-1EAF-49D0-BA45-95C7205BE740}">
      <dsp:nvSpPr>
        <dsp:cNvPr id="0" name=""/>
        <dsp:cNvSpPr/>
      </dsp:nvSpPr>
      <dsp:spPr>
        <a:xfrm>
          <a:off x="8991002" y="4476757"/>
          <a:ext cx="1726006" cy="107025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zh-CN" altLang="zh-CN" sz="1400" kern="1200" dirty="0" smtClean="0">
              <a:latin typeface="Times New Roman" panose="02020603050405020304" pitchFamily="18" charset="0"/>
              <a:cs typeface="Times New Roman" panose="02020603050405020304" pitchFamily="18" charset="0"/>
            </a:rPr>
            <a:t>环境教育与公众环境意识</a:t>
          </a:r>
          <a:r>
            <a:rPr lang="en-US" altLang="zh-CN" sz="1400" kern="1200" dirty="0" smtClean="0">
              <a:latin typeface="Times New Roman" panose="02020603050405020304" pitchFamily="18" charset="0"/>
              <a:cs typeface="Times New Roman" panose="02020603050405020304" pitchFamily="18" charset="0"/>
            </a:rPr>
            <a:t/>
          </a:r>
          <a:br>
            <a:rPr lang="en-US" altLang="zh-CN" sz="1400" kern="1200" dirty="0" smtClean="0">
              <a:latin typeface="Times New Roman" panose="02020603050405020304" pitchFamily="18" charset="0"/>
              <a:cs typeface="Times New Roman" panose="02020603050405020304" pitchFamily="18" charset="0"/>
            </a:rPr>
          </a:br>
          <a:r>
            <a:rPr lang="en-US" altLang="zh-CN" sz="1400" kern="1200" dirty="0" smtClean="0">
              <a:latin typeface="Times New Roman" panose="02020603050405020304" pitchFamily="18" charset="0"/>
              <a:cs typeface="Times New Roman" panose="02020603050405020304" pitchFamily="18" charset="0"/>
            </a:rPr>
            <a:t>Environmental Education and Public Awareness</a:t>
          </a:r>
          <a:endParaRPr lang="zh-CN" altLang="en-US" sz="1400" kern="1200" dirty="0">
            <a:latin typeface="Times New Roman" panose="02020603050405020304" pitchFamily="18" charset="0"/>
            <a:cs typeface="Times New Roman" panose="02020603050405020304" pitchFamily="18" charset="0"/>
          </a:endParaRPr>
        </a:p>
      </dsp:txBody>
      <dsp:txXfrm>
        <a:off x="9022349" y="4508104"/>
        <a:ext cx="1663312" cy="10075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84B642-BC70-4BE1-AA33-B2DD93B7E104}">
      <dsp:nvSpPr>
        <dsp:cNvPr id="0" name=""/>
        <dsp:cNvSpPr/>
      </dsp:nvSpPr>
      <dsp:spPr>
        <a:xfrm rot="10800000">
          <a:off x="1447264" y="0"/>
          <a:ext cx="6590261" cy="1107623"/>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8431" tIns="60960" rIns="113792" bIns="60960" numCol="1" spcCol="1270" anchor="ctr" anchorCtr="0">
          <a:noAutofit/>
        </a:bodyPr>
        <a:lstStyle/>
        <a:p>
          <a:pPr lvl="0" algn="ctr" defTabSz="711200">
            <a:lnSpc>
              <a:spcPct val="90000"/>
            </a:lnSpc>
            <a:spcBef>
              <a:spcPct val="0"/>
            </a:spcBef>
            <a:spcAft>
              <a:spcPct val="35000"/>
            </a:spcAft>
          </a:pPr>
          <a:r>
            <a:rPr lang="zh-CN" altLang="zh-CN" sz="1600" b="0" kern="1200" dirty="0" smtClean="0">
              <a:latin typeface="Times New Roman" panose="02020603050405020304" pitchFamily="18" charset="0"/>
              <a:ea typeface="华文宋体" panose="02010600040101010101" pitchFamily="2" charset="-122"/>
              <a:cs typeface="Times New Roman" panose="02020603050405020304" pitchFamily="18" charset="0"/>
            </a:rPr>
            <a:t>开澜沧江</a:t>
          </a:r>
          <a:r>
            <a:rPr lang="en-US" altLang="zh-CN" sz="1600" b="0" kern="1200" dirty="0" smtClean="0">
              <a:latin typeface="Times New Roman" panose="02020603050405020304" pitchFamily="18" charset="0"/>
              <a:ea typeface="华文宋体" panose="02010600040101010101" pitchFamily="2" charset="-122"/>
              <a:cs typeface="Times New Roman" panose="02020603050405020304" pitchFamily="18" charset="0"/>
            </a:rPr>
            <a:t>-</a:t>
          </a:r>
          <a:r>
            <a:rPr lang="zh-CN" altLang="zh-CN" sz="1600" b="0" kern="1200" dirty="0" smtClean="0">
              <a:latin typeface="Times New Roman" panose="02020603050405020304" pitchFamily="18" charset="0"/>
              <a:ea typeface="华文宋体" panose="02010600040101010101" pitchFamily="2" charset="-122"/>
              <a:cs typeface="Times New Roman" panose="02020603050405020304" pitchFamily="18" charset="0"/>
            </a:rPr>
            <a:t>湄公河区域环境合作与</a:t>
          </a:r>
          <a:r>
            <a:rPr lang="en-US" altLang="zh-CN" sz="1600" b="0" kern="1200" dirty="0" smtClean="0">
              <a:latin typeface="Times New Roman" panose="02020603050405020304" pitchFamily="18" charset="0"/>
              <a:ea typeface="华文宋体" panose="02010600040101010101" pitchFamily="2" charset="-122"/>
              <a:cs typeface="Times New Roman" panose="02020603050405020304" pitchFamily="18" charset="0"/>
            </a:rPr>
            <a:t>2030</a:t>
          </a:r>
          <a:r>
            <a:rPr lang="zh-CN" altLang="zh-CN" sz="1600" b="0" kern="1200" dirty="0" smtClean="0">
              <a:latin typeface="Times New Roman" panose="02020603050405020304" pitchFamily="18" charset="0"/>
              <a:ea typeface="华文宋体" panose="02010600040101010101" pitchFamily="2" charset="-122"/>
              <a:cs typeface="Times New Roman" panose="02020603050405020304" pitchFamily="18" charset="0"/>
            </a:rPr>
            <a:t>年可持续发展议程高层政策对话；</a:t>
          </a:r>
          <a:endParaRPr lang="en-US" altLang="zh-CN" sz="1600" b="0" kern="1200" dirty="0" smtClean="0">
            <a:latin typeface="Times New Roman" panose="02020603050405020304" pitchFamily="18" charset="0"/>
            <a:ea typeface="华文宋体" panose="02010600040101010101" pitchFamily="2" charset="-122"/>
            <a:cs typeface="Times New Roman" panose="02020603050405020304" pitchFamily="18" charset="0"/>
          </a:endParaRPr>
        </a:p>
        <a:p>
          <a:pPr lvl="0" algn="ctr" defTabSz="711200">
            <a:lnSpc>
              <a:spcPct val="90000"/>
            </a:lnSpc>
            <a:spcBef>
              <a:spcPct val="0"/>
            </a:spcBef>
            <a:spcAft>
              <a:spcPct val="35000"/>
            </a:spcAft>
          </a:pPr>
          <a:r>
            <a:rPr lang="en-US" altLang="zh-CN" sz="1600" b="0" kern="1200" dirty="0" smtClean="0">
              <a:latin typeface="Times New Roman" panose="02020603050405020304" pitchFamily="18" charset="0"/>
              <a:cs typeface="Times New Roman" panose="02020603050405020304" pitchFamily="18" charset="0"/>
            </a:rPr>
            <a:t>high-level policy dialogues on </a:t>
          </a:r>
          <a:r>
            <a:rPr lang="en-US" altLang="zh-CN" sz="1600" b="0" kern="1200" dirty="0" err="1" smtClean="0">
              <a:latin typeface="Times New Roman" panose="02020603050405020304" pitchFamily="18" charset="0"/>
              <a:cs typeface="Times New Roman" panose="02020603050405020304" pitchFamily="18" charset="0"/>
            </a:rPr>
            <a:t>Lancang</a:t>
          </a:r>
          <a:r>
            <a:rPr lang="en-US" altLang="zh-CN" sz="1600" b="0" kern="1200" dirty="0" smtClean="0">
              <a:latin typeface="Times New Roman" panose="02020603050405020304" pitchFamily="18" charset="0"/>
              <a:cs typeface="Times New Roman" panose="02020603050405020304" pitchFamily="18" charset="0"/>
            </a:rPr>
            <a:t>-Mekong environmental cooperation and 2030 Sustainable Development Goals</a:t>
          </a:r>
          <a:endParaRPr lang="zh-CN" altLang="en-US" sz="1600" b="0" kern="1200" dirty="0"/>
        </a:p>
      </dsp:txBody>
      <dsp:txXfrm rot="10800000">
        <a:off x="1724170" y="0"/>
        <a:ext cx="6313355" cy="1107623"/>
      </dsp:txXfrm>
    </dsp:sp>
    <dsp:sp modelId="{FBEE7E0A-8B2C-4B6E-BA64-0D1FCEB9DB0A}">
      <dsp:nvSpPr>
        <dsp:cNvPr id="0" name=""/>
        <dsp:cNvSpPr/>
      </dsp:nvSpPr>
      <dsp:spPr>
        <a:xfrm>
          <a:off x="1137790" y="246"/>
          <a:ext cx="1107623" cy="1107623"/>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87598F2-36A0-4EED-BEA5-3E566C8711CB}">
      <dsp:nvSpPr>
        <dsp:cNvPr id="0" name=""/>
        <dsp:cNvSpPr/>
      </dsp:nvSpPr>
      <dsp:spPr>
        <a:xfrm rot="10800000">
          <a:off x="1538330" y="1438504"/>
          <a:ext cx="6468839" cy="1107623"/>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8431" tIns="68580" rIns="128016" bIns="68580" numCol="1" spcCol="1270" anchor="ctr" anchorCtr="0">
          <a:noAutofit/>
        </a:bodyPr>
        <a:lstStyle/>
        <a:p>
          <a:pPr lvl="0" algn="ctr" defTabSz="800100">
            <a:lnSpc>
              <a:spcPct val="90000"/>
            </a:lnSpc>
            <a:spcBef>
              <a:spcPct val="0"/>
            </a:spcBef>
            <a:spcAft>
              <a:spcPct val="35000"/>
            </a:spcAft>
          </a:pPr>
          <a:r>
            <a:rPr lang="zh-CN" sz="1800" kern="1200" dirty="0" smtClean="0">
              <a:latin typeface="Times New Roman" panose="02020603050405020304" pitchFamily="18" charset="0"/>
              <a:cs typeface="Times New Roman" panose="02020603050405020304" pitchFamily="18" charset="0"/>
            </a:rPr>
            <a:t>开展澜沧江－湄公河环境政策体系、环境合作展望等联合</a:t>
          </a:r>
          <a:r>
            <a:rPr lang="zh-CN" sz="1800" kern="1200" dirty="0" smtClean="0">
              <a:latin typeface="Times New Roman" panose="02020603050405020304" pitchFamily="18" charset="0"/>
              <a:cs typeface="Times New Roman" panose="02020603050405020304" pitchFamily="18" charset="0"/>
            </a:rPr>
            <a:t>研究</a:t>
          </a:r>
          <a:endParaRPr lang="en-US" altLang="zh-CN" sz="1800" kern="1200" dirty="0" smtClean="0">
            <a:latin typeface="Times New Roman" panose="02020603050405020304" pitchFamily="18" charset="0"/>
            <a:cs typeface="Times New Roman" panose="02020603050405020304" pitchFamily="18" charset="0"/>
          </a:endParaRPr>
        </a:p>
        <a:p>
          <a:pPr lvl="0" algn="ctr" defTabSz="800100">
            <a:lnSpc>
              <a:spcPct val="90000"/>
            </a:lnSpc>
            <a:spcBef>
              <a:spcPct val="0"/>
            </a:spcBef>
            <a:spcAft>
              <a:spcPct val="35000"/>
            </a:spcAft>
          </a:pPr>
          <a:r>
            <a:rPr lang="en-US" altLang="zh-CN" sz="1800" b="1" kern="1200" dirty="0" smtClean="0">
              <a:latin typeface="Times New Roman" panose="02020603050405020304" pitchFamily="18" charset="0"/>
              <a:cs typeface="Times New Roman" panose="02020603050405020304" pitchFamily="18" charset="0"/>
            </a:rPr>
            <a:t>Joint research on environmental poly , environmental cooperation outlook</a:t>
          </a:r>
          <a:endParaRPr lang="zh-CN" altLang="en-US" sz="1800" b="1" kern="1200" dirty="0">
            <a:latin typeface="Times New Roman" panose="02020603050405020304" pitchFamily="18" charset="0"/>
            <a:cs typeface="Times New Roman" panose="02020603050405020304" pitchFamily="18" charset="0"/>
          </a:endParaRPr>
        </a:p>
      </dsp:txBody>
      <dsp:txXfrm rot="10800000">
        <a:off x="1815236" y="1438504"/>
        <a:ext cx="6191933" cy="1107623"/>
      </dsp:txXfrm>
    </dsp:sp>
    <dsp:sp modelId="{E7035BE4-4CD4-4D3A-B25D-D9DCDB7632ED}">
      <dsp:nvSpPr>
        <dsp:cNvPr id="0" name=""/>
        <dsp:cNvSpPr/>
      </dsp:nvSpPr>
      <dsp:spPr>
        <a:xfrm>
          <a:off x="1168145" y="1438504"/>
          <a:ext cx="1107623" cy="1107623"/>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039BD95-2EEF-4624-81BD-1C3C523661F3}">
      <dsp:nvSpPr>
        <dsp:cNvPr id="0" name=""/>
        <dsp:cNvSpPr/>
      </dsp:nvSpPr>
      <dsp:spPr>
        <a:xfrm rot="10800000">
          <a:off x="1584412" y="2876761"/>
          <a:ext cx="6407396" cy="1107623"/>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8431" tIns="76200" rIns="142240" bIns="76200" numCol="1" spcCol="1270" anchor="ctr" anchorCtr="0">
          <a:noAutofit/>
        </a:bodyPr>
        <a:lstStyle/>
        <a:p>
          <a:pPr lvl="0" algn="ctr" defTabSz="889000">
            <a:lnSpc>
              <a:spcPct val="90000"/>
            </a:lnSpc>
            <a:spcBef>
              <a:spcPct val="0"/>
            </a:spcBef>
            <a:spcAft>
              <a:spcPct val="35000"/>
            </a:spcAft>
          </a:pPr>
          <a:r>
            <a:rPr lang="zh-CN" sz="2000" kern="1200" dirty="0" smtClean="0">
              <a:latin typeface="Times New Roman" panose="02020603050405020304" pitchFamily="18" charset="0"/>
              <a:cs typeface="Times New Roman" panose="02020603050405020304" pitchFamily="18" charset="0"/>
            </a:rPr>
            <a:t>开展跨部门政策对话与政府－企业圆桌</a:t>
          </a:r>
          <a:r>
            <a:rPr lang="zh-CN" sz="2000" kern="1200" dirty="0" smtClean="0">
              <a:latin typeface="Times New Roman" panose="02020603050405020304" pitchFamily="18" charset="0"/>
              <a:cs typeface="Times New Roman" panose="02020603050405020304" pitchFamily="18" charset="0"/>
            </a:rPr>
            <a:t>对话</a:t>
          </a:r>
          <a:endParaRPr lang="en-US" altLang="zh-CN" sz="2000" kern="1200" dirty="0" smtClean="0">
            <a:latin typeface="Times New Roman" panose="02020603050405020304" pitchFamily="18" charset="0"/>
            <a:cs typeface="Times New Roman" panose="02020603050405020304" pitchFamily="18" charset="0"/>
          </a:endParaRPr>
        </a:p>
        <a:p>
          <a:pPr lvl="0" algn="ctr" defTabSz="889000">
            <a:lnSpc>
              <a:spcPct val="90000"/>
            </a:lnSpc>
            <a:spcBef>
              <a:spcPct val="0"/>
            </a:spcBef>
            <a:spcAft>
              <a:spcPct val="35000"/>
            </a:spcAft>
          </a:pPr>
          <a:r>
            <a:rPr lang="en-US" altLang="zh-CN" sz="2000" b="1" kern="1200" dirty="0" smtClean="0">
              <a:latin typeface="Times New Roman" panose="02020603050405020304" pitchFamily="18" charset="0"/>
              <a:cs typeface="Times New Roman" panose="02020603050405020304" pitchFamily="18" charset="0"/>
            </a:rPr>
            <a:t>Trans-departmental dialogue and government-enterprises round-table dialogue</a:t>
          </a:r>
          <a:endParaRPr lang="zh-CN" altLang="en-US" sz="2000" b="1" kern="1200" dirty="0">
            <a:latin typeface="Times New Roman" panose="02020603050405020304" pitchFamily="18" charset="0"/>
            <a:cs typeface="Times New Roman" panose="02020603050405020304" pitchFamily="18" charset="0"/>
          </a:endParaRPr>
        </a:p>
      </dsp:txBody>
      <dsp:txXfrm rot="10800000">
        <a:off x="1861318" y="2876761"/>
        <a:ext cx="6130490" cy="1107623"/>
      </dsp:txXfrm>
    </dsp:sp>
    <dsp:sp modelId="{962E60D8-EDEF-4334-AE9F-FBF53E780B0E}">
      <dsp:nvSpPr>
        <dsp:cNvPr id="0" name=""/>
        <dsp:cNvSpPr/>
      </dsp:nvSpPr>
      <dsp:spPr>
        <a:xfrm>
          <a:off x="1183506" y="2876761"/>
          <a:ext cx="1107623" cy="1107623"/>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795EB3-C429-491F-84C5-70C55131F860}">
      <dsp:nvSpPr>
        <dsp:cNvPr id="0" name=""/>
        <dsp:cNvSpPr/>
      </dsp:nvSpPr>
      <dsp:spPr>
        <a:xfrm>
          <a:off x="1620198" y="0"/>
          <a:ext cx="4887602" cy="4887602"/>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6C719F-9DE9-49AD-A161-F619A9A3B807}">
      <dsp:nvSpPr>
        <dsp:cNvPr id="0" name=""/>
        <dsp:cNvSpPr/>
      </dsp:nvSpPr>
      <dsp:spPr>
        <a:xfrm>
          <a:off x="2084521" y="464322"/>
          <a:ext cx="1906164" cy="19061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sz="1200" kern="1200" dirty="0" smtClean="0"/>
            <a:t>提高区域环境规划能力与环境管理能力</a:t>
          </a:r>
          <a:endParaRPr lang="en-US" altLang="zh-CN" sz="1200" kern="1200" dirty="0" smtClean="0"/>
        </a:p>
        <a:p>
          <a:pPr lvl="0" algn="ctr" defTabSz="533400">
            <a:lnSpc>
              <a:spcPct val="90000"/>
            </a:lnSpc>
            <a:spcBef>
              <a:spcPct val="0"/>
            </a:spcBef>
            <a:spcAft>
              <a:spcPct val="35000"/>
            </a:spcAft>
          </a:pPr>
          <a:r>
            <a:rPr lang="en-US" sz="1200" kern="1200" dirty="0" smtClean="0"/>
            <a:t>enhance capacity building through organizing </a:t>
          </a:r>
          <a:r>
            <a:rPr lang="en-US" sz="1200" kern="1200" dirty="0" err="1" smtClean="0"/>
            <a:t>Lancang</a:t>
          </a:r>
          <a:r>
            <a:rPr lang="en-US" sz="1200" kern="1200" dirty="0" smtClean="0"/>
            <a:t>-Mekong environmental planning and management training programs as well as the leadership skill training for environmental sector trainings</a:t>
          </a:r>
          <a:endParaRPr lang="zh-CN" altLang="en-US" sz="1200" kern="1200" dirty="0"/>
        </a:p>
      </dsp:txBody>
      <dsp:txXfrm>
        <a:off x="2177572" y="557373"/>
        <a:ext cx="1720062" cy="1720062"/>
      </dsp:txXfrm>
    </dsp:sp>
    <dsp:sp modelId="{7D745EC1-71F0-40F3-9777-FDE6286735BF}">
      <dsp:nvSpPr>
        <dsp:cNvPr id="0" name=""/>
        <dsp:cNvSpPr/>
      </dsp:nvSpPr>
      <dsp:spPr>
        <a:xfrm>
          <a:off x="4137314" y="464322"/>
          <a:ext cx="1906164" cy="19061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zh-CN" sz="1400" kern="1200" dirty="0" smtClean="0"/>
            <a:t>环境技术官员能力建设活动</a:t>
          </a:r>
          <a:endParaRPr lang="en-US" altLang="zh-CN" sz="1400" kern="1200" dirty="0" smtClean="0"/>
        </a:p>
        <a:p>
          <a:pPr lvl="0" algn="ctr" defTabSz="622300">
            <a:lnSpc>
              <a:spcPct val="90000"/>
            </a:lnSpc>
            <a:spcBef>
              <a:spcPct val="0"/>
            </a:spcBef>
            <a:spcAft>
              <a:spcPct val="35000"/>
            </a:spcAft>
          </a:pPr>
          <a:r>
            <a:rPr lang="en-US" sz="1400" kern="1200" dirty="0" smtClean="0"/>
            <a:t>launch technical official capacity building activities</a:t>
          </a:r>
          <a:endParaRPr lang="zh-CN" altLang="en-US" sz="1400" kern="1200" dirty="0"/>
        </a:p>
      </dsp:txBody>
      <dsp:txXfrm>
        <a:off x="4230365" y="557373"/>
        <a:ext cx="1720062" cy="1720062"/>
      </dsp:txXfrm>
    </dsp:sp>
    <dsp:sp modelId="{9C3610F1-EF56-4BB3-B832-CE2EB5DFB57E}">
      <dsp:nvSpPr>
        <dsp:cNvPr id="0" name=""/>
        <dsp:cNvSpPr/>
      </dsp:nvSpPr>
      <dsp:spPr>
        <a:xfrm>
          <a:off x="2084521" y="2517115"/>
          <a:ext cx="1906164" cy="19061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zh-CN" sz="1400" kern="1200" dirty="0" smtClean="0"/>
            <a:t>开展基于多方合作的能力建设项目</a:t>
          </a:r>
          <a:endParaRPr lang="en-US" altLang="zh-CN" sz="1400" kern="1200" dirty="0" smtClean="0"/>
        </a:p>
        <a:p>
          <a:pPr lvl="0" algn="ctr" defTabSz="622300">
            <a:lnSpc>
              <a:spcPct val="90000"/>
            </a:lnSpc>
            <a:spcBef>
              <a:spcPct val="0"/>
            </a:spcBef>
            <a:spcAft>
              <a:spcPct val="35000"/>
            </a:spcAft>
          </a:pPr>
          <a:r>
            <a:rPr lang="en-US" sz="1400" kern="1200" dirty="0" smtClean="0"/>
            <a:t>launch capacity building projects on multiple cooperation</a:t>
          </a:r>
          <a:endParaRPr lang="zh-CN" altLang="en-US" sz="1400" kern="1200" dirty="0"/>
        </a:p>
      </dsp:txBody>
      <dsp:txXfrm>
        <a:off x="2177572" y="2610166"/>
        <a:ext cx="1720062" cy="1720062"/>
      </dsp:txXfrm>
    </dsp:sp>
    <dsp:sp modelId="{5B6D5729-8528-4EDA-BFB6-10030FE17060}">
      <dsp:nvSpPr>
        <dsp:cNvPr id="0" name=""/>
        <dsp:cNvSpPr/>
      </dsp:nvSpPr>
      <dsp:spPr>
        <a:xfrm>
          <a:off x="4137314" y="2517115"/>
          <a:ext cx="1906164" cy="19061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zh-CN" sz="1400" kern="1200" dirty="0" smtClean="0"/>
            <a:t>适时组织澜沧江－湄公河企业圆桌对话</a:t>
          </a:r>
          <a:endParaRPr lang="en-US" altLang="zh-CN" sz="1400" kern="1200" dirty="0" smtClean="0"/>
        </a:p>
        <a:p>
          <a:pPr lvl="0" algn="ctr" defTabSz="622300">
            <a:lnSpc>
              <a:spcPct val="90000"/>
            </a:lnSpc>
            <a:spcBef>
              <a:spcPct val="0"/>
            </a:spcBef>
            <a:spcAft>
              <a:spcPct val="35000"/>
            </a:spcAft>
          </a:pPr>
          <a:r>
            <a:rPr lang="en-US" sz="1400" kern="1200" dirty="0" smtClean="0"/>
            <a:t>To organize the </a:t>
          </a:r>
          <a:r>
            <a:rPr lang="en-US" sz="1400" kern="1200" dirty="0" err="1" smtClean="0"/>
            <a:t>Lancang</a:t>
          </a:r>
          <a:r>
            <a:rPr lang="en-US" sz="1400" kern="1200" dirty="0" smtClean="0"/>
            <a:t>-Mekong Enterprises Roundtable Dialogue appropriately.</a:t>
          </a:r>
          <a:endParaRPr lang="zh-CN" altLang="en-US" sz="1400" kern="1200" dirty="0"/>
        </a:p>
      </dsp:txBody>
      <dsp:txXfrm>
        <a:off x="4230365" y="2610166"/>
        <a:ext cx="1720062" cy="17200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FE0715-CBDF-4C35-AF49-88AF3F5BD63F}">
      <dsp:nvSpPr>
        <dsp:cNvPr id="0" name=""/>
        <dsp:cNvSpPr/>
      </dsp:nvSpPr>
      <dsp:spPr>
        <a:xfrm>
          <a:off x="1459040" y="0"/>
          <a:ext cx="4141367" cy="4141367"/>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1A7CE6C-F5DE-4C29-A561-84569834C5C1}">
      <dsp:nvSpPr>
        <dsp:cNvPr id="0" name=""/>
        <dsp:cNvSpPr/>
      </dsp:nvSpPr>
      <dsp:spPr>
        <a:xfrm>
          <a:off x="1728229" y="269188"/>
          <a:ext cx="1656546" cy="165654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altLang="en-US" sz="1600" kern="1200" dirty="0" smtClean="0"/>
            <a:t>联合研究</a:t>
          </a:r>
          <a:endParaRPr lang="en-US" altLang="zh-CN" sz="1600" kern="1200" dirty="0" smtClean="0"/>
        </a:p>
        <a:p>
          <a:pPr lvl="0" algn="ctr" defTabSz="711200">
            <a:lnSpc>
              <a:spcPct val="90000"/>
            </a:lnSpc>
            <a:spcBef>
              <a:spcPct val="0"/>
            </a:spcBef>
            <a:spcAft>
              <a:spcPct val="35000"/>
            </a:spcAft>
          </a:pPr>
          <a:r>
            <a:rPr lang="en-US" altLang="zh-CN" sz="1600" kern="1200" dirty="0" smtClean="0"/>
            <a:t>Joint research</a:t>
          </a:r>
          <a:endParaRPr lang="zh-CN" altLang="en-US" sz="1600" kern="1200" dirty="0"/>
        </a:p>
      </dsp:txBody>
      <dsp:txXfrm>
        <a:off x="1809095" y="350054"/>
        <a:ext cx="1494814" cy="1494814"/>
      </dsp:txXfrm>
    </dsp:sp>
    <dsp:sp modelId="{FD920C91-B4B8-4720-B961-AC6D1870DAE2}">
      <dsp:nvSpPr>
        <dsp:cNvPr id="0" name=""/>
        <dsp:cNvSpPr/>
      </dsp:nvSpPr>
      <dsp:spPr>
        <a:xfrm>
          <a:off x="3674671" y="269188"/>
          <a:ext cx="1656546" cy="165654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altLang="en-US" sz="1600" kern="1200" dirty="0" smtClean="0"/>
            <a:t>综合规划开发建设</a:t>
          </a:r>
          <a:endParaRPr lang="en-US" altLang="zh-CN" sz="1600" kern="1200" dirty="0" smtClean="0"/>
        </a:p>
        <a:p>
          <a:pPr lvl="0" algn="ctr" defTabSz="711200">
            <a:lnSpc>
              <a:spcPct val="90000"/>
            </a:lnSpc>
            <a:spcBef>
              <a:spcPct val="0"/>
            </a:spcBef>
            <a:spcAft>
              <a:spcPct val="35000"/>
            </a:spcAft>
          </a:pPr>
          <a:r>
            <a:rPr lang="en-US" altLang="zh-CN" sz="1600" kern="1200" dirty="0" smtClean="0"/>
            <a:t>Planning and construction</a:t>
          </a:r>
          <a:endParaRPr lang="zh-CN" altLang="en-US" sz="1600" kern="1200" dirty="0"/>
        </a:p>
      </dsp:txBody>
      <dsp:txXfrm>
        <a:off x="3755537" y="350054"/>
        <a:ext cx="1494814" cy="1494814"/>
      </dsp:txXfrm>
    </dsp:sp>
    <dsp:sp modelId="{B2ACDBB5-15E0-4D6A-946B-3C0C3E666DE3}">
      <dsp:nvSpPr>
        <dsp:cNvPr id="0" name=""/>
        <dsp:cNvSpPr/>
      </dsp:nvSpPr>
      <dsp:spPr>
        <a:xfrm>
          <a:off x="1728229" y="2215631"/>
          <a:ext cx="1656546" cy="165654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altLang="en-US" sz="1600" kern="1200" dirty="0" smtClean="0"/>
            <a:t>调查、监测与评估</a:t>
          </a:r>
          <a:endParaRPr lang="en-US" altLang="zh-CN" sz="1600" kern="1200" dirty="0" smtClean="0"/>
        </a:p>
        <a:p>
          <a:pPr lvl="0" algn="ctr" defTabSz="711200">
            <a:lnSpc>
              <a:spcPct val="90000"/>
            </a:lnSpc>
            <a:spcBef>
              <a:spcPct val="0"/>
            </a:spcBef>
            <a:spcAft>
              <a:spcPct val="35000"/>
            </a:spcAft>
          </a:pPr>
          <a:r>
            <a:rPr lang="en-US" altLang="zh-CN" sz="1600" kern="1200" dirty="0" smtClean="0"/>
            <a:t>Investigation, monitoring and assessment</a:t>
          </a:r>
          <a:endParaRPr lang="zh-CN" altLang="en-US" sz="1600" kern="1200" dirty="0"/>
        </a:p>
      </dsp:txBody>
      <dsp:txXfrm>
        <a:off x="1809095" y="2296497"/>
        <a:ext cx="1494814" cy="1494814"/>
      </dsp:txXfrm>
    </dsp:sp>
    <dsp:sp modelId="{E567C1C4-B160-407C-95DE-69BF82D7126B}">
      <dsp:nvSpPr>
        <dsp:cNvPr id="0" name=""/>
        <dsp:cNvSpPr/>
      </dsp:nvSpPr>
      <dsp:spPr>
        <a:xfrm>
          <a:off x="3674671" y="2215631"/>
          <a:ext cx="1656546" cy="165654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zh-CN" altLang="en-US" sz="1600" kern="1200" dirty="0" smtClean="0"/>
            <a:t>公约履约</a:t>
          </a:r>
          <a:endParaRPr lang="en-US" altLang="zh-CN" sz="1600" kern="1200" dirty="0" smtClean="0"/>
        </a:p>
        <a:p>
          <a:pPr lvl="0" algn="ctr" defTabSz="711200">
            <a:lnSpc>
              <a:spcPct val="90000"/>
            </a:lnSpc>
            <a:spcBef>
              <a:spcPct val="0"/>
            </a:spcBef>
            <a:spcAft>
              <a:spcPct val="35000"/>
            </a:spcAft>
          </a:pPr>
          <a:r>
            <a:rPr lang="en-US" altLang="zh-CN" sz="1600" kern="1200" dirty="0" smtClean="0"/>
            <a:t>Implementation of conventions</a:t>
          </a:r>
          <a:endParaRPr lang="zh-CN" altLang="en-US" sz="1600" kern="1200" dirty="0"/>
        </a:p>
      </dsp:txBody>
      <dsp:txXfrm>
        <a:off x="3755537" y="2296497"/>
        <a:ext cx="1494814" cy="149481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77863A-8149-411D-B0E7-CDEAECBB741C}">
      <dsp:nvSpPr>
        <dsp:cNvPr id="0" name=""/>
        <dsp:cNvSpPr/>
      </dsp:nvSpPr>
      <dsp:spPr>
        <a:xfrm>
          <a:off x="167058" y="1170127"/>
          <a:ext cx="4000105" cy="1250033"/>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46689" tIns="57150" rIns="57150" bIns="57150" numCol="1" spcCol="1270" anchor="ctr" anchorCtr="0">
          <a:noAutofit/>
        </a:bodyPr>
        <a:lstStyle/>
        <a:p>
          <a:pPr lvl="0" algn="l" defTabSz="666750">
            <a:lnSpc>
              <a:spcPct val="90000"/>
            </a:lnSpc>
            <a:spcBef>
              <a:spcPct val="0"/>
            </a:spcBef>
            <a:spcAft>
              <a:spcPct val="35000"/>
            </a:spcAft>
          </a:pPr>
          <a:r>
            <a:rPr lang="zh-CN" altLang="en-US" sz="1500" kern="1200" dirty="0" smtClean="0"/>
            <a:t>环保与气候变化关系性研究</a:t>
          </a:r>
          <a:r>
            <a:rPr lang="en-US" sz="1500" kern="1200" dirty="0" smtClean="0"/>
            <a:t>joint research on relevance of environmental protection and climate change adaptation and mitigation</a:t>
          </a:r>
          <a:endParaRPr lang="zh-CN" altLang="en-US" sz="1500" kern="1200" dirty="0"/>
        </a:p>
      </dsp:txBody>
      <dsp:txXfrm>
        <a:off x="167058" y="1170127"/>
        <a:ext cx="4000105" cy="1250033"/>
      </dsp:txXfrm>
    </dsp:sp>
    <dsp:sp modelId="{C8EBC422-E3ED-4FCA-BBC8-3043E5E026AF}">
      <dsp:nvSpPr>
        <dsp:cNvPr id="0" name=""/>
        <dsp:cNvSpPr/>
      </dsp:nvSpPr>
      <dsp:spPr>
        <a:xfrm>
          <a:off x="387" y="989567"/>
          <a:ext cx="875023" cy="1312534"/>
        </a:xfrm>
        <a:prstGeom prst="rect">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662C176-F9D7-4BEB-96E5-4E0FAEB3C42A}">
      <dsp:nvSpPr>
        <dsp:cNvPr id="0" name=""/>
        <dsp:cNvSpPr/>
      </dsp:nvSpPr>
      <dsp:spPr>
        <a:xfrm>
          <a:off x="4575947" y="1170127"/>
          <a:ext cx="4000105" cy="1250033"/>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46689" tIns="57150" rIns="57150" bIns="57150" numCol="1" spcCol="1270" anchor="ctr" anchorCtr="0">
          <a:noAutofit/>
        </a:bodyPr>
        <a:lstStyle/>
        <a:p>
          <a:pPr lvl="0" algn="l" defTabSz="666750">
            <a:lnSpc>
              <a:spcPct val="90000"/>
            </a:lnSpc>
            <a:spcBef>
              <a:spcPct val="0"/>
            </a:spcBef>
            <a:spcAft>
              <a:spcPct val="35000"/>
            </a:spcAft>
          </a:pPr>
          <a:r>
            <a:rPr lang="zh-CN" altLang="en-US" sz="1500" kern="1200" dirty="0" smtClean="0"/>
            <a:t>绿色园区与社区</a:t>
          </a:r>
          <a:endParaRPr lang="en-US" altLang="zh-CN" sz="1500" kern="1200" dirty="0" smtClean="0"/>
        </a:p>
        <a:p>
          <a:pPr lvl="0" algn="l" defTabSz="666750">
            <a:lnSpc>
              <a:spcPct val="90000"/>
            </a:lnSpc>
            <a:spcBef>
              <a:spcPct val="0"/>
            </a:spcBef>
            <a:spcAft>
              <a:spcPct val="35000"/>
            </a:spcAft>
          </a:pPr>
          <a:r>
            <a:rPr lang="en-US" sz="1500" kern="1200" dirty="0" smtClean="0"/>
            <a:t>low carbon and green industrial parks and communities</a:t>
          </a:r>
          <a:endParaRPr lang="zh-CN" altLang="en-US" sz="1500" kern="1200" dirty="0"/>
        </a:p>
      </dsp:txBody>
      <dsp:txXfrm>
        <a:off x="4575947" y="1170127"/>
        <a:ext cx="4000105" cy="1250033"/>
      </dsp:txXfrm>
    </dsp:sp>
    <dsp:sp modelId="{32157674-A9E0-456E-BE75-B6EC4A5A6A15}">
      <dsp:nvSpPr>
        <dsp:cNvPr id="0" name=""/>
        <dsp:cNvSpPr/>
      </dsp:nvSpPr>
      <dsp:spPr>
        <a:xfrm>
          <a:off x="4409276" y="989567"/>
          <a:ext cx="875023" cy="1312534"/>
        </a:xfrm>
        <a:prstGeom prst="rect">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7863BBC-2401-468F-8CE2-6A4A20A57D0A}">
      <dsp:nvSpPr>
        <dsp:cNvPr id="0" name=""/>
        <dsp:cNvSpPr/>
      </dsp:nvSpPr>
      <dsp:spPr>
        <a:xfrm>
          <a:off x="167058" y="2743780"/>
          <a:ext cx="4000105" cy="1250033"/>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46689" tIns="57150" rIns="57150" bIns="57150" numCol="1" spcCol="1270" anchor="ctr" anchorCtr="0">
          <a:noAutofit/>
        </a:bodyPr>
        <a:lstStyle/>
        <a:p>
          <a:pPr lvl="0" algn="l" defTabSz="666750">
            <a:lnSpc>
              <a:spcPct val="90000"/>
            </a:lnSpc>
            <a:spcBef>
              <a:spcPct val="0"/>
            </a:spcBef>
            <a:spcAft>
              <a:spcPct val="35000"/>
            </a:spcAft>
          </a:pPr>
          <a:r>
            <a:rPr lang="zh-CN" altLang="en-US" sz="1500" kern="1200" dirty="0" smtClean="0"/>
            <a:t>应用平台与良好实践指南</a:t>
          </a:r>
          <a:endParaRPr lang="en-US" altLang="zh-CN" sz="1500" kern="1200" dirty="0" smtClean="0"/>
        </a:p>
        <a:p>
          <a:pPr lvl="0" algn="l" defTabSz="666750">
            <a:lnSpc>
              <a:spcPct val="90000"/>
            </a:lnSpc>
            <a:spcBef>
              <a:spcPct val="0"/>
            </a:spcBef>
            <a:spcAft>
              <a:spcPct val="35000"/>
            </a:spcAft>
          </a:pPr>
          <a:r>
            <a:rPr lang="en-US" sz="1500" kern="1200" dirty="0" smtClean="0"/>
            <a:t>technological infrastructure cooperation platform </a:t>
          </a:r>
          <a:r>
            <a:rPr lang="en-US" altLang="zh-CN" sz="1500" kern="1200" dirty="0" smtClean="0"/>
            <a:t>and </a:t>
          </a:r>
          <a:r>
            <a:rPr lang="en-US" sz="1500" kern="1200" dirty="0" smtClean="0"/>
            <a:t>good practice guidelines</a:t>
          </a:r>
          <a:endParaRPr lang="zh-CN" altLang="en-US" sz="1500" kern="1200" dirty="0"/>
        </a:p>
      </dsp:txBody>
      <dsp:txXfrm>
        <a:off x="167058" y="2743780"/>
        <a:ext cx="4000105" cy="1250033"/>
      </dsp:txXfrm>
    </dsp:sp>
    <dsp:sp modelId="{C2AB3CD9-7C2F-4199-8830-018E3DB7D4A5}">
      <dsp:nvSpPr>
        <dsp:cNvPr id="0" name=""/>
        <dsp:cNvSpPr/>
      </dsp:nvSpPr>
      <dsp:spPr>
        <a:xfrm>
          <a:off x="387" y="2563220"/>
          <a:ext cx="875023" cy="1312534"/>
        </a:xfrm>
        <a:prstGeom prst="rect">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5229779-9EDC-4855-ABB1-5AAEA8F8DF67}">
      <dsp:nvSpPr>
        <dsp:cNvPr id="0" name=""/>
        <dsp:cNvSpPr/>
      </dsp:nvSpPr>
      <dsp:spPr>
        <a:xfrm>
          <a:off x="4575947" y="2743780"/>
          <a:ext cx="4000105" cy="1250033"/>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46689" tIns="57150" rIns="57150" bIns="57150" numCol="1" spcCol="1270" anchor="ctr" anchorCtr="0">
          <a:noAutofit/>
        </a:bodyPr>
        <a:lstStyle/>
        <a:p>
          <a:pPr lvl="0" algn="l" defTabSz="666750">
            <a:lnSpc>
              <a:spcPct val="90000"/>
            </a:lnSpc>
            <a:spcBef>
              <a:spcPct val="0"/>
            </a:spcBef>
            <a:spcAft>
              <a:spcPct val="35000"/>
            </a:spcAft>
          </a:pPr>
          <a:r>
            <a:rPr lang="zh-CN" altLang="en-US" sz="1500" kern="1200" dirty="0" smtClean="0"/>
            <a:t>气候适应型投资</a:t>
          </a:r>
          <a:endParaRPr lang="en-US" altLang="zh-CN" sz="1500" kern="1200" dirty="0" smtClean="0"/>
        </a:p>
        <a:p>
          <a:pPr lvl="0" algn="l" defTabSz="666750">
            <a:lnSpc>
              <a:spcPct val="90000"/>
            </a:lnSpc>
            <a:spcBef>
              <a:spcPct val="0"/>
            </a:spcBef>
            <a:spcAft>
              <a:spcPct val="35000"/>
            </a:spcAft>
          </a:pPr>
          <a:r>
            <a:rPr lang="en-US" sz="1500" kern="1200" dirty="0" smtClean="0"/>
            <a:t>climate change resilient investment</a:t>
          </a:r>
          <a:endParaRPr lang="zh-CN" altLang="en-US" sz="1500" kern="1200" dirty="0"/>
        </a:p>
      </dsp:txBody>
      <dsp:txXfrm>
        <a:off x="4575947" y="2743780"/>
        <a:ext cx="4000105" cy="1250033"/>
      </dsp:txXfrm>
    </dsp:sp>
    <dsp:sp modelId="{33249D71-CDB0-4675-A3F6-8ABA4C696601}">
      <dsp:nvSpPr>
        <dsp:cNvPr id="0" name=""/>
        <dsp:cNvSpPr/>
      </dsp:nvSpPr>
      <dsp:spPr>
        <a:xfrm>
          <a:off x="4409276" y="2563220"/>
          <a:ext cx="875023" cy="1312534"/>
        </a:xfrm>
        <a:prstGeom prst="rect">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C76517-7C51-4983-95B9-1F1D717EE893}">
      <dsp:nvSpPr>
        <dsp:cNvPr id="0" name=""/>
        <dsp:cNvSpPr/>
      </dsp:nvSpPr>
      <dsp:spPr>
        <a:xfrm>
          <a:off x="2932428" y="2619105"/>
          <a:ext cx="1940825" cy="194082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城市环境治理</a:t>
          </a:r>
          <a:endParaRPr lang="en-US" altLang="zh-CN" sz="1700" kern="1200" dirty="0" smtClean="0"/>
        </a:p>
        <a:p>
          <a:pPr lvl="0" algn="ctr" defTabSz="755650">
            <a:lnSpc>
              <a:spcPct val="90000"/>
            </a:lnSpc>
            <a:spcBef>
              <a:spcPct val="0"/>
            </a:spcBef>
            <a:spcAft>
              <a:spcPct val="35000"/>
            </a:spcAft>
          </a:pPr>
          <a:r>
            <a:rPr lang="en-US" altLang="zh-CN" sz="1700" kern="1200" dirty="0" smtClean="0"/>
            <a:t>Urban environmental governance</a:t>
          </a:r>
          <a:endParaRPr lang="zh-CN" altLang="en-US" sz="1700" kern="1200" dirty="0"/>
        </a:p>
      </dsp:txBody>
      <dsp:txXfrm>
        <a:off x="3216655" y="2903332"/>
        <a:ext cx="1372371" cy="1372371"/>
      </dsp:txXfrm>
    </dsp:sp>
    <dsp:sp modelId="{B3C5AC04-B030-4D7C-9F40-952169FA6AB3}">
      <dsp:nvSpPr>
        <dsp:cNvPr id="0" name=""/>
        <dsp:cNvSpPr/>
      </dsp:nvSpPr>
      <dsp:spPr>
        <a:xfrm rot="10800000">
          <a:off x="1052688" y="3312950"/>
          <a:ext cx="1776355" cy="55313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163FBCC-8033-433F-9B7F-86A44D9AF5E0}">
      <dsp:nvSpPr>
        <dsp:cNvPr id="0" name=""/>
        <dsp:cNvSpPr/>
      </dsp:nvSpPr>
      <dsp:spPr>
        <a:xfrm>
          <a:off x="130796" y="2852004"/>
          <a:ext cx="1843783" cy="147502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zh-CN" sz="1400" kern="1200" dirty="0" smtClean="0"/>
            <a:t>城市环境规划合作</a:t>
          </a:r>
          <a:endParaRPr lang="en-US" altLang="zh-CN" sz="1400" kern="1200" dirty="0" smtClean="0"/>
        </a:p>
        <a:p>
          <a:pPr lvl="0" algn="ctr" defTabSz="622300">
            <a:lnSpc>
              <a:spcPct val="90000"/>
            </a:lnSpc>
            <a:spcBef>
              <a:spcPct val="0"/>
            </a:spcBef>
            <a:spcAft>
              <a:spcPct val="35000"/>
            </a:spcAft>
          </a:pPr>
          <a:r>
            <a:rPr lang="en-US" sz="1400" kern="1200" dirty="0" smtClean="0"/>
            <a:t>blueprint cooperation</a:t>
          </a:r>
          <a:endParaRPr lang="zh-CN" altLang="en-US" sz="1400" kern="1200" dirty="0"/>
        </a:p>
      </dsp:txBody>
      <dsp:txXfrm>
        <a:off x="173998" y="2895206"/>
        <a:ext cx="1757379" cy="1388623"/>
      </dsp:txXfrm>
    </dsp:sp>
    <dsp:sp modelId="{FA9705DB-96BA-4C31-A52C-9DBC890C7F72}">
      <dsp:nvSpPr>
        <dsp:cNvPr id="0" name=""/>
        <dsp:cNvSpPr/>
      </dsp:nvSpPr>
      <dsp:spPr>
        <a:xfrm rot="13500000">
          <a:off x="1627337" y="1925623"/>
          <a:ext cx="1776355" cy="55313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7ADC4BA-A2D8-4207-9C18-F05856ED9EF6}">
      <dsp:nvSpPr>
        <dsp:cNvPr id="0" name=""/>
        <dsp:cNvSpPr/>
      </dsp:nvSpPr>
      <dsp:spPr>
        <a:xfrm>
          <a:off x="965586" y="836641"/>
          <a:ext cx="1843783" cy="147502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zh-CN" sz="1400" kern="1200" dirty="0" smtClean="0"/>
            <a:t>水环境治理</a:t>
          </a:r>
          <a:endParaRPr lang="en-US" altLang="zh-CN" sz="1400" kern="1200" dirty="0" smtClean="0"/>
        </a:p>
        <a:p>
          <a:pPr lvl="0" algn="ctr" defTabSz="622300">
            <a:lnSpc>
              <a:spcPct val="90000"/>
            </a:lnSpc>
            <a:spcBef>
              <a:spcPct val="0"/>
            </a:spcBef>
            <a:spcAft>
              <a:spcPct val="35000"/>
            </a:spcAft>
          </a:pPr>
          <a:r>
            <a:rPr lang="en-US" sz="1400" kern="1200" dirty="0" smtClean="0"/>
            <a:t>urban water environment management</a:t>
          </a:r>
          <a:endParaRPr lang="zh-CN" altLang="en-US" sz="1400" kern="1200" dirty="0"/>
        </a:p>
      </dsp:txBody>
      <dsp:txXfrm>
        <a:off x="1008788" y="879843"/>
        <a:ext cx="1757379" cy="1388623"/>
      </dsp:txXfrm>
    </dsp:sp>
    <dsp:sp modelId="{E7A98892-DB85-4175-9207-DABF64B98CA0}">
      <dsp:nvSpPr>
        <dsp:cNvPr id="0" name=""/>
        <dsp:cNvSpPr/>
      </dsp:nvSpPr>
      <dsp:spPr>
        <a:xfrm rot="16200000">
          <a:off x="3014663" y="1350974"/>
          <a:ext cx="1776355" cy="55313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D847BAE-9BBF-4B99-BBD0-86DD3BC42B78}">
      <dsp:nvSpPr>
        <dsp:cNvPr id="0" name=""/>
        <dsp:cNvSpPr/>
      </dsp:nvSpPr>
      <dsp:spPr>
        <a:xfrm>
          <a:off x="2980949" y="1850"/>
          <a:ext cx="1843783" cy="147502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zh-CN" sz="1400" kern="1200" dirty="0" smtClean="0"/>
            <a:t>机动车尾气排放监测与治理</a:t>
          </a:r>
          <a:endParaRPr lang="en-US" altLang="zh-CN" sz="1400" kern="1200" dirty="0" smtClean="0"/>
        </a:p>
        <a:p>
          <a:pPr lvl="0" algn="ctr" defTabSz="622300">
            <a:lnSpc>
              <a:spcPct val="90000"/>
            </a:lnSpc>
            <a:spcBef>
              <a:spcPct val="0"/>
            </a:spcBef>
            <a:spcAft>
              <a:spcPct val="35000"/>
            </a:spcAft>
          </a:pPr>
          <a:r>
            <a:rPr lang="en-US" sz="1400" kern="1200" dirty="0" smtClean="0"/>
            <a:t>monitoring and management of motor vehicle emissions</a:t>
          </a:r>
          <a:endParaRPr lang="zh-CN" altLang="en-US" sz="1400" kern="1200" dirty="0"/>
        </a:p>
      </dsp:txBody>
      <dsp:txXfrm>
        <a:off x="3024151" y="45052"/>
        <a:ext cx="1757379" cy="1388623"/>
      </dsp:txXfrm>
    </dsp:sp>
    <dsp:sp modelId="{A0172389-F2C4-445E-AAF9-985C80EEE96B}">
      <dsp:nvSpPr>
        <dsp:cNvPr id="0" name=""/>
        <dsp:cNvSpPr/>
      </dsp:nvSpPr>
      <dsp:spPr>
        <a:xfrm rot="18900000">
          <a:off x="4401990" y="1925623"/>
          <a:ext cx="1776355" cy="55313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F47B3FB-0CC9-46B3-B560-FCE79C22DFD5}">
      <dsp:nvSpPr>
        <dsp:cNvPr id="0" name=""/>
        <dsp:cNvSpPr/>
      </dsp:nvSpPr>
      <dsp:spPr>
        <a:xfrm>
          <a:off x="4996312" y="836641"/>
          <a:ext cx="1843783" cy="147502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zh-CN" sz="1400" kern="1200" dirty="0" smtClean="0"/>
            <a:t>城市</a:t>
          </a:r>
          <a:r>
            <a:rPr lang="zh-CN" altLang="en-US" sz="1400" kern="1200" dirty="0" smtClean="0"/>
            <a:t>垃圾管理</a:t>
          </a:r>
          <a:endParaRPr lang="en-US" altLang="zh-CN" sz="1400" kern="1200" dirty="0" smtClean="0"/>
        </a:p>
        <a:p>
          <a:pPr lvl="0" algn="ctr" defTabSz="622300">
            <a:lnSpc>
              <a:spcPct val="90000"/>
            </a:lnSpc>
            <a:spcBef>
              <a:spcPct val="0"/>
            </a:spcBef>
            <a:spcAft>
              <a:spcPct val="35000"/>
            </a:spcAft>
          </a:pPr>
          <a:r>
            <a:rPr lang="en-US" sz="1400" kern="1200" dirty="0" smtClean="0"/>
            <a:t>municipal waste </a:t>
          </a:r>
          <a:r>
            <a:rPr lang="en-US" altLang="zh-CN" sz="1400" kern="1200" dirty="0" smtClean="0"/>
            <a:t>management</a:t>
          </a:r>
          <a:endParaRPr lang="zh-CN" altLang="en-US" sz="1400" kern="1200" dirty="0"/>
        </a:p>
      </dsp:txBody>
      <dsp:txXfrm>
        <a:off x="5039514" y="879843"/>
        <a:ext cx="1757379" cy="1388623"/>
      </dsp:txXfrm>
    </dsp:sp>
    <dsp:sp modelId="{0C1D9A0C-3FB5-4E60-AE89-7062CA8A607A}">
      <dsp:nvSpPr>
        <dsp:cNvPr id="0" name=""/>
        <dsp:cNvSpPr/>
      </dsp:nvSpPr>
      <dsp:spPr>
        <a:xfrm>
          <a:off x="4976639" y="3312950"/>
          <a:ext cx="1776355" cy="55313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077459C-968F-4A00-8DE0-9A81066C6938}">
      <dsp:nvSpPr>
        <dsp:cNvPr id="0" name=""/>
        <dsp:cNvSpPr/>
      </dsp:nvSpPr>
      <dsp:spPr>
        <a:xfrm>
          <a:off x="5831103" y="2852004"/>
          <a:ext cx="1843783" cy="147502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zh-CN" sz="1400" kern="1200" dirty="0" smtClean="0"/>
            <a:t>城市可持续发展伙伴关系网络圾</a:t>
          </a:r>
          <a:r>
            <a:rPr lang="zh-CN" altLang="en-US" sz="1400" kern="1200" dirty="0" smtClean="0"/>
            <a:t>治理</a:t>
          </a:r>
          <a:endParaRPr lang="en-US" altLang="zh-CN" sz="1400" kern="1200" dirty="0" smtClean="0"/>
        </a:p>
        <a:p>
          <a:pPr lvl="0" algn="ctr" defTabSz="622300">
            <a:lnSpc>
              <a:spcPct val="90000"/>
            </a:lnSpc>
            <a:spcBef>
              <a:spcPct val="0"/>
            </a:spcBef>
            <a:spcAft>
              <a:spcPct val="35000"/>
            </a:spcAft>
          </a:pPr>
          <a:r>
            <a:rPr lang="en-US" sz="1400" kern="1200" dirty="0" err="1" smtClean="0"/>
            <a:t>Lancang</a:t>
          </a:r>
          <a:r>
            <a:rPr lang="en-US" sz="1400" kern="1200" dirty="0" smtClean="0"/>
            <a:t>-Mekong urban sustainable development partnership network</a:t>
          </a:r>
          <a:endParaRPr lang="zh-CN" altLang="en-US" sz="1400" kern="1200" dirty="0"/>
        </a:p>
      </dsp:txBody>
      <dsp:txXfrm>
        <a:off x="5874305" y="2895206"/>
        <a:ext cx="1757379" cy="138862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70E4E5-84A9-4A0A-ADCB-D922A4CACDE8}">
      <dsp:nvSpPr>
        <dsp:cNvPr id="0" name=""/>
        <dsp:cNvSpPr/>
      </dsp:nvSpPr>
      <dsp:spPr>
        <a:xfrm rot="16200000">
          <a:off x="671713" y="-671713"/>
          <a:ext cx="2133746" cy="3477172"/>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zh-CN" sz="1500" kern="1200" dirty="0" smtClean="0"/>
            <a:t>农村环境政策对话</a:t>
          </a:r>
          <a:endParaRPr lang="en-US" altLang="zh-CN" sz="1500" kern="1200" dirty="0" smtClean="0"/>
        </a:p>
        <a:p>
          <a:pPr lvl="0" algn="ctr" defTabSz="666750">
            <a:lnSpc>
              <a:spcPct val="90000"/>
            </a:lnSpc>
            <a:spcBef>
              <a:spcPct val="0"/>
            </a:spcBef>
            <a:spcAft>
              <a:spcPct val="35000"/>
            </a:spcAft>
          </a:pPr>
          <a:r>
            <a:rPr lang="en-US" sz="1500" kern="1200" dirty="0" smtClean="0"/>
            <a:t>rural environmental policy dialogue</a:t>
          </a:r>
          <a:endParaRPr lang="zh-CN" altLang="en-US" sz="1500" kern="1200" dirty="0"/>
        </a:p>
      </dsp:txBody>
      <dsp:txXfrm rot="5400000">
        <a:off x="0" y="0"/>
        <a:ext cx="3477172" cy="1600309"/>
      </dsp:txXfrm>
    </dsp:sp>
    <dsp:sp modelId="{CF9A2B04-FCB9-401E-9A31-183F35685E01}">
      <dsp:nvSpPr>
        <dsp:cNvPr id="0" name=""/>
        <dsp:cNvSpPr/>
      </dsp:nvSpPr>
      <dsp:spPr>
        <a:xfrm>
          <a:off x="3477172" y="0"/>
          <a:ext cx="3477172" cy="2133746"/>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zh-CN" altLang="en-US" sz="1500" kern="1200" dirty="0" smtClean="0"/>
            <a:t>技术合作</a:t>
          </a:r>
          <a:endParaRPr lang="en-US" altLang="zh-CN" sz="1500" kern="1200" dirty="0" smtClean="0"/>
        </a:p>
        <a:p>
          <a:pPr lvl="0" algn="ctr" defTabSz="666750">
            <a:lnSpc>
              <a:spcPct val="90000"/>
            </a:lnSpc>
            <a:spcBef>
              <a:spcPct val="0"/>
            </a:spcBef>
            <a:spcAft>
              <a:spcPct val="35000"/>
            </a:spcAft>
          </a:pPr>
          <a:r>
            <a:rPr lang="en-US" sz="1500" kern="1200" dirty="0" smtClean="0"/>
            <a:t>Technology </a:t>
          </a:r>
          <a:r>
            <a:rPr lang="en-US" altLang="zh-CN" sz="1500" kern="1200" dirty="0" smtClean="0"/>
            <a:t>cooperation </a:t>
          </a:r>
          <a:endParaRPr lang="zh-CN" altLang="en-US" sz="1500" kern="1200" dirty="0"/>
        </a:p>
      </dsp:txBody>
      <dsp:txXfrm>
        <a:off x="3477172" y="0"/>
        <a:ext cx="3477172" cy="1600309"/>
      </dsp:txXfrm>
    </dsp:sp>
    <dsp:sp modelId="{EF07681A-A0C3-4E51-94B0-D31FF9C796F6}">
      <dsp:nvSpPr>
        <dsp:cNvPr id="0" name=""/>
        <dsp:cNvSpPr/>
      </dsp:nvSpPr>
      <dsp:spPr>
        <a:xfrm rot="10800000">
          <a:off x="0" y="2133746"/>
          <a:ext cx="3477172" cy="2133746"/>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zh-CN" sz="1500" kern="1200" dirty="0" smtClean="0"/>
            <a:t>农业生产污染</a:t>
          </a:r>
          <a:r>
            <a:rPr lang="zh-CN" altLang="en-US" sz="1500" kern="1200" dirty="0" smtClean="0"/>
            <a:t>示范项目合作</a:t>
          </a:r>
          <a:endParaRPr lang="en-US" altLang="zh-CN" sz="1500" kern="1200" dirty="0" smtClean="0"/>
        </a:p>
        <a:p>
          <a:pPr lvl="0" algn="ctr" defTabSz="666750">
            <a:lnSpc>
              <a:spcPct val="90000"/>
            </a:lnSpc>
            <a:spcBef>
              <a:spcPct val="0"/>
            </a:spcBef>
            <a:spcAft>
              <a:spcPct val="35000"/>
            </a:spcAft>
          </a:pPr>
          <a:r>
            <a:rPr lang="en-US" sz="1500" kern="1200" dirty="0" smtClean="0"/>
            <a:t>agriculture-caused pollution management demonstration project</a:t>
          </a:r>
          <a:endParaRPr lang="zh-CN" altLang="en-US" sz="1500" kern="1200" dirty="0"/>
        </a:p>
      </dsp:txBody>
      <dsp:txXfrm rot="10800000">
        <a:off x="0" y="2667182"/>
        <a:ext cx="3477172" cy="1600309"/>
      </dsp:txXfrm>
    </dsp:sp>
    <dsp:sp modelId="{46AC7781-FA49-4FA1-9E3C-F815791B6606}">
      <dsp:nvSpPr>
        <dsp:cNvPr id="0" name=""/>
        <dsp:cNvSpPr/>
      </dsp:nvSpPr>
      <dsp:spPr>
        <a:xfrm rot="5400000">
          <a:off x="4148885" y="1462032"/>
          <a:ext cx="2133746" cy="3477172"/>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zh-CN" altLang="en-US" sz="1500" kern="1200" dirty="0" smtClean="0"/>
            <a:t>农村废弃物</a:t>
          </a:r>
          <a:r>
            <a:rPr lang="zh-CN" sz="1500" kern="1200" dirty="0" smtClean="0"/>
            <a:t>资源化利用</a:t>
          </a:r>
          <a:endParaRPr lang="en-US" altLang="zh-CN" sz="1500" kern="1200" dirty="0" smtClean="0"/>
        </a:p>
        <a:p>
          <a:pPr lvl="0" algn="ctr" defTabSz="666750">
            <a:lnSpc>
              <a:spcPct val="90000"/>
            </a:lnSpc>
            <a:spcBef>
              <a:spcPct val="0"/>
            </a:spcBef>
            <a:spcAft>
              <a:spcPct val="35000"/>
            </a:spcAft>
          </a:pPr>
          <a:r>
            <a:rPr lang="en-US" sz="1500" kern="1200" dirty="0" smtClean="0"/>
            <a:t>promote resource utilization</a:t>
          </a:r>
          <a:endParaRPr lang="zh-CN" altLang="en-US" sz="1500" kern="1200" dirty="0"/>
        </a:p>
      </dsp:txBody>
      <dsp:txXfrm rot="-5400000">
        <a:off x="3477173" y="2667182"/>
        <a:ext cx="3477172" cy="1600309"/>
      </dsp:txXfrm>
    </dsp:sp>
    <dsp:sp modelId="{62877C2C-37BF-4F33-A455-2F2E54D2DDDE}">
      <dsp:nvSpPr>
        <dsp:cNvPr id="0" name=""/>
        <dsp:cNvSpPr/>
      </dsp:nvSpPr>
      <dsp:spPr>
        <a:xfrm>
          <a:off x="2434020" y="1600309"/>
          <a:ext cx="2086303" cy="1066873"/>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zh-CN" altLang="en-US" sz="1500" kern="1200" dirty="0" smtClean="0"/>
            <a:t>农村环境治理</a:t>
          </a:r>
          <a:endParaRPr lang="en-US" altLang="zh-CN" sz="1500" kern="1200" dirty="0" smtClean="0"/>
        </a:p>
        <a:p>
          <a:pPr lvl="0" algn="ctr" defTabSz="666750">
            <a:lnSpc>
              <a:spcPct val="90000"/>
            </a:lnSpc>
            <a:spcBef>
              <a:spcPct val="0"/>
            </a:spcBef>
            <a:spcAft>
              <a:spcPct val="35000"/>
            </a:spcAft>
          </a:pPr>
          <a:r>
            <a:rPr lang="en-US" altLang="zh-CN" sz="1500" kern="1200" dirty="0" smtClean="0">
              <a:latin typeface="华文宋体" panose="02010600040101010101" pitchFamily="2" charset="-122"/>
              <a:ea typeface="华文宋体" panose="02010600040101010101" pitchFamily="2" charset="-122"/>
              <a:cs typeface="Times New Roman" panose="02020603050405020304" pitchFamily="18" charset="0"/>
            </a:rPr>
            <a:t>Rural Environmental Governance</a:t>
          </a:r>
          <a:endParaRPr lang="zh-CN" altLang="en-US" sz="1500" kern="1200" dirty="0"/>
        </a:p>
      </dsp:txBody>
      <dsp:txXfrm>
        <a:off x="2486100" y="1652389"/>
        <a:ext cx="1982143" cy="96271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8A7362-9224-4793-B3A8-170466AF890A}">
      <dsp:nvSpPr>
        <dsp:cNvPr id="0" name=""/>
        <dsp:cNvSpPr/>
      </dsp:nvSpPr>
      <dsp:spPr>
        <a:xfrm rot="10800000">
          <a:off x="1802794" y="1058"/>
          <a:ext cx="6173502" cy="952107"/>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853" tIns="60960" rIns="113792" bIns="60960" numCol="1" spcCol="1270" anchor="ctr" anchorCtr="0">
          <a:noAutofit/>
        </a:bodyPr>
        <a:lstStyle/>
        <a:p>
          <a:pPr lvl="0" algn="ctr" defTabSz="711200">
            <a:lnSpc>
              <a:spcPct val="90000"/>
            </a:lnSpc>
            <a:spcBef>
              <a:spcPct val="0"/>
            </a:spcBef>
            <a:spcAft>
              <a:spcPct val="35000"/>
            </a:spcAft>
          </a:pPr>
          <a:r>
            <a:rPr lang="zh-CN" sz="1600" kern="1200" dirty="0" smtClean="0"/>
            <a:t>环境产业与技术需求清单联合调查研究</a:t>
          </a:r>
          <a:endParaRPr lang="en-US" altLang="zh-CN" sz="1600" kern="1200" dirty="0" smtClean="0"/>
        </a:p>
        <a:p>
          <a:pPr lvl="0" algn="ctr" defTabSz="711200">
            <a:lnSpc>
              <a:spcPct val="90000"/>
            </a:lnSpc>
            <a:spcBef>
              <a:spcPct val="0"/>
            </a:spcBef>
            <a:spcAft>
              <a:spcPct val="35000"/>
            </a:spcAft>
          </a:pPr>
          <a:r>
            <a:rPr lang="en-US" sz="1600" kern="1200" dirty="0" smtClean="0"/>
            <a:t>joint investigation and research on requirement list of environmental industry and technology</a:t>
          </a:r>
          <a:endParaRPr lang="zh-CN" altLang="en-US" sz="1600" kern="1200" dirty="0"/>
        </a:p>
      </dsp:txBody>
      <dsp:txXfrm rot="10800000">
        <a:off x="2040821" y="1058"/>
        <a:ext cx="5935475" cy="952107"/>
      </dsp:txXfrm>
    </dsp:sp>
    <dsp:sp modelId="{0109B68E-1F5E-4029-A58A-55874EF455B1}">
      <dsp:nvSpPr>
        <dsp:cNvPr id="0" name=""/>
        <dsp:cNvSpPr/>
      </dsp:nvSpPr>
      <dsp:spPr>
        <a:xfrm>
          <a:off x="1321856" y="1058"/>
          <a:ext cx="952107" cy="952107"/>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5416E3C-9BDC-48AD-8D2A-52FBAD6921BD}">
      <dsp:nvSpPr>
        <dsp:cNvPr id="0" name=""/>
        <dsp:cNvSpPr/>
      </dsp:nvSpPr>
      <dsp:spPr>
        <a:xfrm rot="10800000">
          <a:off x="1795467" y="1211001"/>
          <a:ext cx="6183271" cy="952107"/>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853" tIns="60960" rIns="113792" bIns="60960" numCol="1" spcCol="1270" anchor="ctr" anchorCtr="0">
          <a:noAutofit/>
        </a:bodyPr>
        <a:lstStyle/>
        <a:p>
          <a:pPr lvl="0" algn="ctr" defTabSz="711200">
            <a:lnSpc>
              <a:spcPct val="90000"/>
            </a:lnSpc>
            <a:spcBef>
              <a:spcPct val="0"/>
            </a:spcBef>
            <a:spcAft>
              <a:spcPct val="35000"/>
            </a:spcAft>
          </a:pPr>
          <a:r>
            <a:rPr lang="zh-CN" sz="1600" kern="1200" dirty="0" smtClean="0"/>
            <a:t>构建区域环境政府和社会资本合作交流平台</a:t>
          </a:r>
          <a:endParaRPr lang="en-US" altLang="zh-CN" sz="1600" kern="1200" dirty="0" smtClean="0"/>
        </a:p>
        <a:p>
          <a:pPr lvl="0" algn="ctr" defTabSz="711200">
            <a:lnSpc>
              <a:spcPct val="90000"/>
            </a:lnSpc>
            <a:spcBef>
              <a:spcPct val="0"/>
            </a:spcBef>
            <a:spcAft>
              <a:spcPct val="35000"/>
            </a:spcAft>
          </a:pPr>
          <a:r>
            <a:rPr lang="en-US" sz="1600" kern="1200" dirty="0" smtClean="0"/>
            <a:t>establish regional communication platform of government and social capital</a:t>
          </a:r>
          <a:endParaRPr lang="zh-CN" altLang="en-US" sz="1600" kern="1200" dirty="0"/>
        </a:p>
      </dsp:txBody>
      <dsp:txXfrm rot="10800000">
        <a:off x="2033494" y="1211001"/>
        <a:ext cx="5945244" cy="952107"/>
      </dsp:txXfrm>
    </dsp:sp>
    <dsp:sp modelId="{EF39AAEF-E948-4C9E-A87A-4BEBFA0EB1F9}">
      <dsp:nvSpPr>
        <dsp:cNvPr id="0" name=""/>
        <dsp:cNvSpPr/>
      </dsp:nvSpPr>
      <dsp:spPr>
        <a:xfrm>
          <a:off x="1319413" y="1211001"/>
          <a:ext cx="952107" cy="952107"/>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1836A87-0395-4658-A5B4-780404A66F3B}">
      <dsp:nvSpPr>
        <dsp:cNvPr id="0" name=""/>
        <dsp:cNvSpPr/>
      </dsp:nvSpPr>
      <dsp:spPr>
        <a:xfrm rot="10800000">
          <a:off x="1795467" y="2420945"/>
          <a:ext cx="6183271" cy="952107"/>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853" tIns="60960" rIns="113792" bIns="60960" numCol="1" spcCol="1270" anchor="ctr" anchorCtr="0">
          <a:noAutofit/>
        </a:bodyPr>
        <a:lstStyle/>
        <a:p>
          <a:pPr lvl="0" algn="ctr" defTabSz="711200">
            <a:lnSpc>
              <a:spcPct val="90000"/>
            </a:lnSpc>
            <a:spcBef>
              <a:spcPct val="0"/>
            </a:spcBef>
            <a:spcAft>
              <a:spcPct val="35000"/>
            </a:spcAft>
          </a:pPr>
          <a:r>
            <a:rPr lang="zh-CN" sz="1600" kern="1200" dirty="0" smtClean="0"/>
            <a:t>生态工业园区合作</a:t>
          </a:r>
          <a:endParaRPr lang="en-US" altLang="zh-CN" sz="1600" kern="1200" dirty="0" smtClean="0"/>
        </a:p>
        <a:p>
          <a:pPr lvl="0" algn="ctr" defTabSz="711200">
            <a:lnSpc>
              <a:spcPct val="90000"/>
            </a:lnSpc>
            <a:spcBef>
              <a:spcPct val="0"/>
            </a:spcBef>
            <a:spcAft>
              <a:spcPct val="35000"/>
            </a:spcAft>
          </a:pPr>
          <a:r>
            <a:rPr lang="en-US" sz="1600" kern="1200" dirty="0" smtClean="0"/>
            <a:t>propel cooperation of </a:t>
          </a:r>
          <a:r>
            <a:rPr lang="en-US" sz="1600" kern="1200" dirty="0" err="1" smtClean="0"/>
            <a:t>Lancang</a:t>
          </a:r>
          <a:r>
            <a:rPr lang="en-US" sz="1600" kern="1200" dirty="0" smtClean="0"/>
            <a:t>-Mekong Eco-industrial Park</a:t>
          </a:r>
          <a:endParaRPr lang="zh-CN" altLang="en-US" sz="1600" kern="1200" dirty="0"/>
        </a:p>
      </dsp:txBody>
      <dsp:txXfrm rot="10800000">
        <a:off x="2033494" y="2420945"/>
        <a:ext cx="5945244" cy="952107"/>
      </dsp:txXfrm>
    </dsp:sp>
    <dsp:sp modelId="{4626BC8D-DD4B-4E6E-BE1B-4B1F51537637}">
      <dsp:nvSpPr>
        <dsp:cNvPr id="0" name=""/>
        <dsp:cNvSpPr/>
      </dsp:nvSpPr>
      <dsp:spPr>
        <a:xfrm>
          <a:off x="1319413" y="2420945"/>
          <a:ext cx="952107" cy="952107"/>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9.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B0921B-6829-4585-A82C-88BAB750FA31}" type="datetimeFigureOut">
              <a:rPr lang="zh-CN" altLang="en-US" smtClean="0"/>
              <a:t>2017-11-15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26DC22-EFB9-4798-A48D-C33F24CDABD1}" type="slidenum">
              <a:rPr lang="zh-CN" altLang="en-US" smtClean="0"/>
              <a:t>‹#›</a:t>
            </a:fld>
            <a:endParaRPr lang="zh-CN" altLang="en-US"/>
          </a:p>
        </p:txBody>
      </p:sp>
    </p:spTree>
    <p:extLst>
      <p:ext uri="{BB962C8B-B14F-4D97-AF65-F5344CB8AC3E}">
        <p14:creationId xmlns:p14="http://schemas.microsoft.com/office/powerpoint/2010/main" val="1243779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726DC22-EFB9-4798-A48D-C33F24CDABD1}" type="slidenum">
              <a:rPr lang="zh-CN" altLang="en-US" smtClean="0"/>
              <a:t>12</a:t>
            </a:fld>
            <a:endParaRPr lang="zh-CN" altLang="en-US"/>
          </a:p>
        </p:txBody>
      </p:sp>
    </p:spTree>
    <p:extLst>
      <p:ext uri="{BB962C8B-B14F-4D97-AF65-F5344CB8AC3E}">
        <p14:creationId xmlns:p14="http://schemas.microsoft.com/office/powerpoint/2010/main" val="1097566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27142239-7968-4411-834F-F8EEA193CB60}" type="datetimeFigureOut">
              <a:rPr lang="zh-CN" altLang="en-US" smtClean="0"/>
              <a:t>2017-11-15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1454309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7142239-7968-4411-834F-F8EEA193CB60}" type="datetimeFigureOut">
              <a:rPr lang="zh-CN" altLang="en-US" smtClean="0"/>
              <a:t>2017-11-15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271675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7142239-7968-4411-834F-F8EEA193CB60}" type="datetimeFigureOut">
              <a:rPr lang="zh-CN" altLang="en-US" smtClean="0"/>
              <a:t>2017-11-15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3133178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7142239-7968-4411-834F-F8EEA193CB60}" type="datetimeFigureOut">
              <a:rPr lang="zh-CN" altLang="en-US" smtClean="0"/>
              <a:t>2017-11-15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2804181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27142239-7968-4411-834F-F8EEA193CB60}" type="datetimeFigureOut">
              <a:rPr lang="zh-CN" altLang="en-US" smtClean="0"/>
              <a:t>2017-11-15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2306830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27142239-7968-4411-834F-F8EEA193CB60}" type="datetimeFigureOut">
              <a:rPr lang="zh-CN" altLang="en-US" smtClean="0"/>
              <a:t>2017-11-15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193210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27142239-7968-4411-834F-F8EEA193CB60}" type="datetimeFigureOut">
              <a:rPr lang="zh-CN" altLang="en-US" smtClean="0"/>
              <a:t>2017-11-15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425847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7142239-7968-4411-834F-F8EEA193CB60}" type="datetimeFigureOut">
              <a:rPr lang="zh-CN" altLang="en-US" smtClean="0"/>
              <a:t>2017-11-15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2868172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7142239-7968-4411-834F-F8EEA193CB60}" type="datetimeFigureOut">
              <a:rPr lang="zh-CN" altLang="en-US" smtClean="0"/>
              <a:t>2017-11-15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661339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7142239-7968-4411-834F-F8EEA193CB60}" type="datetimeFigureOut">
              <a:rPr lang="zh-CN" altLang="en-US" smtClean="0"/>
              <a:t>2017-11-15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1639784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7142239-7968-4411-834F-F8EEA193CB60}" type="datetimeFigureOut">
              <a:rPr lang="zh-CN" altLang="en-US" smtClean="0"/>
              <a:t>2017-11-15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1281272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142239-7968-4411-834F-F8EEA193CB60}" type="datetimeFigureOut">
              <a:rPr lang="zh-CN" altLang="en-US" smtClean="0"/>
              <a:t>2017-11-15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7ACF8F-53F9-4F13-9602-6351D5E3B265}" type="slidenum">
              <a:rPr lang="zh-CN" altLang="en-US" smtClean="0"/>
              <a:t>‹#›</a:t>
            </a:fld>
            <a:endParaRPr lang="zh-CN" altLang="en-US"/>
          </a:p>
        </p:txBody>
      </p:sp>
    </p:spTree>
    <p:extLst>
      <p:ext uri="{BB962C8B-B14F-4D97-AF65-F5344CB8AC3E}">
        <p14:creationId xmlns:p14="http://schemas.microsoft.com/office/powerpoint/2010/main" val="93979459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g"/><Relationship Id="rId7"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image" Target="../media/image2.png"/></Relationships>
</file>

<file path=ppt/slides/_rels/slide1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ctrTitle"/>
          </p:nvPr>
        </p:nvSpPr>
        <p:spPr>
          <a:xfrm>
            <a:off x="840451" y="1282262"/>
            <a:ext cx="9037105" cy="2210966"/>
          </a:xfrm>
        </p:spPr>
        <p:txBody>
          <a:bodyPr>
            <a:normAutofit/>
          </a:bodyPr>
          <a:lstStyle/>
          <a:p>
            <a:pPr algn="ctr"/>
            <a:r>
              <a:rPr lang="zh-CN" altLang="en-US" sz="4000" b="1" dirty="0" smtClean="0">
                <a:solidFill>
                  <a:schemeClr val="tx1"/>
                </a:solidFill>
                <a:latin typeface="Times New Roman" panose="02020603050405020304" pitchFamily="18" charset="0"/>
                <a:ea typeface="Heiti SC Light"/>
                <a:cs typeface="Times New Roman" panose="02020603050405020304" pitchFamily="18" charset="0"/>
              </a:rPr>
              <a:t>澜沧江</a:t>
            </a:r>
            <a:r>
              <a:rPr lang="en-US" altLang="zh-CN" sz="4000" b="1" dirty="0" smtClean="0">
                <a:solidFill>
                  <a:schemeClr val="tx1"/>
                </a:solidFill>
                <a:latin typeface="Times New Roman" panose="02020603050405020304" pitchFamily="18" charset="0"/>
                <a:ea typeface="Heiti SC Light"/>
                <a:cs typeface="Times New Roman" panose="02020603050405020304" pitchFamily="18" charset="0"/>
              </a:rPr>
              <a:t>-</a:t>
            </a:r>
            <a:r>
              <a:rPr lang="zh-CN" altLang="en-US" sz="4000" b="1" dirty="0" smtClean="0">
                <a:solidFill>
                  <a:schemeClr val="tx1"/>
                </a:solidFill>
                <a:latin typeface="Times New Roman" panose="02020603050405020304" pitchFamily="18" charset="0"/>
                <a:ea typeface="Heiti SC Light"/>
                <a:cs typeface="Times New Roman" panose="02020603050405020304" pitchFamily="18" charset="0"/>
              </a:rPr>
              <a:t>湄公河环境合作战略框架</a:t>
            </a:r>
            <a:r>
              <a:rPr lang="en-US" altLang="zh-CN" sz="4000" b="1" dirty="0" smtClean="0">
                <a:solidFill>
                  <a:schemeClr val="tx1"/>
                </a:solidFill>
                <a:latin typeface="Times New Roman" panose="02020603050405020304" pitchFamily="18" charset="0"/>
                <a:ea typeface="Heiti SC Light"/>
                <a:cs typeface="Times New Roman" panose="02020603050405020304" pitchFamily="18" charset="0"/>
              </a:rPr>
              <a:t/>
            </a:r>
            <a:br>
              <a:rPr lang="en-US" altLang="zh-CN" sz="4000" b="1" dirty="0" smtClean="0">
                <a:solidFill>
                  <a:schemeClr val="tx1"/>
                </a:solidFill>
                <a:latin typeface="Times New Roman" panose="02020603050405020304" pitchFamily="18" charset="0"/>
                <a:ea typeface="Heiti SC Light"/>
                <a:cs typeface="Times New Roman" panose="02020603050405020304" pitchFamily="18" charset="0"/>
              </a:rPr>
            </a:br>
            <a:r>
              <a:rPr lang="en-US" altLang="zh-CN" sz="4000" b="1" dirty="0" err="1" smtClean="0">
                <a:solidFill>
                  <a:schemeClr val="tx1"/>
                </a:solidFill>
                <a:latin typeface="Times New Roman" panose="02020603050405020304" pitchFamily="18" charset="0"/>
                <a:ea typeface="Heiti SC Light"/>
                <a:cs typeface="Times New Roman" panose="02020603050405020304" pitchFamily="18" charset="0"/>
              </a:rPr>
              <a:t>Lancang</a:t>
            </a:r>
            <a:r>
              <a:rPr lang="en-US" altLang="zh-CN" sz="4000" b="1" dirty="0" smtClean="0">
                <a:solidFill>
                  <a:schemeClr val="tx1"/>
                </a:solidFill>
                <a:latin typeface="Times New Roman" panose="02020603050405020304" pitchFamily="18" charset="0"/>
                <a:ea typeface="Heiti SC Light"/>
                <a:cs typeface="Times New Roman" panose="02020603050405020304" pitchFamily="18" charset="0"/>
              </a:rPr>
              <a:t>-Mekong Environmental Cooperation Strategic Framework</a:t>
            </a:r>
            <a:endParaRPr lang="zh-CN" altLang="en-US" sz="4000" b="1" dirty="0">
              <a:solidFill>
                <a:schemeClr val="tx1"/>
              </a:solidFill>
              <a:latin typeface="Times New Roman" panose="02020603050405020304" pitchFamily="18" charset="0"/>
              <a:ea typeface="Heiti SC Light"/>
              <a:cs typeface="Times New Roman" panose="02020603050405020304" pitchFamily="18" charset="0"/>
            </a:endParaRPr>
          </a:p>
        </p:txBody>
      </p:sp>
      <p:sp>
        <p:nvSpPr>
          <p:cNvPr id="3" name="副标题 2"/>
          <p:cNvSpPr>
            <a:spLocks noGrp="1"/>
          </p:cNvSpPr>
          <p:nvPr>
            <p:ph type="subTitle" idx="1"/>
          </p:nvPr>
        </p:nvSpPr>
        <p:spPr>
          <a:xfrm>
            <a:off x="1507066" y="4516806"/>
            <a:ext cx="7766936" cy="1096899"/>
          </a:xfrm>
        </p:spPr>
        <p:txBody>
          <a:bodyPr>
            <a:normAutofit/>
          </a:bodyPr>
          <a:lstStyle/>
          <a:p>
            <a:pPr algn="ctr"/>
            <a:r>
              <a:rPr lang="zh-CN" altLang="en-US" dirty="0" smtClean="0">
                <a:latin typeface="Times New Roman" panose="02020603050405020304" pitchFamily="18" charset="0"/>
                <a:cs typeface="Times New Roman" panose="02020603050405020304" pitchFamily="18" charset="0"/>
              </a:rPr>
              <a:t>澜沧江</a:t>
            </a:r>
            <a:r>
              <a:rPr lang="en-US" altLang="zh-CN" dirty="0" smtClean="0">
                <a:latin typeface="Times New Roman" panose="02020603050405020304" pitchFamily="18" charset="0"/>
                <a:cs typeface="Times New Roman" panose="02020603050405020304" pitchFamily="18" charset="0"/>
              </a:rPr>
              <a:t>-</a:t>
            </a:r>
            <a:r>
              <a:rPr lang="zh-CN" altLang="en-US" dirty="0" smtClean="0">
                <a:latin typeface="Times New Roman" panose="02020603050405020304" pitchFamily="18" charset="0"/>
                <a:cs typeface="Times New Roman" panose="02020603050405020304" pitchFamily="18" charset="0"/>
              </a:rPr>
              <a:t>湄公河环境合作中心</a:t>
            </a:r>
            <a:endParaRPr lang="en-US" altLang="zh-CN" dirty="0" smtClean="0">
              <a:latin typeface="Times New Roman" panose="02020603050405020304" pitchFamily="18" charset="0"/>
              <a:cs typeface="Times New Roman" panose="02020603050405020304" pitchFamily="18" charset="0"/>
            </a:endParaRPr>
          </a:p>
          <a:p>
            <a:pPr algn="ctr"/>
            <a:r>
              <a:rPr lang="en-US" altLang="zh-CN" sz="2400" dirty="0" err="1" smtClean="0">
                <a:latin typeface="Times New Roman" panose="02020603050405020304" pitchFamily="18" charset="0"/>
                <a:cs typeface="Times New Roman" panose="02020603050405020304" pitchFamily="18" charset="0"/>
              </a:rPr>
              <a:t>Lancang</a:t>
            </a:r>
            <a:r>
              <a:rPr lang="en-US" altLang="zh-CN" sz="2400" dirty="0" smtClean="0">
                <a:latin typeface="Times New Roman" panose="02020603050405020304" pitchFamily="18" charset="0"/>
                <a:cs typeface="Times New Roman" panose="02020603050405020304" pitchFamily="18" charset="0"/>
              </a:rPr>
              <a:t>-Mekong Environmental Cooperation Center</a:t>
            </a:r>
            <a:endParaRPr lang="zh-CN" altLang="en-US" sz="2400" dirty="0">
              <a:latin typeface="Times New Roman" panose="02020603050405020304" pitchFamily="18" charset="0"/>
              <a:cs typeface="Times New Roman" panose="02020603050405020304" pitchFamily="18" charset="0"/>
            </a:endParaRPr>
          </a:p>
        </p:txBody>
      </p:sp>
      <p:pic>
        <p:nvPicPr>
          <p:cNvPr id="5" name="图片 4"/>
          <p:cNvPicPr>
            <a:picLocks noChangeAspect="1"/>
          </p:cNvPicPr>
          <p:nvPr/>
        </p:nvPicPr>
        <p:blipFill>
          <a:blip r:embed="rId3"/>
          <a:stretch>
            <a:fillRect/>
          </a:stretch>
        </p:blipFill>
        <p:spPr>
          <a:xfrm>
            <a:off x="7427818" y="148929"/>
            <a:ext cx="4609524" cy="1133333"/>
          </a:xfrm>
          <a:prstGeom prst="rect">
            <a:avLst/>
          </a:prstGeom>
        </p:spPr>
      </p:pic>
    </p:spTree>
    <p:extLst>
      <p:ext uri="{BB962C8B-B14F-4D97-AF65-F5344CB8AC3E}">
        <p14:creationId xmlns:p14="http://schemas.microsoft.com/office/powerpoint/2010/main" val="21410269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754117" y="124865"/>
            <a:ext cx="10515600" cy="1325563"/>
          </a:xfrm>
        </p:spPr>
        <p:txBody>
          <a:bodyPr/>
          <a:lstStyle/>
          <a:p>
            <a:r>
              <a:rPr lang="zh-CN" altLang="en-US" dirty="0" smtClean="0">
                <a:latin typeface="Times New Roman" panose="02020603050405020304" pitchFamily="18" charset="0"/>
                <a:cs typeface="Times New Roman" panose="02020603050405020304" pitchFamily="18" charset="0"/>
              </a:rPr>
              <a:t>合作原则 </a:t>
            </a:r>
            <a:r>
              <a:rPr lang="en-US" altLang="zh-CN" dirty="0" smtClean="0">
                <a:latin typeface="Times New Roman" panose="02020603050405020304" pitchFamily="18" charset="0"/>
                <a:cs typeface="Times New Roman" panose="02020603050405020304" pitchFamily="18" charset="0"/>
              </a:rPr>
              <a:t>Cooperative Principles</a:t>
            </a:r>
            <a:endParaRPr lang="zh-CN" altLang="en-US" dirty="0">
              <a:latin typeface="Times New Roman" panose="02020603050405020304" pitchFamily="18" charset="0"/>
              <a:cs typeface="Times New Roman" panose="02020603050405020304" pitchFamily="18" charset="0"/>
            </a:endParaRPr>
          </a:p>
        </p:txBody>
      </p:sp>
      <p:sp>
        <p:nvSpPr>
          <p:cNvPr id="3" name="文本框 2"/>
          <p:cNvSpPr txBox="1"/>
          <p:nvPr/>
        </p:nvSpPr>
        <p:spPr>
          <a:xfrm>
            <a:off x="838200" y="1450428"/>
            <a:ext cx="10815145" cy="5078313"/>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1</a:t>
            </a:r>
            <a:r>
              <a:rPr lang="zh-CN" altLang="zh-CN" dirty="0">
                <a:latin typeface="Times New Roman" panose="02020603050405020304" pitchFamily="18" charset="0"/>
                <a:cs typeface="Times New Roman" panose="02020603050405020304" pitchFamily="18" charset="0"/>
              </a:rPr>
              <a:t>）注重合作的长期性、稳定性与可持续性</a:t>
            </a:r>
            <a:r>
              <a:rPr lang="zh-CN" altLang="zh-CN" dirty="0" smtClean="0">
                <a:latin typeface="Times New Roman" panose="02020603050405020304" pitchFamily="18" charset="0"/>
                <a:cs typeface="Times New Roman" panose="02020603050405020304" pitchFamily="18" charset="0"/>
              </a:rPr>
              <a:t>；</a:t>
            </a:r>
            <a:endParaRPr lang="en-US" altLang="zh-CN" dirty="0" smtClean="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Emphasizing secular, stable and sustainable </a:t>
            </a:r>
            <a:r>
              <a:rPr lang="en-US" altLang="zh-CN" dirty="0" smtClean="0">
                <a:latin typeface="Times New Roman" panose="02020603050405020304" pitchFamily="18" charset="0"/>
                <a:cs typeface="Times New Roman" panose="02020603050405020304" pitchFamily="18" charset="0"/>
              </a:rPr>
              <a:t>cooperation</a:t>
            </a:r>
          </a:p>
          <a:p>
            <a:endParaRPr lang="zh-CN" altLang="zh-CN" dirty="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2</a:t>
            </a:r>
            <a:r>
              <a:rPr lang="zh-CN" altLang="zh-CN" dirty="0">
                <a:latin typeface="Times New Roman" panose="02020603050405020304" pitchFamily="18" charset="0"/>
                <a:cs typeface="Times New Roman" panose="02020603050405020304" pitchFamily="18" charset="0"/>
              </a:rPr>
              <a:t>）合作应充分考虑澜沧江－湄公河沿线各国自身国情和发展阶段情况</a:t>
            </a:r>
            <a:r>
              <a:rPr lang="zh-CN" altLang="zh-CN" dirty="0" smtClean="0">
                <a:latin typeface="Times New Roman" panose="02020603050405020304" pitchFamily="18" charset="0"/>
                <a:cs typeface="Times New Roman" panose="02020603050405020304" pitchFamily="18" charset="0"/>
              </a:rPr>
              <a:t>；</a:t>
            </a:r>
            <a:endParaRPr lang="en-US" altLang="zh-CN" dirty="0" smtClean="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Taking full account of national conditions and development stages of the </a:t>
            </a:r>
            <a:r>
              <a:rPr lang="en-US" altLang="zh-CN" dirty="0" err="1">
                <a:latin typeface="Times New Roman" panose="02020603050405020304" pitchFamily="18" charset="0"/>
                <a:cs typeface="Times New Roman" panose="02020603050405020304" pitchFamily="18" charset="0"/>
              </a:rPr>
              <a:t>Lancang</a:t>
            </a:r>
            <a:r>
              <a:rPr lang="en-US" altLang="zh-CN" dirty="0">
                <a:latin typeface="Times New Roman" panose="02020603050405020304" pitchFamily="18" charset="0"/>
                <a:cs typeface="Times New Roman" panose="02020603050405020304" pitchFamily="18" charset="0"/>
              </a:rPr>
              <a:t>-Mekong </a:t>
            </a:r>
            <a:r>
              <a:rPr lang="en-US" altLang="zh-CN" dirty="0" smtClean="0">
                <a:latin typeface="Times New Roman" panose="02020603050405020304" pitchFamily="18" charset="0"/>
                <a:cs typeface="Times New Roman" panose="02020603050405020304" pitchFamily="18" charset="0"/>
              </a:rPr>
              <a:t>Countries</a:t>
            </a:r>
          </a:p>
          <a:p>
            <a:endParaRPr lang="zh-CN" altLang="zh-CN" dirty="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3</a:t>
            </a:r>
            <a:r>
              <a:rPr lang="zh-CN" altLang="zh-CN" dirty="0">
                <a:latin typeface="Times New Roman" panose="02020603050405020304" pitchFamily="18" charset="0"/>
                <a:cs typeface="Times New Roman" panose="02020603050405020304" pitchFamily="18" charset="0"/>
              </a:rPr>
              <a:t>）在互相理解的基础上采取共建、获取与惠益的合作</a:t>
            </a:r>
            <a:r>
              <a:rPr lang="zh-CN" altLang="zh-CN" dirty="0" smtClean="0">
                <a:latin typeface="Times New Roman" panose="02020603050405020304" pitchFamily="18" charset="0"/>
                <a:cs typeface="Times New Roman" panose="02020603050405020304" pitchFamily="18" charset="0"/>
              </a:rPr>
              <a:t>原则；</a:t>
            </a:r>
            <a:endParaRPr lang="en-US" altLang="zh-CN" dirty="0" smtClean="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Following the principles of joint construction, access and benefit-sharing on a basis of mutual </a:t>
            </a:r>
            <a:r>
              <a:rPr lang="en-US" altLang="zh-CN" dirty="0" smtClean="0">
                <a:latin typeface="Times New Roman" panose="02020603050405020304" pitchFamily="18" charset="0"/>
                <a:cs typeface="Times New Roman" panose="02020603050405020304" pitchFamily="18" charset="0"/>
              </a:rPr>
              <a:t>understanding</a:t>
            </a:r>
          </a:p>
          <a:p>
            <a:endParaRPr lang="zh-CN" altLang="zh-CN" dirty="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4</a:t>
            </a:r>
            <a:r>
              <a:rPr lang="zh-CN" altLang="zh-CN" dirty="0">
                <a:latin typeface="Times New Roman" panose="02020603050405020304" pitchFamily="18" charset="0"/>
                <a:cs typeface="Times New Roman" panose="02020603050405020304" pitchFamily="18" charset="0"/>
              </a:rPr>
              <a:t>）秉持开放、包容的精神，与现有区域合作机制互相补充、协调发展</a:t>
            </a:r>
            <a:r>
              <a:rPr lang="zh-CN" altLang="zh-CN" dirty="0" smtClean="0">
                <a:latin typeface="Times New Roman" panose="02020603050405020304" pitchFamily="18" charset="0"/>
                <a:cs typeface="Times New Roman" panose="02020603050405020304" pitchFamily="18" charset="0"/>
              </a:rPr>
              <a:t>；</a:t>
            </a:r>
            <a:endParaRPr lang="en-US" altLang="zh-CN" dirty="0" smtClean="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Adhering to the spirit of tolerance, supplementing and coordinating with existing regional cooperation </a:t>
            </a:r>
            <a:r>
              <a:rPr lang="en-US" altLang="zh-CN" dirty="0" smtClean="0">
                <a:latin typeface="Times New Roman" panose="02020603050405020304" pitchFamily="18" charset="0"/>
                <a:cs typeface="Times New Roman" panose="02020603050405020304" pitchFamily="18" charset="0"/>
              </a:rPr>
              <a:t>mechanism</a:t>
            </a:r>
          </a:p>
          <a:p>
            <a:endParaRPr lang="zh-CN" altLang="zh-CN" dirty="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5</a:t>
            </a:r>
            <a:r>
              <a:rPr lang="zh-CN" altLang="zh-CN" dirty="0">
                <a:latin typeface="Times New Roman" panose="02020603050405020304" pitchFamily="18" charset="0"/>
                <a:cs typeface="Times New Roman" panose="02020603050405020304" pitchFamily="18" charset="0"/>
              </a:rPr>
              <a:t>）在澜沧江－湄公河国家环境主管部门的职权范围内开展平等的对话与合作</a:t>
            </a:r>
            <a:r>
              <a:rPr lang="zh-CN" altLang="zh-CN" dirty="0" smtClean="0">
                <a:latin typeface="Times New Roman" panose="02020603050405020304" pitchFamily="18" charset="0"/>
                <a:cs typeface="Times New Roman" panose="02020603050405020304" pitchFamily="18" charset="0"/>
              </a:rPr>
              <a:t>；</a:t>
            </a:r>
            <a:endParaRPr lang="en-US" altLang="zh-CN" dirty="0" smtClean="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Adopting equal dialogues and cooperation within the terms of reference of environmental authorities of the </a:t>
            </a:r>
            <a:r>
              <a:rPr lang="en-US" altLang="zh-CN" dirty="0" err="1">
                <a:latin typeface="Times New Roman" panose="02020603050405020304" pitchFamily="18" charset="0"/>
                <a:cs typeface="Times New Roman" panose="02020603050405020304" pitchFamily="18" charset="0"/>
              </a:rPr>
              <a:t>Lancang</a:t>
            </a:r>
            <a:r>
              <a:rPr lang="en-US" altLang="zh-CN" dirty="0">
                <a:latin typeface="Times New Roman" panose="02020603050405020304" pitchFamily="18" charset="0"/>
                <a:cs typeface="Times New Roman" panose="02020603050405020304" pitchFamily="18" charset="0"/>
              </a:rPr>
              <a:t>-Mekong </a:t>
            </a:r>
            <a:r>
              <a:rPr lang="en-US" altLang="zh-CN" dirty="0" smtClean="0">
                <a:latin typeface="Times New Roman" panose="02020603050405020304" pitchFamily="18" charset="0"/>
                <a:cs typeface="Times New Roman" panose="02020603050405020304" pitchFamily="18" charset="0"/>
              </a:rPr>
              <a:t>Countries</a:t>
            </a:r>
          </a:p>
          <a:p>
            <a:endParaRPr lang="zh-CN" altLang="zh-CN" dirty="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6</a:t>
            </a:r>
            <a:r>
              <a:rPr lang="zh-CN" altLang="zh-CN" dirty="0">
                <a:latin typeface="Times New Roman" panose="02020603050405020304" pitchFamily="18" charset="0"/>
                <a:cs typeface="Times New Roman" panose="02020603050405020304" pitchFamily="18" charset="0"/>
              </a:rPr>
              <a:t>）欢迎其他国际和地区组织、非政府组织、私营部门等机构的共同参与</a:t>
            </a:r>
            <a:r>
              <a:rPr lang="zh-CN" altLang="zh-CN" dirty="0" smtClean="0">
                <a:latin typeface="Times New Roman" panose="02020603050405020304" pitchFamily="18" charset="0"/>
                <a:cs typeface="Times New Roman" panose="02020603050405020304" pitchFamily="18" charset="0"/>
              </a:rPr>
              <a:t>。</a:t>
            </a:r>
            <a:endParaRPr lang="en-US" altLang="zh-CN" dirty="0" smtClean="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Being open to the joint participation of other international and regional organizations, NGOs, private sectors and </a:t>
            </a:r>
            <a:r>
              <a:rPr lang="en-US" altLang="zh-CN" dirty="0" err="1">
                <a:latin typeface="Times New Roman" panose="02020603050405020304" pitchFamily="18" charset="0"/>
                <a:cs typeface="Times New Roman" panose="02020603050405020304" pitchFamily="18" charset="0"/>
              </a:rPr>
              <a:t>etc</a:t>
            </a:r>
            <a:endParaRPr lang="zh-CN" altLang="en-US" dirty="0">
              <a:latin typeface="Times New Roman" panose="02020603050405020304" pitchFamily="18" charset="0"/>
              <a:cs typeface="Times New Roman" panose="02020603050405020304" pitchFamily="18" charset="0"/>
            </a:endParaRPr>
          </a:p>
        </p:txBody>
      </p:sp>
      <p:pic>
        <p:nvPicPr>
          <p:cNvPr id="5" name="图片 4"/>
          <p:cNvPicPr>
            <a:picLocks noChangeAspect="1"/>
          </p:cNvPicPr>
          <p:nvPr/>
        </p:nvPicPr>
        <p:blipFill>
          <a:blip r:embed="rId3"/>
          <a:stretch>
            <a:fillRect/>
          </a:stretch>
        </p:blipFill>
        <p:spPr>
          <a:xfrm>
            <a:off x="7722107" y="0"/>
            <a:ext cx="4609524" cy="1133333"/>
          </a:xfrm>
          <a:prstGeom prst="rect">
            <a:avLst/>
          </a:prstGeom>
        </p:spPr>
      </p:pic>
    </p:spTree>
    <p:extLst>
      <p:ext uri="{BB962C8B-B14F-4D97-AF65-F5344CB8AC3E}">
        <p14:creationId xmlns:p14="http://schemas.microsoft.com/office/powerpoint/2010/main" val="39482849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922263" y="1540328"/>
            <a:ext cx="8596668" cy="1320800"/>
          </a:xfrm>
        </p:spPr>
        <p:txBody>
          <a:bodyPr>
            <a:noAutofit/>
          </a:bodyPr>
          <a:lstStyle/>
          <a:p>
            <a:pPr algn="ctr"/>
            <a:r>
              <a:rPr lang="zh-CN" altLang="en-US" sz="4400" b="1" dirty="0" smtClean="0">
                <a:solidFill>
                  <a:schemeClr val="tx1"/>
                </a:solidFill>
                <a:latin typeface="华文仿宋" panose="02010600040101010101" pitchFamily="2" charset="-122"/>
                <a:ea typeface="华文仿宋" panose="02010600040101010101" pitchFamily="2" charset="-122"/>
              </a:rPr>
              <a:t>优先合作领域</a:t>
            </a:r>
            <a:r>
              <a:rPr lang="en-US" altLang="zh-CN" sz="4400" b="1" dirty="0" smtClean="0">
                <a:solidFill>
                  <a:schemeClr val="tx1"/>
                </a:solidFill>
                <a:latin typeface="华文仿宋" panose="02010600040101010101" pitchFamily="2" charset="-122"/>
                <a:ea typeface="华文仿宋" panose="02010600040101010101" pitchFamily="2" charset="-122"/>
              </a:rPr>
              <a:t/>
            </a:r>
            <a:br>
              <a:rPr lang="en-US" altLang="zh-CN" sz="4400" b="1" dirty="0" smtClean="0">
                <a:solidFill>
                  <a:schemeClr val="tx1"/>
                </a:solidFill>
                <a:latin typeface="华文仿宋" panose="02010600040101010101" pitchFamily="2" charset="-122"/>
                <a:ea typeface="华文仿宋" panose="02010600040101010101" pitchFamily="2" charset="-122"/>
              </a:rPr>
            </a:br>
            <a:r>
              <a:rPr lang="en-US" altLang="zh-CN" sz="4400" b="1" dirty="0" smtClean="0">
                <a:solidFill>
                  <a:schemeClr val="tx1"/>
                </a:solidFill>
                <a:latin typeface="华文仿宋" panose="02010600040101010101" pitchFamily="2" charset="-122"/>
                <a:ea typeface="华文仿宋" panose="02010600040101010101" pitchFamily="2" charset="-122"/>
              </a:rPr>
              <a:t/>
            </a:r>
            <a:br>
              <a:rPr lang="en-US" altLang="zh-CN" sz="4400" b="1" dirty="0" smtClean="0">
                <a:solidFill>
                  <a:schemeClr val="tx1"/>
                </a:solidFill>
                <a:latin typeface="华文仿宋" panose="02010600040101010101" pitchFamily="2" charset="-122"/>
                <a:ea typeface="华文仿宋" panose="02010600040101010101" pitchFamily="2" charset="-122"/>
              </a:rPr>
            </a:br>
            <a:r>
              <a:rPr lang="en-US" altLang="zh-CN" sz="4400" b="1" dirty="0" smtClean="0">
                <a:solidFill>
                  <a:schemeClr val="tx1"/>
                </a:solidFill>
                <a:latin typeface="华文仿宋" panose="02010600040101010101" pitchFamily="2" charset="-122"/>
                <a:ea typeface="华文仿宋" panose="02010600040101010101" pitchFamily="2" charset="-122"/>
              </a:rPr>
              <a:t>Priority Areas</a:t>
            </a:r>
            <a:endParaRPr lang="zh-CN" altLang="en-US" sz="4400" b="1" dirty="0">
              <a:solidFill>
                <a:schemeClr val="tx1"/>
              </a:solidFill>
              <a:latin typeface="华文仿宋" panose="02010600040101010101" pitchFamily="2" charset="-122"/>
              <a:ea typeface="华文仿宋" panose="02010600040101010101" pitchFamily="2" charset="-122"/>
            </a:endParaRPr>
          </a:p>
        </p:txBody>
      </p:sp>
      <p:pic>
        <p:nvPicPr>
          <p:cNvPr id="4" name="图片 3"/>
          <p:cNvPicPr>
            <a:picLocks noChangeAspect="1"/>
          </p:cNvPicPr>
          <p:nvPr/>
        </p:nvPicPr>
        <p:blipFill>
          <a:blip r:embed="rId3"/>
          <a:stretch>
            <a:fillRect/>
          </a:stretch>
        </p:blipFill>
        <p:spPr>
          <a:xfrm>
            <a:off x="7582476" y="0"/>
            <a:ext cx="4609524" cy="1133333"/>
          </a:xfrm>
          <a:prstGeom prst="rect">
            <a:avLst/>
          </a:prstGeom>
        </p:spPr>
      </p:pic>
    </p:spTree>
    <p:extLst>
      <p:ext uri="{BB962C8B-B14F-4D97-AF65-F5344CB8AC3E}">
        <p14:creationId xmlns:p14="http://schemas.microsoft.com/office/powerpoint/2010/main" val="42925814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423081" y="254758"/>
            <a:ext cx="8673500" cy="673290"/>
          </a:xfrm>
        </p:spPr>
        <p:txBody>
          <a:bodyPr>
            <a:normAutofit fontScale="90000"/>
          </a:bodyPr>
          <a:lstStyle/>
          <a:p>
            <a:r>
              <a:rPr lang="zh-CN" altLang="en-US" b="1" dirty="0" smtClean="0">
                <a:latin typeface="华文仿宋" panose="02010600040101010101" pitchFamily="2" charset="-122"/>
                <a:ea typeface="华文仿宋" panose="02010600040101010101" pitchFamily="2" charset="-122"/>
              </a:rPr>
              <a:t>优先领域 </a:t>
            </a:r>
            <a:r>
              <a:rPr lang="en-US" altLang="zh-CN" b="1" dirty="0" smtClean="0">
                <a:latin typeface="华文仿宋" panose="02010600040101010101" pitchFamily="2" charset="-122"/>
                <a:ea typeface="华文仿宋" panose="02010600040101010101" pitchFamily="2" charset="-122"/>
              </a:rPr>
              <a:t>Priority Areas</a:t>
            </a:r>
            <a:endParaRPr lang="zh-CN" altLang="en-US" b="1" dirty="0">
              <a:latin typeface="华文仿宋" panose="02010600040101010101" pitchFamily="2" charset="-122"/>
              <a:ea typeface="华文仿宋" panose="02010600040101010101" pitchFamily="2" charset="-122"/>
            </a:endParaRPr>
          </a:p>
        </p:txBody>
      </p:sp>
      <p:graphicFrame>
        <p:nvGraphicFramePr>
          <p:cNvPr id="4" name="图示 3"/>
          <p:cNvGraphicFramePr/>
          <p:nvPr>
            <p:extLst>
              <p:ext uri="{D42A27DB-BD31-4B8C-83A1-F6EECF244321}">
                <p14:modId xmlns:p14="http://schemas.microsoft.com/office/powerpoint/2010/main" val="2446566577"/>
              </p:ext>
            </p:extLst>
          </p:nvPr>
        </p:nvGraphicFramePr>
        <p:xfrm>
          <a:off x="423081" y="890263"/>
          <a:ext cx="10949112" cy="596773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图片 5"/>
          <p:cNvPicPr>
            <a:picLocks noChangeAspect="1"/>
          </p:cNvPicPr>
          <p:nvPr/>
        </p:nvPicPr>
        <p:blipFill>
          <a:blip r:embed="rId9"/>
          <a:stretch>
            <a:fillRect/>
          </a:stretch>
        </p:blipFill>
        <p:spPr>
          <a:xfrm>
            <a:off x="7582476" y="0"/>
            <a:ext cx="4609524" cy="1133333"/>
          </a:xfrm>
          <a:prstGeom prst="rect">
            <a:avLst/>
          </a:prstGeom>
        </p:spPr>
      </p:pic>
    </p:spTree>
    <p:extLst>
      <p:ext uri="{BB962C8B-B14F-4D97-AF65-F5344CB8AC3E}">
        <p14:creationId xmlns:p14="http://schemas.microsoft.com/office/powerpoint/2010/main" val="19189581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327398" y="398935"/>
            <a:ext cx="8596668" cy="1320800"/>
          </a:xfrm>
        </p:spPr>
        <p:txBody>
          <a:bodyPr>
            <a:noAutofit/>
          </a:bodyPr>
          <a:lstStyle/>
          <a:p>
            <a:pPr lvl="0"/>
            <a:r>
              <a:rPr lang="en-US" altLang="zh-CN" sz="3600" dirty="0" smtClean="0">
                <a:latin typeface="Times New Roman" panose="02020603050405020304" pitchFamily="18" charset="0"/>
                <a:ea typeface="华文宋体" panose="02010600040101010101" pitchFamily="2" charset="-122"/>
                <a:cs typeface="Times New Roman" panose="02020603050405020304" pitchFamily="18" charset="0"/>
              </a:rPr>
              <a:t>1</a:t>
            </a:r>
            <a:r>
              <a:rPr lang="zh-CN" altLang="en-US" sz="3600" dirty="0" smtClean="0">
                <a:latin typeface="Times New Roman" panose="02020603050405020304" pitchFamily="18" charset="0"/>
                <a:ea typeface="华文宋体" panose="02010600040101010101" pitchFamily="2" charset="-122"/>
                <a:cs typeface="Times New Roman" panose="02020603050405020304" pitchFamily="18" charset="0"/>
              </a:rPr>
              <a:t>、</a:t>
            </a:r>
            <a:r>
              <a:rPr lang="zh-CN" altLang="zh-CN" sz="3600" dirty="0">
                <a:latin typeface="Times New Roman" panose="02020603050405020304" pitchFamily="18" charset="0"/>
                <a:cs typeface="Times New Roman" panose="02020603050405020304" pitchFamily="18" charset="0"/>
              </a:rPr>
              <a:t>环境政策主流</a:t>
            </a:r>
            <a:r>
              <a:rPr lang="zh-CN" altLang="zh-CN" sz="3600" dirty="0" smtClean="0">
                <a:latin typeface="Times New Roman" panose="02020603050405020304" pitchFamily="18" charset="0"/>
                <a:cs typeface="Times New Roman" panose="02020603050405020304" pitchFamily="18" charset="0"/>
              </a:rPr>
              <a:t>化</a:t>
            </a:r>
            <a:r>
              <a:rPr lang="en-US" altLang="zh-CN" sz="3600" dirty="0" smtClean="0">
                <a:latin typeface="Times New Roman" panose="02020603050405020304" pitchFamily="18" charset="0"/>
                <a:cs typeface="Times New Roman" panose="02020603050405020304" pitchFamily="18" charset="0"/>
              </a:rPr>
              <a:t/>
            </a:r>
            <a:br>
              <a:rPr lang="en-US" altLang="zh-CN" sz="3600" dirty="0" smtClean="0">
                <a:latin typeface="Times New Roman" panose="02020603050405020304" pitchFamily="18" charset="0"/>
                <a:cs typeface="Times New Roman" panose="02020603050405020304" pitchFamily="18" charset="0"/>
              </a:rPr>
            </a:br>
            <a:r>
              <a:rPr lang="en-US" altLang="zh-CN" sz="3600" dirty="0" smtClean="0">
                <a:latin typeface="Times New Roman" panose="02020603050405020304" pitchFamily="18" charset="0"/>
                <a:cs typeface="Times New Roman" panose="02020603050405020304" pitchFamily="18" charset="0"/>
              </a:rPr>
              <a:t>Mainstreaming </a:t>
            </a:r>
            <a:r>
              <a:rPr lang="en-US" altLang="zh-CN" sz="3600" dirty="0">
                <a:latin typeface="Times New Roman" panose="02020603050405020304" pitchFamily="18" charset="0"/>
                <a:cs typeface="Times New Roman" panose="02020603050405020304" pitchFamily="18" charset="0"/>
              </a:rPr>
              <a:t>Environmental </a:t>
            </a:r>
            <a:r>
              <a:rPr lang="en-US" altLang="zh-CN" sz="3600" dirty="0" smtClean="0">
                <a:latin typeface="Times New Roman" panose="02020603050405020304" pitchFamily="18" charset="0"/>
                <a:cs typeface="Times New Roman" panose="02020603050405020304" pitchFamily="18" charset="0"/>
              </a:rPr>
              <a:t>Policies</a:t>
            </a:r>
            <a:r>
              <a:rPr lang="zh-CN" altLang="en-US" sz="3600" dirty="0">
                <a:latin typeface="Times New Roman" panose="02020603050405020304" pitchFamily="18" charset="0"/>
                <a:ea typeface="华文宋体" panose="02010600040101010101" pitchFamily="2" charset="-122"/>
                <a:cs typeface="Times New Roman" panose="02020603050405020304" pitchFamily="18" charset="0"/>
              </a:rPr>
              <a:t/>
            </a:r>
            <a:br>
              <a:rPr lang="zh-CN" altLang="en-US" sz="3600" dirty="0">
                <a:latin typeface="Times New Roman" panose="02020603050405020304" pitchFamily="18" charset="0"/>
                <a:ea typeface="华文宋体" panose="02010600040101010101" pitchFamily="2" charset="-122"/>
                <a:cs typeface="Times New Roman" panose="02020603050405020304" pitchFamily="18" charset="0"/>
              </a:rPr>
            </a:br>
            <a:endParaRPr lang="zh-CN" altLang="en-US" sz="3600" dirty="0">
              <a:latin typeface="Times New Roman" panose="02020603050405020304" pitchFamily="18" charset="0"/>
              <a:ea typeface="华文宋体" panose="02010600040101010101" pitchFamily="2" charset="-122"/>
              <a:cs typeface="Times New Roman" panose="02020603050405020304" pitchFamily="18" charset="0"/>
            </a:endParaRPr>
          </a:p>
        </p:txBody>
      </p:sp>
      <p:graphicFrame>
        <p:nvGraphicFramePr>
          <p:cNvPr id="5" name="图示 4"/>
          <p:cNvGraphicFramePr/>
          <p:nvPr>
            <p:extLst>
              <p:ext uri="{D42A27DB-BD31-4B8C-83A1-F6EECF244321}">
                <p14:modId xmlns:p14="http://schemas.microsoft.com/office/powerpoint/2010/main" val="4045802309"/>
              </p:ext>
            </p:extLst>
          </p:nvPr>
        </p:nvGraphicFramePr>
        <p:xfrm>
          <a:off x="146106" y="1856096"/>
          <a:ext cx="9175316" cy="39846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图片 5"/>
          <p:cNvPicPr>
            <a:picLocks noChangeAspect="1"/>
          </p:cNvPicPr>
          <p:nvPr/>
        </p:nvPicPr>
        <p:blipFill>
          <a:blip r:embed="rId8"/>
          <a:stretch>
            <a:fillRect/>
          </a:stretch>
        </p:blipFill>
        <p:spPr>
          <a:xfrm>
            <a:off x="7582476" y="23962"/>
            <a:ext cx="4609524" cy="1133333"/>
          </a:xfrm>
          <a:prstGeom prst="rect">
            <a:avLst/>
          </a:prstGeom>
        </p:spPr>
      </p:pic>
    </p:spTree>
    <p:extLst>
      <p:ext uri="{BB962C8B-B14F-4D97-AF65-F5344CB8AC3E}">
        <p14:creationId xmlns:p14="http://schemas.microsoft.com/office/powerpoint/2010/main" val="32873949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524467" y="341296"/>
            <a:ext cx="10515600" cy="1325563"/>
          </a:xfrm>
        </p:spPr>
        <p:txBody>
          <a:bodyPr>
            <a:normAutofit/>
          </a:bodyPr>
          <a:lstStyle/>
          <a:p>
            <a:pPr lvl="0"/>
            <a:r>
              <a:rPr lang="en-US" altLang="zh-CN" sz="3600" dirty="0" smtClean="0">
                <a:latin typeface="Times New Roman" panose="02020603050405020304" pitchFamily="18" charset="0"/>
                <a:ea typeface="华文宋体" panose="02010600040101010101" pitchFamily="2" charset="-122"/>
                <a:cs typeface="Times New Roman" panose="02020603050405020304" pitchFamily="18" charset="0"/>
              </a:rPr>
              <a:t>2</a:t>
            </a:r>
            <a:r>
              <a:rPr lang="zh-CN" altLang="en-US" sz="3600" dirty="0" smtClean="0">
                <a:latin typeface="Times New Roman" panose="02020603050405020304" pitchFamily="18" charset="0"/>
                <a:ea typeface="华文宋体" panose="02010600040101010101" pitchFamily="2" charset="-122"/>
                <a:cs typeface="Times New Roman" panose="02020603050405020304" pitchFamily="18" charset="0"/>
              </a:rPr>
              <a:t>、环境</a:t>
            </a:r>
            <a:r>
              <a:rPr lang="zh-CN" altLang="en-US" sz="3600" dirty="0">
                <a:latin typeface="Times New Roman" panose="02020603050405020304" pitchFamily="18" charset="0"/>
                <a:ea typeface="华文宋体" panose="02010600040101010101" pitchFamily="2" charset="-122"/>
                <a:cs typeface="Times New Roman" panose="02020603050405020304" pitchFamily="18" charset="0"/>
              </a:rPr>
              <a:t>能力建设计划</a:t>
            </a:r>
            <a: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t/>
            </a:r>
            <a:b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br>
            <a: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t>Environmental Capacity Building </a:t>
            </a:r>
            <a:r>
              <a:rPr lang="en-US" altLang="zh-CN" sz="3600" dirty="0" smtClean="0">
                <a:latin typeface="Times New Roman" panose="02020603050405020304" pitchFamily="18" charset="0"/>
                <a:ea typeface="华文宋体" panose="02010600040101010101" pitchFamily="2" charset="-122"/>
                <a:cs typeface="Times New Roman" panose="02020603050405020304" pitchFamily="18" charset="0"/>
              </a:rPr>
              <a:t>Plan</a:t>
            </a:r>
            <a:endParaRPr lang="zh-CN" altLang="en-US" sz="3600" dirty="0">
              <a:latin typeface="Times New Roman" panose="02020603050405020304" pitchFamily="18" charset="0"/>
              <a:ea typeface="华文宋体" panose="02010600040101010101" pitchFamily="2" charset="-122"/>
              <a:cs typeface="Times New Roman" panose="02020603050405020304" pitchFamily="18" charset="0"/>
            </a:endParaRPr>
          </a:p>
        </p:txBody>
      </p:sp>
      <p:graphicFrame>
        <p:nvGraphicFramePr>
          <p:cNvPr id="3" name="图示 2"/>
          <p:cNvGraphicFramePr/>
          <p:nvPr>
            <p:extLst>
              <p:ext uri="{D42A27DB-BD31-4B8C-83A1-F6EECF244321}">
                <p14:modId xmlns:p14="http://schemas.microsoft.com/office/powerpoint/2010/main" val="2323684013"/>
              </p:ext>
            </p:extLst>
          </p:nvPr>
        </p:nvGraphicFramePr>
        <p:xfrm>
          <a:off x="1611586" y="1776248"/>
          <a:ext cx="8128000" cy="48876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图片 4"/>
          <p:cNvPicPr>
            <a:picLocks noChangeAspect="1"/>
          </p:cNvPicPr>
          <p:nvPr/>
        </p:nvPicPr>
        <p:blipFill>
          <a:blip r:embed="rId8"/>
          <a:stretch>
            <a:fillRect/>
          </a:stretch>
        </p:blipFill>
        <p:spPr>
          <a:xfrm>
            <a:off x="7508396" y="89413"/>
            <a:ext cx="4609524" cy="1133333"/>
          </a:xfrm>
          <a:prstGeom prst="rect">
            <a:avLst/>
          </a:prstGeom>
        </p:spPr>
      </p:pic>
    </p:spTree>
    <p:extLst>
      <p:ext uri="{BB962C8B-B14F-4D97-AF65-F5344CB8AC3E}">
        <p14:creationId xmlns:p14="http://schemas.microsoft.com/office/powerpoint/2010/main" val="17249625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199677" y="395755"/>
            <a:ext cx="10415772" cy="1320800"/>
          </a:xfrm>
        </p:spPr>
        <p:txBody>
          <a:bodyPr>
            <a:normAutofit/>
          </a:bodyPr>
          <a:lstStyle/>
          <a:p>
            <a:pPr lvl="0"/>
            <a:r>
              <a:rPr lang="en-US" altLang="zh-CN" sz="3600" dirty="0" smtClean="0">
                <a:latin typeface="Times New Roman" panose="02020603050405020304" pitchFamily="18" charset="0"/>
                <a:ea typeface="华文宋体" panose="02010600040101010101" pitchFamily="2" charset="-122"/>
                <a:cs typeface="Times New Roman" panose="02020603050405020304" pitchFamily="18" charset="0"/>
              </a:rPr>
              <a:t>3</a:t>
            </a:r>
            <a:r>
              <a:rPr lang="zh-CN" altLang="en-US" sz="3600" dirty="0" smtClean="0">
                <a:latin typeface="Times New Roman" panose="02020603050405020304" pitchFamily="18" charset="0"/>
                <a:ea typeface="华文宋体" panose="02010600040101010101" pitchFamily="2" charset="-122"/>
                <a:cs typeface="Times New Roman" panose="02020603050405020304" pitchFamily="18" charset="0"/>
              </a:rPr>
              <a:t>、生态系统</a:t>
            </a:r>
            <a:r>
              <a:rPr lang="zh-CN" altLang="en-US" sz="3600" dirty="0">
                <a:latin typeface="Times New Roman" panose="02020603050405020304" pitchFamily="18" charset="0"/>
                <a:ea typeface="华文宋体" panose="02010600040101010101" pitchFamily="2" charset="-122"/>
                <a:cs typeface="Times New Roman" panose="02020603050405020304" pitchFamily="18" charset="0"/>
              </a:rPr>
              <a:t>管理与生物多样性保护</a:t>
            </a:r>
            <a: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t/>
            </a:r>
            <a:b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br>
            <a: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t>Ecosystem Management and Biodiversity </a:t>
            </a:r>
            <a:r>
              <a:rPr lang="en-US" altLang="zh-CN" sz="3600" dirty="0" smtClean="0">
                <a:latin typeface="Times New Roman" panose="02020603050405020304" pitchFamily="18" charset="0"/>
                <a:ea typeface="华文宋体" panose="02010600040101010101" pitchFamily="2" charset="-122"/>
                <a:cs typeface="Times New Roman" panose="02020603050405020304" pitchFamily="18" charset="0"/>
              </a:rPr>
              <a:t>Conservation</a:t>
            </a:r>
            <a:endParaRPr lang="zh-CN" altLang="en-US" sz="3600" dirty="0">
              <a:latin typeface="Times New Roman" panose="02020603050405020304" pitchFamily="18" charset="0"/>
              <a:ea typeface="华文宋体" panose="02010600040101010101" pitchFamily="2" charset="-122"/>
              <a:cs typeface="Times New Roman" panose="02020603050405020304" pitchFamily="18" charset="0"/>
            </a:endParaRPr>
          </a:p>
        </p:txBody>
      </p:sp>
      <p:graphicFrame>
        <p:nvGraphicFramePr>
          <p:cNvPr id="4" name="图示 3"/>
          <p:cNvGraphicFramePr/>
          <p:nvPr>
            <p:extLst>
              <p:ext uri="{D42A27DB-BD31-4B8C-83A1-F6EECF244321}">
                <p14:modId xmlns:p14="http://schemas.microsoft.com/office/powerpoint/2010/main" val="695507672"/>
              </p:ext>
            </p:extLst>
          </p:nvPr>
        </p:nvGraphicFramePr>
        <p:xfrm>
          <a:off x="2032000" y="1996966"/>
          <a:ext cx="7059448" cy="41413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图片 5"/>
          <p:cNvPicPr>
            <a:picLocks noChangeAspect="1"/>
          </p:cNvPicPr>
          <p:nvPr/>
        </p:nvPicPr>
        <p:blipFill>
          <a:blip r:embed="rId8"/>
          <a:stretch>
            <a:fillRect/>
          </a:stretch>
        </p:blipFill>
        <p:spPr>
          <a:xfrm>
            <a:off x="7396286" y="0"/>
            <a:ext cx="4609524" cy="1133333"/>
          </a:xfrm>
          <a:prstGeom prst="rect">
            <a:avLst/>
          </a:prstGeom>
        </p:spPr>
      </p:pic>
    </p:spTree>
    <p:extLst>
      <p:ext uri="{BB962C8B-B14F-4D97-AF65-F5344CB8AC3E}">
        <p14:creationId xmlns:p14="http://schemas.microsoft.com/office/powerpoint/2010/main" val="26791678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327398" y="394172"/>
            <a:ext cx="10515600" cy="1325563"/>
          </a:xfrm>
        </p:spPr>
        <p:txBody>
          <a:bodyPr>
            <a:normAutofit/>
          </a:bodyPr>
          <a:lstStyle/>
          <a:p>
            <a:pPr lvl="0"/>
            <a:r>
              <a:rPr lang="en-US" altLang="zh-CN" sz="3600" dirty="0" smtClean="0">
                <a:latin typeface="Times New Roman" panose="02020603050405020304" pitchFamily="18" charset="0"/>
                <a:ea typeface="华文宋体" panose="02010600040101010101" pitchFamily="2" charset="-122"/>
                <a:cs typeface="Times New Roman" panose="02020603050405020304" pitchFamily="18" charset="0"/>
              </a:rPr>
              <a:t>4</a:t>
            </a:r>
            <a:r>
              <a:rPr lang="zh-CN" altLang="en-US" sz="3600" dirty="0" smtClean="0">
                <a:latin typeface="Times New Roman" panose="02020603050405020304" pitchFamily="18" charset="0"/>
                <a:ea typeface="华文宋体" panose="02010600040101010101" pitchFamily="2" charset="-122"/>
                <a:cs typeface="Times New Roman" panose="02020603050405020304" pitchFamily="18" charset="0"/>
              </a:rPr>
              <a:t>、气候变化适应与减缓</a:t>
            </a:r>
            <a: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t/>
            </a:r>
            <a:b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br>
            <a: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t>Climate Change </a:t>
            </a:r>
            <a:r>
              <a:rPr lang="en-US" altLang="zh-CN" sz="3600" dirty="0" smtClean="0">
                <a:latin typeface="Times New Roman" panose="02020603050405020304" pitchFamily="18" charset="0"/>
                <a:ea typeface="华文宋体" panose="02010600040101010101" pitchFamily="2" charset="-122"/>
                <a:cs typeface="Times New Roman" panose="02020603050405020304" pitchFamily="18" charset="0"/>
              </a:rPr>
              <a:t>Adaptation </a:t>
            </a:r>
            <a:r>
              <a:rPr lang="en-US" altLang="zh-CN" sz="3600" dirty="0">
                <a:latin typeface="Times New Roman" panose="02020603050405020304" pitchFamily="18" charset="0"/>
                <a:cs typeface="Times New Roman" panose="02020603050405020304" pitchFamily="18" charset="0"/>
              </a:rPr>
              <a:t>and </a:t>
            </a:r>
            <a:r>
              <a:rPr lang="en-US" altLang="zh-CN" sz="3600" dirty="0" smtClean="0">
                <a:latin typeface="Times New Roman" panose="02020603050405020304" pitchFamily="18" charset="0"/>
                <a:cs typeface="Times New Roman" panose="02020603050405020304" pitchFamily="18" charset="0"/>
              </a:rPr>
              <a:t>Mitigation</a:t>
            </a:r>
            <a:endParaRPr lang="zh-CN" altLang="en-US" sz="3600" dirty="0">
              <a:latin typeface="Times New Roman" panose="02020603050405020304" pitchFamily="18" charset="0"/>
              <a:ea typeface="华文宋体" panose="02010600040101010101" pitchFamily="2" charset="-122"/>
              <a:cs typeface="Times New Roman" panose="02020603050405020304" pitchFamily="18" charset="0"/>
            </a:endParaRPr>
          </a:p>
        </p:txBody>
      </p:sp>
      <p:graphicFrame>
        <p:nvGraphicFramePr>
          <p:cNvPr id="3" name="图示 2"/>
          <p:cNvGraphicFramePr/>
          <p:nvPr>
            <p:extLst>
              <p:ext uri="{D42A27DB-BD31-4B8C-83A1-F6EECF244321}">
                <p14:modId xmlns:p14="http://schemas.microsoft.com/office/powerpoint/2010/main" val="125428791"/>
              </p:ext>
            </p:extLst>
          </p:nvPr>
        </p:nvGraphicFramePr>
        <p:xfrm>
          <a:off x="1807779" y="1417418"/>
          <a:ext cx="8576441" cy="49833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图片 4"/>
          <p:cNvPicPr>
            <a:picLocks noChangeAspect="1"/>
          </p:cNvPicPr>
          <p:nvPr/>
        </p:nvPicPr>
        <p:blipFill>
          <a:blip r:embed="rId8"/>
          <a:stretch>
            <a:fillRect/>
          </a:stretch>
        </p:blipFill>
        <p:spPr>
          <a:xfrm>
            <a:off x="7396286" y="0"/>
            <a:ext cx="4609524" cy="1133333"/>
          </a:xfrm>
          <a:prstGeom prst="rect">
            <a:avLst/>
          </a:prstGeom>
        </p:spPr>
      </p:pic>
    </p:spTree>
    <p:extLst>
      <p:ext uri="{BB962C8B-B14F-4D97-AF65-F5344CB8AC3E}">
        <p14:creationId xmlns:p14="http://schemas.microsoft.com/office/powerpoint/2010/main" val="12335187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524467" y="322844"/>
            <a:ext cx="10515600" cy="1325563"/>
          </a:xfrm>
        </p:spPr>
        <p:txBody>
          <a:bodyPr>
            <a:noAutofit/>
          </a:bodyPr>
          <a:lstStyle/>
          <a:p>
            <a:pPr lvl="0"/>
            <a:r>
              <a:rPr lang="en-US" altLang="zh-CN" sz="3600" dirty="0" smtClean="0">
                <a:latin typeface="华文宋体" panose="02010600040101010101" pitchFamily="2" charset="-122"/>
                <a:ea typeface="华文宋体" panose="02010600040101010101" pitchFamily="2" charset="-122"/>
                <a:cs typeface="Times New Roman" panose="02020603050405020304" pitchFamily="18" charset="0"/>
              </a:rPr>
              <a:t>5</a:t>
            </a:r>
            <a:r>
              <a:rPr lang="zh-CN" altLang="en-US" sz="3600" dirty="0" smtClean="0">
                <a:latin typeface="华文宋体" panose="02010600040101010101" pitchFamily="2" charset="-122"/>
                <a:ea typeface="华文宋体" panose="02010600040101010101" pitchFamily="2" charset="-122"/>
                <a:cs typeface="Times New Roman" panose="02020603050405020304" pitchFamily="18" charset="0"/>
              </a:rPr>
              <a:t>、城市环境</a:t>
            </a:r>
            <a:r>
              <a:rPr lang="zh-CN" altLang="en-US" sz="3600" dirty="0">
                <a:latin typeface="华文宋体" panose="02010600040101010101" pitchFamily="2" charset="-122"/>
                <a:ea typeface="华文宋体" panose="02010600040101010101" pitchFamily="2" charset="-122"/>
                <a:cs typeface="Times New Roman" panose="02020603050405020304" pitchFamily="18" charset="0"/>
              </a:rPr>
              <a:t>治理</a:t>
            </a:r>
            <a:r>
              <a:rPr lang="en-US" altLang="zh-CN" sz="3600" dirty="0">
                <a:latin typeface="华文宋体" panose="02010600040101010101" pitchFamily="2" charset="-122"/>
                <a:ea typeface="华文宋体" panose="02010600040101010101" pitchFamily="2" charset="-122"/>
                <a:cs typeface="Times New Roman" panose="02020603050405020304" pitchFamily="18" charset="0"/>
              </a:rPr>
              <a:t/>
            </a:r>
            <a:br>
              <a:rPr lang="en-US" altLang="zh-CN" sz="3600" dirty="0">
                <a:latin typeface="华文宋体" panose="02010600040101010101" pitchFamily="2" charset="-122"/>
                <a:ea typeface="华文宋体" panose="02010600040101010101" pitchFamily="2" charset="-122"/>
                <a:cs typeface="Times New Roman" panose="02020603050405020304" pitchFamily="18" charset="0"/>
              </a:rPr>
            </a:br>
            <a:r>
              <a:rPr lang="en-US" altLang="zh-CN" sz="3600" dirty="0">
                <a:latin typeface="华文宋体" panose="02010600040101010101" pitchFamily="2" charset="-122"/>
                <a:ea typeface="华文宋体" panose="02010600040101010101" pitchFamily="2" charset="-122"/>
                <a:cs typeface="Times New Roman" panose="02020603050405020304" pitchFamily="18" charset="0"/>
              </a:rPr>
              <a:t>Urban Environmental Governance</a:t>
            </a:r>
            <a:r>
              <a:rPr lang="zh-CN" altLang="en-US" sz="3600" dirty="0">
                <a:latin typeface="华文宋体" panose="02010600040101010101" pitchFamily="2" charset="-122"/>
                <a:ea typeface="华文宋体" panose="02010600040101010101" pitchFamily="2" charset="-122"/>
                <a:cs typeface="Times New Roman" panose="02020603050405020304" pitchFamily="18" charset="0"/>
              </a:rPr>
              <a:t/>
            </a:r>
            <a:br>
              <a:rPr lang="zh-CN" altLang="en-US" sz="3600" dirty="0">
                <a:latin typeface="华文宋体" panose="02010600040101010101" pitchFamily="2" charset="-122"/>
                <a:ea typeface="华文宋体" panose="02010600040101010101" pitchFamily="2" charset="-122"/>
                <a:cs typeface="Times New Roman" panose="02020603050405020304" pitchFamily="18" charset="0"/>
              </a:rPr>
            </a:br>
            <a:endParaRPr lang="zh-CN" altLang="en-US" sz="3600" dirty="0">
              <a:latin typeface="华文宋体" panose="02010600040101010101" pitchFamily="2" charset="-122"/>
              <a:ea typeface="华文宋体" panose="02010600040101010101" pitchFamily="2" charset="-122"/>
            </a:endParaRPr>
          </a:p>
        </p:txBody>
      </p:sp>
      <p:graphicFrame>
        <p:nvGraphicFramePr>
          <p:cNvPr id="3" name="图示 2"/>
          <p:cNvGraphicFramePr/>
          <p:nvPr>
            <p:extLst>
              <p:ext uri="{D42A27DB-BD31-4B8C-83A1-F6EECF244321}">
                <p14:modId xmlns:p14="http://schemas.microsoft.com/office/powerpoint/2010/main" val="1378060907"/>
              </p:ext>
            </p:extLst>
          </p:nvPr>
        </p:nvGraphicFramePr>
        <p:xfrm>
          <a:off x="2032000" y="1576552"/>
          <a:ext cx="7805683" cy="45617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图片 4"/>
          <p:cNvPicPr>
            <a:picLocks noChangeAspect="1"/>
          </p:cNvPicPr>
          <p:nvPr/>
        </p:nvPicPr>
        <p:blipFill>
          <a:blip r:embed="rId8"/>
          <a:stretch>
            <a:fillRect/>
          </a:stretch>
        </p:blipFill>
        <p:spPr>
          <a:xfrm>
            <a:off x="7532921" y="19735"/>
            <a:ext cx="4609524" cy="1133333"/>
          </a:xfrm>
          <a:prstGeom prst="rect">
            <a:avLst/>
          </a:prstGeom>
        </p:spPr>
      </p:pic>
    </p:spTree>
    <p:extLst>
      <p:ext uri="{BB962C8B-B14F-4D97-AF65-F5344CB8AC3E}">
        <p14:creationId xmlns:p14="http://schemas.microsoft.com/office/powerpoint/2010/main" val="15744791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p:txBody>
          <a:bodyPr>
            <a:noAutofit/>
          </a:bodyPr>
          <a:lstStyle/>
          <a:p>
            <a:pPr lvl="0"/>
            <a:r>
              <a:rPr lang="en-US" altLang="zh-CN" sz="3600" dirty="0" smtClean="0">
                <a:latin typeface="华文宋体" panose="02010600040101010101" pitchFamily="2" charset="-122"/>
                <a:ea typeface="华文宋体" panose="02010600040101010101" pitchFamily="2" charset="-122"/>
                <a:cs typeface="Times New Roman" panose="02020603050405020304" pitchFamily="18" charset="0"/>
              </a:rPr>
              <a:t>6</a:t>
            </a:r>
            <a:r>
              <a:rPr lang="zh-CN" altLang="en-US" sz="3600" dirty="0" smtClean="0">
                <a:latin typeface="华文宋体" panose="02010600040101010101" pitchFamily="2" charset="-122"/>
                <a:ea typeface="华文宋体" panose="02010600040101010101" pitchFamily="2" charset="-122"/>
                <a:cs typeface="Times New Roman" panose="02020603050405020304" pitchFamily="18" charset="0"/>
              </a:rPr>
              <a:t>、农村环境</a:t>
            </a:r>
            <a:r>
              <a:rPr lang="zh-CN" altLang="en-US" sz="3600" dirty="0">
                <a:latin typeface="华文宋体" panose="02010600040101010101" pitchFamily="2" charset="-122"/>
                <a:ea typeface="华文宋体" panose="02010600040101010101" pitchFamily="2" charset="-122"/>
                <a:cs typeface="Times New Roman" panose="02020603050405020304" pitchFamily="18" charset="0"/>
              </a:rPr>
              <a:t>治理</a:t>
            </a:r>
            <a:r>
              <a:rPr lang="en-US" altLang="zh-CN" sz="3600" dirty="0">
                <a:latin typeface="华文宋体" panose="02010600040101010101" pitchFamily="2" charset="-122"/>
                <a:ea typeface="华文宋体" panose="02010600040101010101" pitchFamily="2" charset="-122"/>
                <a:cs typeface="Times New Roman" panose="02020603050405020304" pitchFamily="18" charset="0"/>
              </a:rPr>
              <a:t/>
            </a:r>
            <a:br>
              <a:rPr lang="en-US" altLang="zh-CN" sz="3600" dirty="0">
                <a:latin typeface="华文宋体" panose="02010600040101010101" pitchFamily="2" charset="-122"/>
                <a:ea typeface="华文宋体" panose="02010600040101010101" pitchFamily="2" charset="-122"/>
                <a:cs typeface="Times New Roman" panose="02020603050405020304" pitchFamily="18" charset="0"/>
              </a:rPr>
            </a:br>
            <a:r>
              <a:rPr lang="en-US" altLang="zh-CN" sz="3600" dirty="0">
                <a:latin typeface="华文宋体" panose="02010600040101010101" pitchFamily="2" charset="-122"/>
                <a:ea typeface="华文宋体" panose="02010600040101010101" pitchFamily="2" charset="-122"/>
                <a:cs typeface="Times New Roman" panose="02020603050405020304" pitchFamily="18" charset="0"/>
              </a:rPr>
              <a:t>Rural Environmental Governance</a:t>
            </a:r>
            <a:r>
              <a:rPr lang="zh-CN" altLang="en-US" sz="3600" dirty="0">
                <a:latin typeface="华文宋体" panose="02010600040101010101" pitchFamily="2" charset="-122"/>
                <a:ea typeface="华文宋体" panose="02010600040101010101" pitchFamily="2" charset="-122"/>
                <a:cs typeface="Times New Roman" panose="02020603050405020304" pitchFamily="18" charset="0"/>
              </a:rPr>
              <a:t/>
            </a:r>
            <a:br>
              <a:rPr lang="zh-CN" altLang="en-US" sz="3600" dirty="0">
                <a:latin typeface="华文宋体" panose="02010600040101010101" pitchFamily="2" charset="-122"/>
                <a:ea typeface="华文宋体" panose="02010600040101010101" pitchFamily="2" charset="-122"/>
                <a:cs typeface="Times New Roman" panose="02020603050405020304" pitchFamily="18" charset="0"/>
              </a:rPr>
            </a:br>
            <a:endParaRPr lang="zh-CN" altLang="en-US" sz="3600" dirty="0">
              <a:latin typeface="华文宋体" panose="02010600040101010101" pitchFamily="2" charset="-122"/>
              <a:ea typeface="华文宋体" panose="02010600040101010101" pitchFamily="2" charset="-122"/>
            </a:endParaRPr>
          </a:p>
        </p:txBody>
      </p:sp>
      <p:graphicFrame>
        <p:nvGraphicFramePr>
          <p:cNvPr id="3" name="图示 2"/>
          <p:cNvGraphicFramePr/>
          <p:nvPr>
            <p:extLst>
              <p:ext uri="{D42A27DB-BD31-4B8C-83A1-F6EECF244321}">
                <p14:modId xmlns:p14="http://schemas.microsoft.com/office/powerpoint/2010/main" val="1904009510"/>
              </p:ext>
            </p:extLst>
          </p:nvPr>
        </p:nvGraphicFramePr>
        <p:xfrm>
          <a:off x="2032000" y="1870841"/>
          <a:ext cx="6954345" cy="42674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图片 4"/>
          <p:cNvPicPr>
            <a:picLocks noChangeAspect="1"/>
          </p:cNvPicPr>
          <p:nvPr/>
        </p:nvPicPr>
        <p:blipFill>
          <a:blip r:embed="rId8"/>
          <a:stretch>
            <a:fillRect/>
          </a:stretch>
        </p:blipFill>
        <p:spPr>
          <a:xfrm>
            <a:off x="7582476" y="19735"/>
            <a:ext cx="4609524" cy="1133333"/>
          </a:xfrm>
          <a:prstGeom prst="rect">
            <a:avLst/>
          </a:prstGeom>
        </p:spPr>
      </p:pic>
    </p:spTree>
    <p:extLst>
      <p:ext uri="{BB962C8B-B14F-4D97-AF65-F5344CB8AC3E}">
        <p14:creationId xmlns:p14="http://schemas.microsoft.com/office/powerpoint/2010/main" val="30482629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805" y="628443"/>
            <a:ext cx="10909738" cy="5832342"/>
          </a:xfrm>
          <a:prstGeom prst="rect">
            <a:avLst/>
          </a:prstGeom>
        </p:spPr>
      </p:pic>
      <p:sp>
        <p:nvSpPr>
          <p:cNvPr id="2" name="标题 1"/>
          <p:cNvSpPr>
            <a:spLocks noGrp="1"/>
          </p:cNvSpPr>
          <p:nvPr>
            <p:ph type="title"/>
          </p:nvPr>
        </p:nvSpPr>
        <p:spPr>
          <a:xfrm>
            <a:off x="319980" y="654288"/>
            <a:ext cx="10999661" cy="1320800"/>
          </a:xfrm>
        </p:spPr>
        <p:txBody>
          <a:bodyPr>
            <a:noAutofit/>
          </a:bodyPr>
          <a:lstStyle/>
          <a:p>
            <a:pPr lvl="0"/>
            <a:r>
              <a:rPr lang="en-US" altLang="zh-CN" sz="3600" dirty="0" smtClean="0">
                <a:latin typeface="Times New Roman" panose="02020603050405020304" pitchFamily="18" charset="0"/>
                <a:ea typeface="华文宋体" panose="02010600040101010101" pitchFamily="2" charset="-122"/>
                <a:cs typeface="Times New Roman" panose="02020603050405020304" pitchFamily="18" charset="0"/>
              </a:rPr>
              <a:t>7</a:t>
            </a:r>
            <a:r>
              <a:rPr lang="zh-CN" altLang="en-US" sz="3600" dirty="0" smtClean="0">
                <a:latin typeface="Times New Roman" panose="02020603050405020304" pitchFamily="18" charset="0"/>
                <a:ea typeface="华文宋体" panose="02010600040101010101" pitchFamily="2" charset="-122"/>
                <a:cs typeface="Times New Roman" panose="02020603050405020304" pitchFamily="18" charset="0"/>
              </a:rPr>
              <a:t>、环境</a:t>
            </a:r>
            <a:r>
              <a:rPr lang="zh-CN" altLang="en-US" sz="3600" dirty="0">
                <a:latin typeface="Times New Roman" panose="02020603050405020304" pitchFamily="18" charset="0"/>
                <a:ea typeface="华文宋体" panose="02010600040101010101" pitchFamily="2" charset="-122"/>
                <a:cs typeface="Times New Roman" panose="02020603050405020304" pitchFamily="18" charset="0"/>
              </a:rPr>
              <a:t>友好型技术交流与环保</a:t>
            </a:r>
            <a:r>
              <a:rPr lang="zh-CN" altLang="en-US" sz="3600" dirty="0" smtClean="0">
                <a:latin typeface="Times New Roman" panose="02020603050405020304" pitchFamily="18" charset="0"/>
                <a:ea typeface="华文宋体" panose="02010600040101010101" pitchFamily="2" charset="-122"/>
                <a:cs typeface="Times New Roman" panose="02020603050405020304" pitchFamily="18" charset="0"/>
              </a:rPr>
              <a:t>产业</a:t>
            </a:r>
            <a: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t/>
            </a:r>
            <a:b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br>
            <a:r>
              <a:rPr lang="en-US" altLang="zh-CN" sz="3600" dirty="0">
                <a:latin typeface="Times New Roman" panose="02020603050405020304" pitchFamily="18" charset="0"/>
                <a:ea typeface="华文宋体" panose="02010600040101010101" pitchFamily="2" charset="-122"/>
                <a:cs typeface="Times New Roman" panose="02020603050405020304" pitchFamily="18" charset="0"/>
              </a:rPr>
              <a:t>Environmentally friendly technology communication and environmental protection industrial </a:t>
            </a:r>
            <a:r>
              <a:rPr lang="en-US" altLang="zh-CN" sz="3600" dirty="0" smtClean="0">
                <a:latin typeface="Times New Roman" panose="02020603050405020304" pitchFamily="18" charset="0"/>
                <a:ea typeface="华文宋体" panose="02010600040101010101" pitchFamily="2" charset="-122"/>
                <a:cs typeface="Times New Roman" panose="02020603050405020304" pitchFamily="18" charset="0"/>
              </a:rPr>
              <a:t> </a:t>
            </a:r>
            <a:endParaRPr lang="zh-CN" altLang="en-US" sz="3600" dirty="0">
              <a:latin typeface="Times New Roman" panose="02020603050405020304" pitchFamily="18" charset="0"/>
              <a:ea typeface="华文宋体" panose="02010600040101010101" pitchFamily="2" charset="-122"/>
              <a:cs typeface="Times New Roman" panose="02020603050405020304" pitchFamily="18" charset="0"/>
            </a:endParaRPr>
          </a:p>
        </p:txBody>
      </p:sp>
      <p:graphicFrame>
        <p:nvGraphicFramePr>
          <p:cNvPr id="3" name="图示 2"/>
          <p:cNvGraphicFramePr/>
          <p:nvPr>
            <p:extLst>
              <p:ext uri="{D42A27DB-BD31-4B8C-83A1-F6EECF244321}">
                <p14:modId xmlns:p14="http://schemas.microsoft.com/office/powerpoint/2010/main" val="2727644145"/>
              </p:ext>
            </p:extLst>
          </p:nvPr>
        </p:nvGraphicFramePr>
        <p:xfrm>
          <a:off x="444937" y="2743200"/>
          <a:ext cx="9298153" cy="33741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图片 4"/>
          <p:cNvPicPr>
            <a:picLocks noChangeAspect="1"/>
          </p:cNvPicPr>
          <p:nvPr/>
        </p:nvPicPr>
        <p:blipFill>
          <a:blip r:embed="rId8"/>
          <a:stretch>
            <a:fillRect/>
          </a:stretch>
        </p:blipFill>
        <p:spPr>
          <a:xfrm>
            <a:off x="7438328" y="0"/>
            <a:ext cx="4609524" cy="1133333"/>
          </a:xfrm>
          <a:prstGeom prst="rect">
            <a:avLst/>
          </a:prstGeom>
        </p:spPr>
      </p:pic>
    </p:spTree>
    <p:extLst>
      <p:ext uri="{BB962C8B-B14F-4D97-AF65-F5344CB8AC3E}">
        <p14:creationId xmlns:p14="http://schemas.microsoft.com/office/powerpoint/2010/main" val="35273042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p:txBody>
          <a:bodyPr/>
          <a:lstStyle/>
          <a:p>
            <a:r>
              <a:rPr lang="zh-CN" altLang="en-US" dirty="0" smtClean="0"/>
              <a:t>工作进展 </a:t>
            </a:r>
            <a:r>
              <a:rPr lang="en-US" altLang="zh-CN" dirty="0" smtClean="0"/>
              <a:t>Progress</a:t>
            </a:r>
            <a:endParaRPr lang="zh-CN" altLang="en-US" dirty="0"/>
          </a:p>
        </p:txBody>
      </p:sp>
      <p:sp>
        <p:nvSpPr>
          <p:cNvPr id="3" name="内容占位符 2"/>
          <p:cNvSpPr>
            <a:spLocks noGrp="1"/>
          </p:cNvSpPr>
          <p:nvPr>
            <p:ph idx="1"/>
          </p:nvPr>
        </p:nvSpPr>
        <p:spPr/>
        <p:txBody>
          <a:bodyPr>
            <a:normAutofit/>
          </a:bodyPr>
          <a:lstStyle/>
          <a:p>
            <a:r>
              <a:rPr lang="en-US" altLang="zh-CN" sz="2400" dirty="0">
                <a:latin typeface="Times New Roman" panose="02020603050405020304" pitchFamily="18" charset="0"/>
                <a:cs typeface="Times New Roman" panose="02020603050405020304" pitchFamily="18" charset="0"/>
              </a:rPr>
              <a:t>2017</a:t>
            </a:r>
            <a:r>
              <a:rPr lang="zh-CN" altLang="en-US" sz="2400" dirty="0">
                <a:latin typeface="Times New Roman" panose="02020603050405020304" pitchFamily="18" charset="0"/>
                <a:cs typeface="Times New Roman" panose="02020603050405020304" pitchFamily="18" charset="0"/>
              </a:rPr>
              <a:t>年</a:t>
            </a:r>
            <a:r>
              <a:rPr lang="en-US" altLang="zh-CN" sz="2400" dirty="0">
                <a:latin typeface="Times New Roman" panose="02020603050405020304" pitchFamily="18" charset="0"/>
                <a:cs typeface="Times New Roman" panose="02020603050405020304" pitchFamily="18" charset="0"/>
              </a:rPr>
              <a:t>3</a:t>
            </a:r>
            <a:r>
              <a:rPr lang="zh-CN" altLang="en-US" sz="2400" dirty="0">
                <a:latin typeface="Times New Roman" panose="02020603050405020304" pitchFamily="18" charset="0"/>
                <a:cs typeface="Times New Roman" panose="02020603050405020304" pitchFamily="18" charset="0"/>
              </a:rPr>
              <a:t>月</a:t>
            </a:r>
            <a:r>
              <a:rPr lang="en-US" altLang="zh-CN" sz="2400" dirty="0">
                <a:latin typeface="Times New Roman" panose="02020603050405020304" pitchFamily="18" charset="0"/>
                <a:cs typeface="Times New Roman" panose="02020603050405020304" pitchFamily="18" charset="0"/>
              </a:rPr>
              <a:t>31</a:t>
            </a:r>
            <a:r>
              <a:rPr lang="zh-CN" altLang="en-US" sz="2400" dirty="0">
                <a:latin typeface="Times New Roman" panose="02020603050405020304" pitchFamily="18" charset="0"/>
                <a:cs typeface="Times New Roman" panose="02020603050405020304" pitchFamily="18" charset="0"/>
              </a:rPr>
              <a:t>日在北京召开</a:t>
            </a:r>
            <a:r>
              <a:rPr lang="zh-CN" altLang="zh-CN" sz="2400" dirty="0">
                <a:latin typeface="Times New Roman" panose="02020603050405020304" pitchFamily="18" charset="0"/>
                <a:cs typeface="Times New Roman" panose="02020603050405020304" pitchFamily="18" charset="0"/>
              </a:rPr>
              <a:t>澜沧江</a:t>
            </a:r>
            <a:r>
              <a:rPr lang="en-US" altLang="zh-CN" sz="2400" dirty="0">
                <a:latin typeface="Times New Roman" panose="02020603050405020304" pitchFamily="18" charset="0"/>
                <a:cs typeface="Times New Roman" panose="02020603050405020304" pitchFamily="18" charset="0"/>
              </a:rPr>
              <a:t>-</a:t>
            </a:r>
            <a:r>
              <a:rPr lang="zh-CN" altLang="zh-CN" sz="2400" dirty="0">
                <a:latin typeface="Times New Roman" panose="02020603050405020304" pitchFamily="18" charset="0"/>
                <a:cs typeface="Times New Roman" panose="02020603050405020304" pitchFamily="18" charset="0"/>
              </a:rPr>
              <a:t>湄公河环境合作战略编制研讨会</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March 31, 2017, Consultation on </a:t>
            </a:r>
            <a:r>
              <a:rPr lang="en-US" altLang="zh-CN" sz="2400" dirty="0" err="1">
                <a:latin typeface="Times New Roman" panose="02020603050405020304" pitchFamily="18" charset="0"/>
                <a:cs typeface="Times New Roman" panose="02020603050405020304" pitchFamily="18" charset="0"/>
              </a:rPr>
              <a:t>Lancang</a:t>
            </a:r>
            <a:r>
              <a:rPr lang="en-US" altLang="zh-CN" sz="2400" dirty="0">
                <a:latin typeface="Times New Roman" panose="02020603050405020304" pitchFamily="18" charset="0"/>
                <a:cs typeface="Times New Roman" panose="02020603050405020304" pitchFamily="18" charset="0"/>
              </a:rPr>
              <a:t>-Mekong Environmental Cooperation Strategy was held in Beijing. </a:t>
            </a:r>
          </a:p>
          <a:p>
            <a:r>
              <a:rPr lang="en-US" altLang="zh-CN" sz="2400" dirty="0">
                <a:latin typeface="Times New Roman" panose="02020603050405020304" pitchFamily="18" charset="0"/>
                <a:cs typeface="Times New Roman" panose="02020603050405020304" pitchFamily="18" charset="0"/>
              </a:rPr>
              <a:t>2017</a:t>
            </a:r>
            <a:r>
              <a:rPr lang="zh-CN" altLang="en-US" sz="2400" dirty="0">
                <a:latin typeface="Times New Roman" panose="02020603050405020304" pitchFamily="18" charset="0"/>
                <a:cs typeface="Times New Roman" panose="02020603050405020304" pitchFamily="18" charset="0"/>
              </a:rPr>
              <a:t>年</a:t>
            </a:r>
            <a:r>
              <a:rPr lang="en-US" altLang="zh-CN" sz="2400" dirty="0">
                <a:latin typeface="Times New Roman" panose="02020603050405020304" pitchFamily="18" charset="0"/>
                <a:cs typeface="Times New Roman" panose="02020603050405020304" pitchFamily="18" charset="0"/>
              </a:rPr>
              <a:t>4</a:t>
            </a:r>
            <a:r>
              <a:rPr lang="zh-CN" altLang="en-US" sz="2400" dirty="0">
                <a:latin typeface="Times New Roman" panose="02020603050405020304" pitchFamily="18" charset="0"/>
                <a:cs typeface="Times New Roman" panose="02020603050405020304" pitchFamily="18" charset="0"/>
              </a:rPr>
              <a:t>月至</a:t>
            </a:r>
            <a:r>
              <a:rPr lang="en-US" altLang="zh-CN" sz="2400" dirty="0">
                <a:latin typeface="Times New Roman" panose="02020603050405020304" pitchFamily="18" charset="0"/>
                <a:cs typeface="Times New Roman" panose="02020603050405020304" pitchFamily="18" charset="0"/>
              </a:rPr>
              <a:t>7</a:t>
            </a:r>
            <a:r>
              <a:rPr lang="zh-CN" altLang="en-US" sz="2400" dirty="0">
                <a:latin typeface="Times New Roman" panose="02020603050405020304" pitchFamily="18" charset="0"/>
                <a:cs typeface="Times New Roman" panose="02020603050405020304" pitchFamily="18" charset="0"/>
              </a:rPr>
              <a:t>月，根据参会代表意见修订战略框架</a:t>
            </a:r>
            <a:r>
              <a:rPr lang="zh-CN" altLang="en-US" sz="2400" dirty="0" smtClean="0">
                <a:latin typeface="Times New Roman" panose="02020603050405020304" pitchFamily="18" charset="0"/>
                <a:cs typeface="Times New Roman" panose="02020603050405020304" pitchFamily="18" charset="0"/>
              </a:rPr>
              <a:t>文本</a:t>
            </a:r>
            <a:endParaRPr lang="en-US" altLang="zh-CN" sz="2400" dirty="0" smtClean="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April to July of 2017, revised the document according to suggestions in the workshop.</a:t>
            </a: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2017</a:t>
            </a:r>
            <a:r>
              <a:rPr lang="zh-CN" altLang="en-US" sz="2400" dirty="0" smtClean="0">
                <a:latin typeface="Times New Roman" panose="02020603050405020304" pitchFamily="18" charset="0"/>
                <a:cs typeface="Times New Roman" panose="02020603050405020304" pitchFamily="18" charset="0"/>
              </a:rPr>
              <a:t>年</a:t>
            </a:r>
            <a:r>
              <a:rPr lang="en-US" altLang="zh-CN" sz="2400" dirty="0" smtClean="0">
                <a:latin typeface="Times New Roman" panose="02020603050405020304" pitchFamily="18" charset="0"/>
                <a:cs typeface="Times New Roman" panose="02020603050405020304" pitchFamily="18" charset="0"/>
              </a:rPr>
              <a:t>8</a:t>
            </a:r>
            <a:r>
              <a:rPr lang="zh-CN" altLang="en-US" sz="2400" dirty="0" smtClean="0">
                <a:latin typeface="Times New Roman" panose="02020603050405020304" pitchFamily="18" charset="0"/>
                <a:cs typeface="Times New Roman" panose="02020603050405020304" pitchFamily="18" charset="0"/>
              </a:rPr>
              <a:t>月</a:t>
            </a:r>
            <a:r>
              <a:rPr lang="en-US" altLang="zh-CN" sz="2400" dirty="0" smtClean="0">
                <a:latin typeface="Times New Roman" panose="02020603050405020304" pitchFamily="18" charset="0"/>
                <a:cs typeface="Times New Roman" panose="02020603050405020304" pitchFamily="18" charset="0"/>
              </a:rPr>
              <a:t>14</a:t>
            </a:r>
            <a:r>
              <a:rPr lang="zh-CN" altLang="en-US" sz="2400" dirty="0" smtClean="0">
                <a:latin typeface="Times New Roman" panose="02020603050405020304" pitchFamily="18" charset="0"/>
                <a:cs typeface="Times New Roman" panose="02020603050405020304" pitchFamily="18" charset="0"/>
              </a:rPr>
              <a:t>日</a:t>
            </a:r>
            <a:r>
              <a:rPr lang="en-US" altLang="zh-CN" sz="2400" dirty="0" smtClean="0">
                <a:latin typeface="Times New Roman" panose="02020603050405020304" pitchFamily="18" charset="0"/>
                <a:cs typeface="Times New Roman" panose="02020603050405020304" pitchFamily="18" charset="0"/>
              </a:rPr>
              <a:t>-9</a:t>
            </a:r>
            <a:r>
              <a:rPr lang="zh-CN" altLang="en-US" sz="2400" dirty="0" smtClean="0">
                <a:latin typeface="Times New Roman" panose="02020603050405020304" pitchFamily="18" charset="0"/>
                <a:cs typeface="Times New Roman" panose="02020603050405020304" pitchFamily="18" charset="0"/>
              </a:rPr>
              <a:t>月</a:t>
            </a:r>
            <a:r>
              <a:rPr lang="en-US" altLang="zh-CN" sz="2400" dirty="0" smtClean="0">
                <a:latin typeface="Times New Roman" panose="02020603050405020304" pitchFamily="18" charset="0"/>
                <a:cs typeface="Times New Roman" panose="02020603050405020304" pitchFamily="18" charset="0"/>
              </a:rPr>
              <a:t>10</a:t>
            </a:r>
            <a:r>
              <a:rPr lang="zh-CN" altLang="en-US" sz="2400" dirty="0" smtClean="0">
                <a:latin typeface="Times New Roman" panose="02020603050405020304" pitchFamily="18" charset="0"/>
                <a:cs typeface="Times New Roman" panose="02020603050405020304" pitchFamily="18" charset="0"/>
              </a:rPr>
              <a:t>日，将战略框架修订版本发送湄公河国家及国际组织征求意见（汇总意见请见表格）</a:t>
            </a:r>
            <a:endParaRPr lang="en-US" altLang="zh-CN" sz="2400" dirty="0" smtClean="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During 14 August to 10 September of 2017, send the revised version to colleagues of Mekong countries and NGOs for further comments (Please find the detailed comments in the comments matrix) </a:t>
            </a:r>
            <a:endParaRPr lang="zh-CN" altLang="en-US" sz="2400" dirty="0">
              <a:latin typeface="Times New Roman" panose="02020603050405020304" pitchFamily="18" charset="0"/>
              <a:cs typeface="Times New Roman" panose="02020603050405020304" pitchFamily="18" charset="0"/>
            </a:endParaRPr>
          </a:p>
        </p:txBody>
      </p:sp>
      <p:pic>
        <p:nvPicPr>
          <p:cNvPr id="5" name="图片 4"/>
          <p:cNvPicPr>
            <a:picLocks noChangeAspect="1"/>
          </p:cNvPicPr>
          <p:nvPr/>
        </p:nvPicPr>
        <p:blipFill>
          <a:blip r:embed="rId3"/>
          <a:stretch>
            <a:fillRect/>
          </a:stretch>
        </p:blipFill>
        <p:spPr>
          <a:xfrm>
            <a:off x="7582476" y="0"/>
            <a:ext cx="4609524" cy="1133333"/>
          </a:xfrm>
          <a:prstGeom prst="rect">
            <a:avLst/>
          </a:prstGeom>
        </p:spPr>
      </p:pic>
      <p:pic>
        <p:nvPicPr>
          <p:cNvPr id="6" name="图片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468641"/>
            <a:ext cx="12192000" cy="3920718"/>
          </a:xfrm>
          <a:prstGeom prst="rect">
            <a:avLst/>
          </a:prstGeom>
        </p:spPr>
      </p:pic>
    </p:spTree>
    <p:extLst>
      <p:ext uri="{BB962C8B-B14F-4D97-AF65-F5344CB8AC3E}">
        <p14:creationId xmlns:p14="http://schemas.microsoft.com/office/powerpoint/2010/main" val="3490088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6"/>
                                        </p:tgtEl>
                                      </p:cBhvr>
                                    </p:animEffect>
                                    <p:set>
                                      <p:cBhvr>
                                        <p:cTn id="13"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704562" y="470551"/>
            <a:ext cx="11353800" cy="1325563"/>
          </a:xfrm>
        </p:spPr>
        <p:txBody>
          <a:bodyPr>
            <a:normAutofit fontScale="90000"/>
          </a:bodyPr>
          <a:lstStyle/>
          <a:p>
            <a:r>
              <a:rPr lang="en-US" altLang="zh-CN" dirty="0" smtClean="0">
                <a:latin typeface="Times New Roman" panose="02020603050405020304" pitchFamily="18" charset="0"/>
                <a:cs typeface="Times New Roman" panose="02020603050405020304" pitchFamily="18" charset="0"/>
              </a:rPr>
              <a:t>8</a:t>
            </a:r>
            <a:r>
              <a:rPr lang="zh-CN" altLang="en-US" dirty="0" smtClean="0">
                <a:latin typeface="Times New Roman" panose="02020603050405020304" pitchFamily="18" charset="0"/>
                <a:cs typeface="Times New Roman" panose="02020603050405020304" pitchFamily="18" charset="0"/>
              </a:rPr>
              <a:t>、环境数据与信息管理</a:t>
            </a:r>
            <a:r>
              <a:rPr lang="en-US" altLang="zh-CN" dirty="0" smtClean="0">
                <a:latin typeface="Times New Roman" panose="02020603050405020304" pitchFamily="18" charset="0"/>
                <a:cs typeface="Times New Roman" panose="02020603050405020304" pitchFamily="18" charset="0"/>
              </a:rPr>
              <a:t/>
            </a:r>
            <a:br>
              <a:rPr lang="en-US" altLang="zh-CN" dirty="0" smtClean="0">
                <a:latin typeface="Times New Roman" panose="02020603050405020304" pitchFamily="18" charset="0"/>
                <a:cs typeface="Times New Roman" panose="02020603050405020304" pitchFamily="18" charset="0"/>
              </a:rPr>
            </a:br>
            <a:r>
              <a:rPr lang="en-US" altLang="zh-CN" dirty="0">
                <a:latin typeface="Times New Roman" panose="02020603050405020304" pitchFamily="18" charset="0"/>
                <a:cs typeface="Times New Roman" panose="02020603050405020304" pitchFamily="18" charset="0"/>
              </a:rPr>
              <a:t>Management of Environmental Data and Information</a:t>
            </a:r>
            <a:endParaRPr lang="zh-CN" altLang="en-US" dirty="0">
              <a:latin typeface="Times New Roman" panose="02020603050405020304" pitchFamily="18" charset="0"/>
              <a:cs typeface="Times New Roman" panose="02020603050405020304" pitchFamily="18" charset="0"/>
            </a:endParaRPr>
          </a:p>
        </p:txBody>
      </p:sp>
      <p:graphicFrame>
        <p:nvGraphicFramePr>
          <p:cNvPr id="3" name="图示 2"/>
          <p:cNvGraphicFramePr/>
          <p:nvPr>
            <p:extLst>
              <p:ext uri="{D42A27DB-BD31-4B8C-83A1-F6EECF244321}">
                <p14:modId xmlns:p14="http://schemas.microsoft.com/office/powerpoint/2010/main" val="1827064132"/>
              </p:ext>
            </p:extLst>
          </p:nvPr>
        </p:nvGraphicFramePr>
        <p:xfrm>
          <a:off x="2032000" y="1996966"/>
          <a:ext cx="7721600" cy="44248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图片 4"/>
          <p:cNvPicPr>
            <a:picLocks noChangeAspect="1"/>
          </p:cNvPicPr>
          <p:nvPr/>
        </p:nvPicPr>
        <p:blipFill>
          <a:blip r:embed="rId8"/>
          <a:stretch>
            <a:fillRect/>
          </a:stretch>
        </p:blipFill>
        <p:spPr>
          <a:xfrm>
            <a:off x="7448838" y="0"/>
            <a:ext cx="4609524" cy="1133333"/>
          </a:xfrm>
          <a:prstGeom prst="rect">
            <a:avLst/>
          </a:prstGeom>
        </p:spPr>
      </p:pic>
    </p:spTree>
    <p:extLst>
      <p:ext uri="{BB962C8B-B14F-4D97-AF65-F5344CB8AC3E}">
        <p14:creationId xmlns:p14="http://schemas.microsoft.com/office/powerpoint/2010/main" val="38266678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524467" y="394172"/>
            <a:ext cx="10515600" cy="1325563"/>
          </a:xfrm>
        </p:spPr>
        <p:txBody>
          <a:bodyPr>
            <a:normAutofit fontScale="90000"/>
          </a:bodyPr>
          <a:lstStyle/>
          <a:p>
            <a:r>
              <a:rPr lang="en-US" altLang="zh-CN" dirty="0" smtClean="0">
                <a:latin typeface="Times New Roman" panose="02020603050405020304" pitchFamily="18" charset="0"/>
                <a:cs typeface="Times New Roman" panose="02020603050405020304" pitchFamily="18" charset="0"/>
              </a:rPr>
              <a:t>9</a:t>
            </a:r>
            <a:r>
              <a:rPr lang="zh-CN" altLang="en-US" dirty="0" smtClean="0">
                <a:latin typeface="Times New Roman" panose="02020603050405020304" pitchFamily="18" charset="0"/>
                <a:cs typeface="Times New Roman" panose="02020603050405020304" pitchFamily="18" charset="0"/>
              </a:rPr>
              <a:t>、</a:t>
            </a:r>
            <a:r>
              <a:rPr lang="zh-CN" altLang="zh-CN" dirty="0">
                <a:latin typeface="Times New Roman" panose="02020603050405020304" pitchFamily="18" charset="0"/>
                <a:cs typeface="Times New Roman" panose="02020603050405020304" pitchFamily="18" charset="0"/>
              </a:rPr>
              <a:t>环境教育与公众环境</a:t>
            </a:r>
            <a:r>
              <a:rPr lang="zh-CN" altLang="zh-CN" dirty="0" smtClean="0">
                <a:latin typeface="Times New Roman" panose="02020603050405020304" pitchFamily="18" charset="0"/>
                <a:cs typeface="Times New Roman" panose="02020603050405020304" pitchFamily="18" charset="0"/>
              </a:rPr>
              <a:t>意识</a:t>
            </a:r>
            <a:r>
              <a:rPr lang="en-US" altLang="zh-CN" dirty="0" smtClean="0">
                <a:latin typeface="Times New Roman" panose="02020603050405020304" pitchFamily="18" charset="0"/>
                <a:cs typeface="Times New Roman" panose="02020603050405020304" pitchFamily="18" charset="0"/>
              </a:rPr>
              <a:t/>
            </a:r>
            <a:br>
              <a:rPr lang="en-US" altLang="zh-CN" dirty="0" smtClean="0">
                <a:latin typeface="Times New Roman" panose="02020603050405020304" pitchFamily="18" charset="0"/>
                <a:cs typeface="Times New Roman" panose="02020603050405020304" pitchFamily="18" charset="0"/>
              </a:rPr>
            </a:br>
            <a:r>
              <a:rPr lang="en-US" altLang="zh-CN" dirty="0" smtClean="0">
                <a:latin typeface="Times New Roman" panose="02020603050405020304" pitchFamily="18" charset="0"/>
                <a:cs typeface="Times New Roman" panose="02020603050405020304" pitchFamily="18" charset="0"/>
              </a:rPr>
              <a:t>Environmental </a:t>
            </a:r>
            <a:r>
              <a:rPr lang="en-US" altLang="zh-CN" dirty="0">
                <a:latin typeface="Times New Roman" panose="02020603050405020304" pitchFamily="18" charset="0"/>
                <a:cs typeface="Times New Roman" panose="02020603050405020304" pitchFamily="18" charset="0"/>
              </a:rPr>
              <a:t>Education and Public Awareness</a:t>
            </a:r>
            <a:endParaRPr lang="zh-CN" altLang="en-US" dirty="0">
              <a:latin typeface="Times New Roman" panose="02020603050405020304" pitchFamily="18" charset="0"/>
              <a:cs typeface="Times New Roman" panose="02020603050405020304" pitchFamily="18" charset="0"/>
            </a:endParaRPr>
          </a:p>
        </p:txBody>
      </p:sp>
      <p:graphicFrame>
        <p:nvGraphicFramePr>
          <p:cNvPr id="3" name="图示 2"/>
          <p:cNvGraphicFramePr/>
          <p:nvPr>
            <p:extLst>
              <p:ext uri="{D42A27DB-BD31-4B8C-83A1-F6EECF244321}">
                <p14:modId xmlns:p14="http://schemas.microsoft.com/office/powerpoint/2010/main" val="3943967646"/>
              </p:ext>
            </p:extLst>
          </p:nvPr>
        </p:nvGraphicFramePr>
        <p:xfrm>
          <a:off x="2032000" y="2259724"/>
          <a:ext cx="8152524" cy="41305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图片 5"/>
          <p:cNvPicPr>
            <a:picLocks noChangeAspect="1"/>
          </p:cNvPicPr>
          <p:nvPr/>
        </p:nvPicPr>
        <p:blipFill>
          <a:blip r:embed="rId8"/>
          <a:stretch>
            <a:fillRect/>
          </a:stretch>
        </p:blipFill>
        <p:spPr>
          <a:xfrm>
            <a:off x="7490879" y="0"/>
            <a:ext cx="4609524" cy="1133333"/>
          </a:xfrm>
          <a:prstGeom prst="rect">
            <a:avLst/>
          </a:prstGeom>
        </p:spPr>
      </p:pic>
    </p:spTree>
    <p:extLst>
      <p:ext uri="{BB962C8B-B14F-4D97-AF65-F5344CB8AC3E}">
        <p14:creationId xmlns:p14="http://schemas.microsoft.com/office/powerpoint/2010/main" val="26294555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p:txBody>
          <a:bodyPr/>
          <a:lstStyle/>
          <a:p>
            <a:endParaRPr lang="zh-CN" altLang="en-US" dirty="0"/>
          </a:p>
        </p:txBody>
      </p:sp>
      <p:graphicFrame>
        <p:nvGraphicFramePr>
          <p:cNvPr id="3" name="图示 2"/>
          <p:cNvGraphicFramePr/>
          <p:nvPr>
            <p:extLst>
              <p:ext uri="{D42A27DB-BD31-4B8C-83A1-F6EECF244321}">
                <p14:modId xmlns:p14="http://schemas.microsoft.com/office/powerpoint/2010/main" val="3474781589"/>
              </p:ext>
            </p:extLst>
          </p:nvPr>
        </p:nvGraphicFramePr>
        <p:xfrm>
          <a:off x="1023319" y="1122173"/>
          <a:ext cx="8282214" cy="55178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图片 4"/>
          <p:cNvPicPr>
            <a:picLocks noChangeAspect="1"/>
          </p:cNvPicPr>
          <p:nvPr/>
        </p:nvPicPr>
        <p:blipFill>
          <a:blip r:embed="rId8"/>
          <a:stretch>
            <a:fillRect/>
          </a:stretch>
        </p:blipFill>
        <p:spPr>
          <a:xfrm>
            <a:off x="7501389" y="-90903"/>
            <a:ext cx="4609524" cy="1133333"/>
          </a:xfrm>
          <a:prstGeom prst="rect">
            <a:avLst/>
          </a:prstGeom>
        </p:spPr>
      </p:pic>
    </p:spTree>
    <p:extLst>
      <p:ext uri="{BB962C8B-B14F-4D97-AF65-F5344CB8AC3E}">
        <p14:creationId xmlns:p14="http://schemas.microsoft.com/office/powerpoint/2010/main" val="2722847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文本框 1"/>
          <p:cNvSpPr txBox="1"/>
          <p:nvPr/>
        </p:nvSpPr>
        <p:spPr>
          <a:xfrm>
            <a:off x="1945053" y="2170863"/>
            <a:ext cx="7674429" cy="1200329"/>
          </a:xfrm>
          <a:prstGeom prst="rect">
            <a:avLst/>
          </a:prstGeom>
          <a:noFill/>
        </p:spPr>
        <p:txBody>
          <a:bodyPr wrap="square" rtlCol="0">
            <a:spAutoFit/>
          </a:bodyPr>
          <a:lstStyle/>
          <a:p>
            <a:pPr algn="ctr"/>
            <a:r>
              <a:rPr lang="en-US" altLang="zh-CN" sz="3600" dirty="0" smtClean="0">
                <a:latin typeface="Times New Roman" panose="02020603050405020304" pitchFamily="18" charset="0"/>
                <a:cs typeface="Times New Roman" panose="02020603050405020304" pitchFamily="18" charset="0"/>
              </a:rPr>
              <a:t>Thank you for your attention</a:t>
            </a:r>
          </a:p>
          <a:p>
            <a:endParaRPr lang="en-US" altLang="zh-CN" sz="3600" dirty="0">
              <a:latin typeface="Times New Roman" panose="02020603050405020304" pitchFamily="18" charset="0"/>
              <a:cs typeface="Times New Roman" panose="02020603050405020304" pitchFamily="18" charset="0"/>
            </a:endParaRPr>
          </a:p>
        </p:txBody>
      </p:sp>
      <p:pic>
        <p:nvPicPr>
          <p:cNvPr id="4" name="图片 3"/>
          <p:cNvPicPr>
            <a:picLocks noChangeAspect="1"/>
          </p:cNvPicPr>
          <p:nvPr/>
        </p:nvPicPr>
        <p:blipFill>
          <a:blip r:embed="rId3"/>
          <a:stretch>
            <a:fillRect/>
          </a:stretch>
        </p:blipFill>
        <p:spPr>
          <a:xfrm>
            <a:off x="7480369" y="0"/>
            <a:ext cx="4609524" cy="1133333"/>
          </a:xfrm>
          <a:prstGeom prst="rect">
            <a:avLst/>
          </a:prstGeom>
        </p:spPr>
      </p:pic>
    </p:spTree>
    <p:extLst>
      <p:ext uri="{BB962C8B-B14F-4D97-AF65-F5344CB8AC3E}">
        <p14:creationId xmlns:p14="http://schemas.microsoft.com/office/powerpoint/2010/main" val="3144614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59" y="251618"/>
            <a:ext cx="10515600" cy="776288"/>
          </a:xfrm>
        </p:spPr>
        <p:txBody>
          <a:bodyPr>
            <a:normAutofit/>
          </a:bodyPr>
          <a:lstStyle/>
          <a:p>
            <a:r>
              <a:rPr lang="zh-CN" altLang="en-US" sz="2800" dirty="0" smtClean="0">
                <a:latin typeface="Times New Roman" panose="02020603050405020304" pitchFamily="18" charset="0"/>
                <a:cs typeface="Times New Roman" panose="02020603050405020304" pitchFamily="18" charset="0"/>
              </a:rPr>
              <a:t>意见汇总   </a:t>
            </a:r>
            <a:r>
              <a:rPr lang="en-US" altLang="zh-CN" sz="2800" dirty="0" smtClean="0">
                <a:latin typeface="Times New Roman" panose="02020603050405020304" pitchFamily="18" charset="0"/>
                <a:cs typeface="Times New Roman" panose="02020603050405020304" pitchFamily="18" charset="0"/>
              </a:rPr>
              <a:t>Comments Matrix</a:t>
            </a:r>
            <a:endParaRPr lang="zh-CN" altLang="en-US" sz="2800" dirty="0">
              <a:latin typeface="Times New Roman" panose="02020603050405020304" pitchFamily="18" charset="0"/>
              <a:cs typeface="Times New Roman" panose="02020603050405020304" pitchFamily="18" charset="0"/>
            </a:endParaRPr>
          </a:p>
        </p:txBody>
      </p:sp>
      <p:graphicFrame>
        <p:nvGraphicFramePr>
          <p:cNvPr id="6" name="内容占位符 5"/>
          <p:cNvGraphicFramePr>
            <a:graphicFrameLocks noGrp="1"/>
          </p:cNvGraphicFramePr>
          <p:nvPr>
            <p:ph idx="1"/>
            <p:extLst>
              <p:ext uri="{D42A27DB-BD31-4B8C-83A1-F6EECF244321}">
                <p14:modId xmlns:p14="http://schemas.microsoft.com/office/powerpoint/2010/main" val="3582400981"/>
              </p:ext>
            </p:extLst>
          </p:nvPr>
        </p:nvGraphicFramePr>
        <p:xfrm>
          <a:off x="546538" y="1152963"/>
          <a:ext cx="11077903" cy="5345521"/>
        </p:xfrm>
        <a:graphic>
          <a:graphicData uri="http://schemas.openxmlformats.org/drawingml/2006/table">
            <a:tbl>
              <a:tblPr firstRow="1" bandRow="1">
                <a:tableStyleId>{5C22544A-7EE6-4342-B048-85BDC9FD1C3A}</a:tableStyleId>
              </a:tblPr>
              <a:tblGrid>
                <a:gridCol w="2040083"/>
                <a:gridCol w="1134041"/>
                <a:gridCol w="6804846"/>
                <a:gridCol w="1098933"/>
              </a:tblGrid>
              <a:tr h="882163">
                <a:tc>
                  <a:txBody>
                    <a:bodyPr/>
                    <a:lstStyle/>
                    <a:p>
                      <a:pPr algn="ctr"/>
                      <a:r>
                        <a:rPr lang="zh-CN" altLang="en-US" dirty="0" smtClean="0">
                          <a:latin typeface="Times New Roman" panose="02020603050405020304" pitchFamily="18" charset="0"/>
                          <a:cs typeface="Times New Roman" panose="02020603050405020304" pitchFamily="18" charset="0"/>
                        </a:rPr>
                        <a:t>国家</a:t>
                      </a:r>
                      <a:r>
                        <a:rPr lang="en-US" altLang="zh-CN" dirty="0" smtClean="0">
                          <a:latin typeface="Times New Roman" panose="02020603050405020304" pitchFamily="18" charset="0"/>
                          <a:cs typeface="Times New Roman" panose="02020603050405020304" pitchFamily="18" charset="0"/>
                        </a:rPr>
                        <a:t>/</a:t>
                      </a:r>
                      <a:r>
                        <a:rPr lang="zh-CN" altLang="en-US" dirty="0" smtClean="0">
                          <a:latin typeface="Times New Roman" panose="02020603050405020304" pitchFamily="18" charset="0"/>
                          <a:cs typeface="Times New Roman" panose="02020603050405020304" pitchFamily="18" charset="0"/>
                        </a:rPr>
                        <a:t>组织</a:t>
                      </a:r>
                      <a:r>
                        <a:rPr lang="en-US" altLang="zh-CN" dirty="0" smtClean="0">
                          <a:latin typeface="Times New Roman" panose="02020603050405020304" pitchFamily="18" charset="0"/>
                          <a:cs typeface="Times New Roman" panose="02020603050405020304" pitchFamily="18" charset="0"/>
                        </a:rPr>
                        <a:t>Stakeholders</a:t>
                      </a:r>
                      <a:r>
                        <a:rPr lang="en-US" altLang="zh-CN" baseline="0" dirty="0" smtClean="0">
                          <a:latin typeface="Times New Roman" panose="02020603050405020304" pitchFamily="18" charset="0"/>
                          <a:cs typeface="Times New Roman" panose="02020603050405020304" pitchFamily="18" charset="0"/>
                        </a:rPr>
                        <a:t> </a:t>
                      </a:r>
                      <a:endParaRPr lang="zh-CN" altLang="en-US" dirty="0">
                        <a:latin typeface="Times New Roman" panose="02020603050405020304" pitchFamily="18" charset="0"/>
                        <a:cs typeface="Times New Roman" panose="02020603050405020304" pitchFamily="18" charset="0"/>
                      </a:endParaRPr>
                    </a:p>
                  </a:txBody>
                  <a:tcPr anchor="ctr"/>
                </a:tc>
                <a:tc>
                  <a:txBody>
                    <a:bodyPr/>
                    <a:lstStyle/>
                    <a:p>
                      <a:r>
                        <a:rPr lang="zh-CN" altLang="en-US" sz="1800" b="1" kern="1200" dirty="0" smtClean="0">
                          <a:solidFill>
                            <a:schemeClr val="lt1"/>
                          </a:solidFill>
                          <a:effectLst/>
                          <a:latin typeface="Times New Roman" panose="02020603050405020304" pitchFamily="18" charset="0"/>
                          <a:ea typeface="+mn-ea"/>
                          <a:cs typeface="Times New Roman" panose="02020603050405020304" pitchFamily="18" charset="0"/>
                        </a:rPr>
                        <a:t>针对条目</a:t>
                      </a:r>
                      <a:r>
                        <a:rPr lang="en-US" altLang="zh-CN" sz="1800" b="1" kern="1200" dirty="0" smtClean="0">
                          <a:solidFill>
                            <a:schemeClr val="lt1"/>
                          </a:solidFill>
                          <a:effectLst/>
                          <a:latin typeface="Times New Roman" panose="02020603050405020304" pitchFamily="18" charset="0"/>
                          <a:ea typeface="+mn-ea"/>
                          <a:cs typeface="Times New Roman" panose="02020603050405020304" pitchFamily="18" charset="0"/>
                        </a:rPr>
                        <a:t>Targeted Parts</a:t>
                      </a:r>
                      <a:endParaRPr lang="zh-CN" altLang="en-US" dirty="0">
                        <a:latin typeface="Times New Roman" panose="02020603050405020304" pitchFamily="18" charset="0"/>
                        <a:cs typeface="Times New Roman" panose="02020603050405020304" pitchFamily="18" charset="0"/>
                      </a:endParaRPr>
                    </a:p>
                  </a:txBody>
                  <a:tcPr anchor="ctr"/>
                </a:tc>
                <a:tc>
                  <a:txBody>
                    <a:bodyPr/>
                    <a:lstStyle/>
                    <a:p>
                      <a:r>
                        <a:rPr lang="zh-CN" altLang="en-US" sz="1800" b="1" kern="1200" dirty="0" smtClean="0">
                          <a:solidFill>
                            <a:schemeClr val="lt1"/>
                          </a:solidFill>
                          <a:effectLst/>
                          <a:latin typeface="Times New Roman" panose="02020603050405020304" pitchFamily="18" charset="0"/>
                          <a:ea typeface="+mn-ea"/>
                          <a:cs typeface="Times New Roman" panose="02020603050405020304" pitchFamily="18" charset="0"/>
                        </a:rPr>
                        <a:t>具体意见</a:t>
                      </a:r>
                      <a:r>
                        <a:rPr lang="en-US" altLang="zh-CN" sz="1800" b="1" kern="1200" dirty="0" smtClean="0">
                          <a:solidFill>
                            <a:schemeClr val="lt1"/>
                          </a:solidFill>
                          <a:effectLst/>
                          <a:latin typeface="Times New Roman" panose="02020603050405020304" pitchFamily="18" charset="0"/>
                          <a:ea typeface="+mn-ea"/>
                          <a:cs typeface="Times New Roman" panose="02020603050405020304" pitchFamily="18" charset="0"/>
                        </a:rPr>
                        <a:t>Comments</a:t>
                      </a:r>
                      <a:endParaRPr lang="zh-CN" altLang="en-US" dirty="0">
                        <a:latin typeface="Times New Roman" panose="02020603050405020304" pitchFamily="18" charset="0"/>
                        <a:cs typeface="Times New Roman" panose="02020603050405020304" pitchFamily="18" charset="0"/>
                      </a:endParaRPr>
                    </a:p>
                  </a:txBody>
                  <a:tcPr anchor="ctr"/>
                </a:tc>
                <a:tc>
                  <a:txBody>
                    <a:bodyPr/>
                    <a:lstStyle/>
                    <a:p>
                      <a:r>
                        <a:rPr lang="zh-CN" altLang="en-US" sz="1800" b="1" kern="1200" dirty="0" smtClean="0">
                          <a:solidFill>
                            <a:schemeClr val="lt1"/>
                          </a:solidFill>
                          <a:effectLst/>
                          <a:latin typeface="Times New Roman" panose="02020603050405020304" pitchFamily="18" charset="0"/>
                          <a:ea typeface="+mn-ea"/>
                          <a:cs typeface="Times New Roman" panose="02020603050405020304" pitchFamily="18" charset="0"/>
                        </a:rPr>
                        <a:t>回应</a:t>
                      </a:r>
                      <a:r>
                        <a:rPr lang="en-US" altLang="zh-CN" sz="1800" b="1" kern="1200" dirty="0" smtClean="0">
                          <a:solidFill>
                            <a:schemeClr val="lt1"/>
                          </a:solidFill>
                          <a:effectLst/>
                          <a:latin typeface="Times New Roman" panose="02020603050405020304" pitchFamily="18" charset="0"/>
                          <a:ea typeface="+mn-ea"/>
                          <a:cs typeface="Times New Roman" panose="02020603050405020304" pitchFamily="18" charset="0"/>
                        </a:rPr>
                        <a:t>Response</a:t>
                      </a:r>
                      <a:endParaRPr lang="zh-CN" altLang="en-US" dirty="0">
                        <a:latin typeface="Times New Roman" panose="02020603050405020304" pitchFamily="18" charset="0"/>
                        <a:cs typeface="Times New Roman" panose="02020603050405020304" pitchFamily="18" charset="0"/>
                      </a:endParaRPr>
                    </a:p>
                  </a:txBody>
                  <a:tcPr anchor="ctr"/>
                </a:tc>
              </a:tr>
              <a:tr h="352865">
                <a:tc>
                  <a:txBody>
                    <a:bodyPr/>
                    <a:lstStyle/>
                    <a:p>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柬埔寨</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Cambodia </a:t>
                      </a:r>
                      <a:endParaRPr lang="zh-CN" altLang="en-US" dirty="0">
                        <a:latin typeface="Times New Roman" panose="02020603050405020304" pitchFamily="18" charset="0"/>
                        <a:cs typeface="Times New Roman" panose="02020603050405020304" pitchFamily="18" charset="0"/>
                      </a:endParaRPr>
                    </a:p>
                  </a:txBody>
                  <a:tcPr anchor="ctr"/>
                </a:tc>
                <a:tc>
                  <a:txBody>
                    <a:bodyPr/>
                    <a:lstStyle/>
                    <a:p>
                      <a:endParaRPr lang="zh-CN" altLang="en-US" dirty="0">
                        <a:latin typeface="Times New Roman" panose="02020603050405020304" pitchFamily="18" charset="0"/>
                        <a:cs typeface="Times New Roman" panose="02020603050405020304" pitchFamily="18"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无意见（</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Mr. Him </a:t>
                      </a:r>
                      <a:r>
                        <a:rPr lang="en-US" altLang="zh-CN" sz="1800" kern="1200" dirty="0" err="1" smtClean="0">
                          <a:solidFill>
                            <a:schemeClr val="dk1"/>
                          </a:solidFill>
                          <a:effectLst/>
                          <a:latin typeface="Times New Roman" panose="02020603050405020304" pitchFamily="18" charset="0"/>
                          <a:ea typeface="+mn-ea"/>
                          <a:cs typeface="Times New Roman" panose="02020603050405020304" pitchFamily="18" charset="0"/>
                        </a:rPr>
                        <a:t>Chandath</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endParaRPr lang="zh-CN" altLang="en-US" dirty="0" smtClean="0">
                        <a:latin typeface="Times New Roman" panose="02020603050405020304" pitchFamily="18" charset="0"/>
                        <a:cs typeface="Times New Roman" panose="02020603050405020304" pitchFamily="18" charset="0"/>
                      </a:endParaRPr>
                    </a:p>
                  </a:txBody>
                  <a:tcPr anchor="ctr"/>
                </a:tc>
                <a:tc>
                  <a:txBody>
                    <a:bodyPr/>
                    <a:lstStyle/>
                    <a:p>
                      <a:endParaRPr lang="zh-CN" altLang="en-US">
                        <a:latin typeface="Times New Roman" panose="02020603050405020304" pitchFamily="18" charset="0"/>
                        <a:cs typeface="Times New Roman" panose="02020603050405020304" pitchFamily="18" charset="0"/>
                      </a:endParaRPr>
                    </a:p>
                  </a:txBody>
                  <a:tcPr anchor="ctr"/>
                </a:tc>
              </a:tr>
              <a:tr h="4065361">
                <a:tc>
                  <a:txBody>
                    <a:bodyPr/>
                    <a:lstStyle/>
                    <a:p>
                      <a:r>
                        <a:rPr lang="zh-CN" altLang="en-US" dirty="0" smtClean="0">
                          <a:latin typeface="Times New Roman" panose="02020603050405020304" pitchFamily="18" charset="0"/>
                          <a:cs typeface="Times New Roman" panose="02020603050405020304" pitchFamily="18" charset="0"/>
                        </a:rPr>
                        <a:t>老挝</a:t>
                      </a:r>
                      <a:r>
                        <a:rPr lang="zh-CN" altLang="en-US" baseline="0" dirty="0" smtClean="0">
                          <a:latin typeface="Times New Roman" panose="02020603050405020304" pitchFamily="18" charset="0"/>
                          <a:cs typeface="Times New Roman" panose="02020603050405020304" pitchFamily="18" charset="0"/>
                        </a:rPr>
                        <a:t> </a:t>
                      </a:r>
                      <a:r>
                        <a:rPr lang="en-US" altLang="zh-CN" baseline="0" dirty="0" smtClean="0">
                          <a:latin typeface="Times New Roman" panose="02020603050405020304" pitchFamily="18" charset="0"/>
                          <a:cs typeface="Times New Roman" panose="02020603050405020304" pitchFamily="18" charset="0"/>
                        </a:rPr>
                        <a:t>Lao PDR</a:t>
                      </a:r>
                      <a:endParaRPr lang="zh-CN" altLang="en-US" dirty="0">
                        <a:latin typeface="Times New Roman" panose="02020603050405020304" pitchFamily="18" charset="0"/>
                        <a:cs typeface="Times New Roman" panose="02020603050405020304" pitchFamily="18" charset="0"/>
                      </a:endParaRPr>
                    </a:p>
                  </a:txBody>
                  <a:tcPr anchor="ctr"/>
                </a:tc>
                <a:tc>
                  <a:txBody>
                    <a:bodyPr/>
                    <a:lstStyle/>
                    <a:p>
                      <a:r>
                        <a:rPr lang="zh-CN" altLang="en-US" dirty="0" smtClean="0">
                          <a:latin typeface="Times New Roman" panose="02020603050405020304" pitchFamily="18" charset="0"/>
                          <a:cs typeface="Times New Roman" panose="02020603050405020304" pitchFamily="18" charset="0"/>
                        </a:rPr>
                        <a:t>词汇使用</a:t>
                      </a:r>
                      <a:r>
                        <a:rPr lang="zh-CN" altLang="en-US" baseline="0" dirty="0" smtClean="0">
                          <a:latin typeface="Times New Roman" panose="02020603050405020304" pitchFamily="18" charset="0"/>
                          <a:cs typeface="Times New Roman" panose="02020603050405020304" pitchFamily="18" charset="0"/>
                        </a:rPr>
                        <a:t> </a:t>
                      </a:r>
                      <a:r>
                        <a:rPr lang="en-US" altLang="zh-CN" baseline="0" dirty="0" smtClean="0">
                          <a:latin typeface="Times New Roman" panose="02020603050405020304" pitchFamily="18" charset="0"/>
                          <a:cs typeface="Times New Roman" panose="02020603050405020304" pitchFamily="18" charset="0"/>
                        </a:rPr>
                        <a:t>wording</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1, use “2030 Agenda for Sustainable Development, which includes a set of 17 United Nations Sustainable Development Goals (SDGs)” instead of “2030 Sustainable Development Agenda”</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1</a:t>
                      </a:r>
                      <a:r>
                        <a:rPr lang="zh-CN" altLang="en-US"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背景中</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“2030</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年可持续发展议程</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改为包含</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17</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个联合国可持续发展目标的</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2030</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年可持续发展议程；</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2, use “brought a great pressure to the environmental condition and its ecological systems in the region” instead of “brought a great pressure to the rich fragile ecological environment for the region” in Page 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2,</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合作回顾中</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对区域内丰富而脆弱的生态环境带来了巨大的压力</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改为“给区域环境状况和生态系统带来了巨大压力”</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3,</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将非政府组织统一简称为</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“NGOs”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3,use “NGOs” for short</a:t>
                      </a:r>
                      <a:endPar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txBody>
                  <a:tcPr anchor="ctr"/>
                </a:tc>
                <a:tc>
                  <a:txBody>
                    <a:bodyPr/>
                    <a:lstStyle/>
                    <a:p>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采纳</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Accepted </a:t>
                      </a:r>
                      <a:endParaRPr lang="zh-CN" altLang="en-US" dirty="0">
                        <a:latin typeface="Times New Roman" panose="02020603050405020304" pitchFamily="18"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2832683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val="1938081555"/>
              </p:ext>
            </p:extLst>
          </p:nvPr>
        </p:nvGraphicFramePr>
        <p:xfrm>
          <a:off x="691055" y="753570"/>
          <a:ext cx="10922875" cy="5870049"/>
        </p:xfrm>
        <a:graphic>
          <a:graphicData uri="http://schemas.openxmlformats.org/drawingml/2006/table">
            <a:tbl>
              <a:tblPr firstRow="1" bandRow="1">
                <a:tableStyleId>{5C22544A-7EE6-4342-B048-85BDC9FD1C3A}</a:tableStyleId>
              </a:tblPr>
              <a:tblGrid>
                <a:gridCol w="1095704"/>
                <a:gridCol w="1555531"/>
                <a:gridCol w="7115504"/>
                <a:gridCol w="1156136"/>
              </a:tblGrid>
              <a:tr h="749409">
                <a:tc>
                  <a:txBody>
                    <a:bodyPr/>
                    <a:lstStyle/>
                    <a:p>
                      <a:pPr algn="ctr"/>
                      <a:r>
                        <a:rPr lang="zh-CN" altLang="en-US" sz="1200" dirty="0" smtClean="0">
                          <a:latin typeface="Times New Roman" panose="02020603050405020304" pitchFamily="18" charset="0"/>
                          <a:cs typeface="Times New Roman" panose="02020603050405020304" pitchFamily="18" charset="0"/>
                        </a:rPr>
                        <a:t>国家</a:t>
                      </a:r>
                      <a:r>
                        <a:rPr lang="en-US" altLang="zh-CN" sz="1200" dirty="0" smtClean="0">
                          <a:latin typeface="Times New Roman" panose="02020603050405020304" pitchFamily="18" charset="0"/>
                          <a:cs typeface="Times New Roman" panose="02020603050405020304" pitchFamily="18" charset="0"/>
                        </a:rPr>
                        <a:t>/</a:t>
                      </a:r>
                      <a:r>
                        <a:rPr lang="zh-CN" altLang="en-US" sz="1200" dirty="0" smtClean="0">
                          <a:latin typeface="Times New Roman" panose="02020603050405020304" pitchFamily="18" charset="0"/>
                          <a:cs typeface="Times New Roman" panose="02020603050405020304" pitchFamily="18" charset="0"/>
                        </a:rPr>
                        <a:t>组织</a:t>
                      </a:r>
                      <a:r>
                        <a:rPr lang="en-US" altLang="zh-CN" sz="1200" dirty="0" smtClean="0">
                          <a:latin typeface="Times New Roman" panose="02020603050405020304" pitchFamily="18" charset="0"/>
                          <a:cs typeface="Times New Roman" panose="02020603050405020304" pitchFamily="18" charset="0"/>
                        </a:rPr>
                        <a:t>Stakeholders</a:t>
                      </a:r>
                      <a:r>
                        <a:rPr lang="en-US" altLang="zh-CN" sz="1200" baseline="0" dirty="0" smtClean="0">
                          <a:latin typeface="Times New Roman" panose="02020603050405020304" pitchFamily="18" charset="0"/>
                          <a:cs typeface="Times New Roman" panose="02020603050405020304" pitchFamily="18" charset="0"/>
                        </a:rPr>
                        <a:t> </a:t>
                      </a:r>
                      <a:endParaRPr lang="zh-CN" altLang="en-US" sz="1200"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en-US" sz="1200" b="1" kern="1200" dirty="0" smtClean="0">
                          <a:solidFill>
                            <a:schemeClr val="lt1"/>
                          </a:solidFill>
                          <a:effectLst/>
                          <a:latin typeface="Times New Roman" panose="02020603050405020304" pitchFamily="18" charset="0"/>
                          <a:ea typeface="+mn-ea"/>
                          <a:cs typeface="Times New Roman" panose="02020603050405020304" pitchFamily="18" charset="0"/>
                        </a:rPr>
                        <a:t>针对条目</a:t>
                      </a:r>
                      <a:r>
                        <a:rPr lang="en-US" altLang="zh-CN" sz="1200" b="1" kern="1200" dirty="0" smtClean="0">
                          <a:solidFill>
                            <a:schemeClr val="lt1"/>
                          </a:solidFill>
                          <a:effectLst/>
                          <a:latin typeface="Times New Roman" panose="02020603050405020304" pitchFamily="18" charset="0"/>
                          <a:ea typeface="+mn-ea"/>
                          <a:cs typeface="Times New Roman" panose="02020603050405020304" pitchFamily="18" charset="0"/>
                        </a:rPr>
                        <a:t>Targeted Parts</a:t>
                      </a:r>
                      <a:endParaRPr lang="zh-CN" altLang="en-US" sz="1200"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en-US" sz="1200" b="1" kern="1200" dirty="0" smtClean="0">
                          <a:solidFill>
                            <a:schemeClr val="lt1"/>
                          </a:solidFill>
                          <a:effectLst/>
                          <a:latin typeface="Times New Roman" panose="02020603050405020304" pitchFamily="18" charset="0"/>
                          <a:ea typeface="+mn-ea"/>
                          <a:cs typeface="Times New Roman" panose="02020603050405020304" pitchFamily="18" charset="0"/>
                        </a:rPr>
                        <a:t>具体意见</a:t>
                      </a:r>
                      <a:r>
                        <a:rPr lang="en-US" altLang="zh-CN" sz="1200" b="1" kern="1200" dirty="0" smtClean="0">
                          <a:solidFill>
                            <a:schemeClr val="lt1"/>
                          </a:solidFill>
                          <a:effectLst/>
                          <a:latin typeface="Times New Roman" panose="02020603050405020304" pitchFamily="18" charset="0"/>
                          <a:ea typeface="+mn-ea"/>
                          <a:cs typeface="Times New Roman" panose="02020603050405020304" pitchFamily="18" charset="0"/>
                        </a:rPr>
                        <a:t>Comments</a:t>
                      </a:r>
                      <a:endParaRPr lang="zh-CN" altLang="en-US" sz="1200"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en-US" sz="1200" b="1" kern="1200" dirty="0" smtClean="0">
                          <a:solidFill>
                            <a:schemeClr val="lt1"/>
                          </a:solidFill>
                          <a:effectLst/>
                          <a:latin typeface="Times New Roman" panose="02020603050405020304" pitchFamily="18" charset="0"/>
                          <a:ea typeface="+mn-ea"/>
                          <a:cs typeface="Times New Roman" panose="02020603050405020304" pitchFamily="18" charset="0"/>
                        </a:rPr>
                        <a:t>回应</a:t>
                      </a:r>
                      <a:r>
                        <a:rPr lang="en-US" altLang="zh-CN" sz="1200" b="1" kern="1200" dirty="0" smtClean="0">
                          <a:solidFill>
                            <a:schemeClr val="lt1"/>
                          </a:solidFill>
                          <a:effectLst/>
                          <a:latin typeface="Times New Roman" panose="02020603050405020304" pitchFamily="18" charset="0"/>
                          <a:ea typeface="+mn-ea"/>
                          <a:cs typeface="Times New Roman" panose="02020603050405020304" pitchFamily="18" charset="0"/>
                        </a:rPr>
                        <a:t>Response</a:t>
                      </a:r>
                      <a:endParaRPr lang="zh-CN" altLang="en-US" sz="1200" dirty="0">
                        <a:latin typeface="Times New Roman" panose="02020603050405020304" pitchFamily="18" charset="0"/>
                        <a:cs typeface="Times New Roman" panose="02020603050405020304" pitchFamily="18" charset="0"/>
                      </a:endParaRPr>
                    </a:p>
                  </a:txBody>
                  <a:tcPr anchor="ctr"/>
                </a:tc>
              </a:tr>
              <a:tr h="1695968">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dirty="0" smtClean="0">
                          <a:latin typeface="Times New Roman" panose="02020603050405020304" pitchFamily="18" charset="0"/>
                          <a:cs typeface="Times New Roman" panose="02020603050405020304" pitchFamily="18" charset="0"/>
                        </a:rPr>
                        <a:t>老挝</a:t>
                      </a:r>
                      <a:r>
                        <a:rPr lang="zh-CN" altLang="en-US" baseline="0" dirty="0" smtClean="0">
                          <a:latin typeface="Times New Roman" panose="02020603050405020304" pitchFamily="18" charset="0"/>
                          <a:cs typeface="Times New Roman" panose="02020603050405020304" pitchFamily="18" charset="0"/>
                        </a:rPr>
                        <a:t> </a:t>
                      </a:r>
                      <a:r>
                        <a:rPr lang="en-US" altLang="zh-CN" baseline="0" dirty="0" smtClean="0">
                          <a:latin typeface="Times New Roman" panose="02020603050405020304" pitchFamily="18" charset="0"/>
                          <a:cs typeface="Times New Roman" panose="02020603050405020304" pitchFamily="18" charset="0"/>
                        </a:rPr>
                        <a:t>Lao PDR</a:t>
                      </a:r>
                      <a:endParaRPr lang="zh-CN" altLang="en-US" dirty="0" smtClean="0">
                        <a:latin typeface="Times New Roman" panose="02020603050405020304" pitchFamily="18" charset="0"/>
                        <a:cs typeface="Times New Roman" panose="02020603050405020304" pitchFamily="18" charset="0"/>
                      </a:endParaRPr>
                    </a:p>
                    <a:p>
                      <a:pPr algn="ctr"/>
                      <a:endParaRPr lang="zh-CN"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合作原则</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pPr algn="ct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Cooperative Principles</a:t>
                      </a:r>
                      <a:endParaRPr lang="zh-CN" altLang="en-US" dirty="0">
                        <a:latin typeface="Times New Roman" panose="02020603050405020304" pitchFamily="18" charset="0"/>
                        <a:cs typeface="Times New Roman" panose="02020603050405020304" pitchFamily="18" charset="0"/>
                      </a:endParaRPr>
                    </a:p>
                  </a:txBody>
                  <a:tcPr anchor="ctr"/>
                </a:tc>
                <a:tc>
                  <a:txBody>
                    <a:bodyPr/>
                    <a:lstStyle/>
                    <a:p>
                      <a:pPr algn="l"/>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采取共建、共享、互惠互利的合作原则</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，建议改为“在互相理解的基础上采取共建、获取与惠益的合作原则”</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pPr algn="l"/>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use “Following the principles of joint construction, access and benefit-sharing </a:t>
                      </a:r>
                      <a:r>
                        <a:rPr lang="en-US" altLang="zh-CN" sz="1800" b="1" kern="1200" dirty="0" smtClean="0">
                          <a:solidFill>
                            <a:schemeClr val="dk1"/>
                          </a:solidFill>
                          <a:effectLst/>
                          <a:latin typeface="Times New Roman" panose="02020603050405020304" pitchFamily="18" charset="0"/>
                          <a:ea typeface="+mn-ea"/>
                          <a:cs typeface="Times New Roman" panose="02020603050405020304" pitchFamily="18" charset="0"/>
                        </a:rPr>
                        <a:t>on a basis of mutual understanding</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instead of “Following the principles of joint construction, sharing and mutual benefit” </a:t>
                      </a:r>
                    </a:p>
                    <a:p>
                      <a:pPr algn="ctr"/>
                      <a:endParaRPr lang="zh-CN"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en-US" sz="1800" kern="1200" dirty="0" smtClean="0">
                          <a:solidFill>
                            <a:schemeClr val="dk1"/>
                          </a:solidFill>
                          <a:effectLst/>
                          <a:latin typeface="Times New Roman" panose="02020603050405020304" pitchFamily="18" charset="0"/>
                          <a:ea typeface="+mn-ea"/>
                          <a:cs typeface="Times New Roman" panose="02020603050405020304" pitchFamily="18" charset="0"/>
                        </a:rPr>
                        <a:t>采纳</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pPr algn="ct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Accepted</a:t>
                      </a:r>
                      <a:endParaRPr lang="zh-CN" altLang="en-US" dirty="0">
                        <a:latin typeface="Times New Roman" panose="02020603050405020304" pitchFamily="18" charset="0"/>
                        <a:cs typeface="Times New Roman" panose="02020603050405020304" pitchFamily="18" charset="0"/>
                      </a:endParaRPr>
                    </a:p>
                  </a:txBody>
                  <a:tcPr anchor="ctr"/>
                </a:tc>
              </a:tr>
              <a:tr h="3302674">
                <a:tc vMerge="1">
                  <a:txBody>
                    <a:bodyPr/>
                    <a:lstStyle/>
                    <a:p>
                      <a:endParaRPr lang="zh-CN" altLang="en-US" dirty="0">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优先合作领域</a:t>
                      </a:r>
                    </a:p>
                    <a:p>
                      <a:pPr algn="ct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Priority Areas</a:t>
                      </a:r>
                      <a:endParaRPr lang="zh-CN" altLang="en-US" dirty="0">
                        <a:latin typeface="Times New Roman" panose="02020603050405020304" pitchFamily="18" charset="0"/>
                        <a:cs typeface="Times New Roman" panose="02020603050405020304" pitchFamily="18" charset="0"/>
                      </a:endParaRPr>
                    </a:p>
                  </a:txBody>
                  <a:tcPr anchor="ctr"/>
                </a:tc>
                <a:tc>
                  <a:txBody>
                    <a:bodyPr/>
                    <a:lstStyle/>
                    <a:p>
                      <a:pPr algn="l"/>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5.2—1</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）环境管理人员综合能力培训</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pPr algn="l"/>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建议改为</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通过组织澜沧江</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湄公河环境规划与管理培训项目以及环境部门领导能力培训加强能力建设</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p>
                    <a:p>
                      <a:pPr algn="l"/>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5.2 Environmental Capacity Building</a:t>
                      </a:r>
                      <a:endPar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pPr algn="l"/>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1, use “To enhance capacity building through organizing </a:t>
                      </a:r>
                      <a:r>
                        <a:rPr lang="en-US" altLang="zh-CN" sz="1800" kern="1200" dirty="0" err="1" smtClean="0">
                          <a:solidFill>
                            <a:schemeClr val="dk1"/>
                          </a:solidFill>
                          <a:effectLst/>
                          <a:latin typeface="Times New Roman" panose="02020603050405020304" pitchFamily="18" charset="0"/>
                          <a:ea typeface="+mn-ea"/>
                          <a:cs typeface="Times New Roman" panose="02020603050405020304" pitchFamily="18" charset="0"/>
                        </a:rPr>
                        <a:t>Lancang</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-Mekong environmental planning and management training programs as well as the leadership skill training for environmental sector” instead of “To organize </a:t>
                      </a:r>
                      <a:r>
                        <a:rPr lang="en-US" altLang="zh-CN" sz="1800" kern="1200" dirty="0" err="1" smtClean="0">
                          <a:solidFill>
                            <a:schemeClr val="dk1"/>
                          </a:solidFill>
                          <a:effectLst/>
                          <a:latin typeface="Times New Roman" panose="02020603050405020304" pitchFamily="18" charset="0"/>
                          <a:ea typeface="+mn-ea"/>
                          <a:cs typeface="Times New Roman" panose="02020603050405020304" pitchFamily="18" charset="0"/>
                        </a:rPr>
                        <a:t>Lancang</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-Mekong environmental management personnel comprehensive capacity trainings, improving regional environmental planning and executive capacity”  ;</a:t>
                      </a:r>
                      <a:endPar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pPr algn="l"/>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2, adjust wording “strengthen the public awareness raising of environmental issues in the </a:t>
                      </a:r>
                      <a:r>
                        <a:rPr lang="en-US" altLang="zh-CN" sz="1800" kern="1200" dirty="0" err="1" smtClean="0">
                          <a:solidFill>
                            <a:schemeClr val="dk1"/>
                          </a:solidFill>
                          <a:effectLst/>
                          <a:latin typeface="Times New Roman" panose="02020603050405020304" pitchFamily="18" charset="0"/>
                          <a:ea typeface="+mn-ea"/>
                          <a:cs typeface="Times New Roman" panose="02020603050405020304" pitchFamily="18" charset="0"/>
                        </a:rPr>
                        <a:t>Lancang</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-Mekong Countries” </a:t>
                      </a:r>
                      <a:endParaRPr lang="zh-CN"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en-US" sz="1800" kern="1200" dirty="0" smtClean="0">
                          <a:solidFill>
                            <a:schemeClr val="dk1"/>
                          </a:solidFill>
                          <a:effectLst/>
                          <a:latin typeface="Times New Roman" panose="02020603050405020304" pitchFamily="18" charset="0"/>
                          <a:ea typeface="+mn-ea"/>
                          <a:cs typeface="Times New Roman" panose="02020603050405020304" pitchFamily="18" charset="0"/>
                        </a:rPr>
                        <a:t>采纳</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pPr algn="ct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Accepted</a:t>
                      </a:r>
                      <a:endParaRPr lang="zh-CN" altLang="en-US" dirty="0" smtClean="0">
                        <a:latin typeface="Times New Roman" panose="02020603050405020304" pitchFamily="18" charset="0"/>
                        <a:cs typeface="Times New Roman" panose="02020603050405020304" pitchFamily="18" charset="0"/>
                      </a:endParaRPr>
                    </a:p>
                    <a:p>
                      <a:pPr algn="ctr"/>
                      <a:endParaRPr lang="zh-CN" altLang="en-US" dirty="0">
                        <a:latin typeface="Times New Roman" panose="02020603050405020304" pitchFamily="18" charset="0"/>
                        <a:cs typeface="Times New Roman" panose="02020603050405020304" pitchFamily="18" charset="0"/>
                      </a:endParaRPr>
                    </a:p>
                  </a:txBody>
                  <a:tcPr anchor="ctr"/>
                </a:tc>
              </a:tr>
            </a:tbl>
          </a:graphicData>
        </a:graphic>
      </p:graphicFrame>
      <p:sp>
        <p:nvSpPr>
          <p:cNvPr id="4" name="标题 1"/>
          <p:cNvSpPr>
            <a:spLocks noGrp="1"/>
          </p:cNvSpPr>
          <p:nvPr>
            <p:ph type="title"/>
          </p:nvPr>
        </p:nvSpPr>
        <p:spPr>
          <a:xfrm>
            <a:off x="564931" y="0"/>
            <a:ext cx="10515600" cy="997006"/>
          </a:xfrm>
        </p:spPr>
        <p:txBody>
          <a:bodyPr>
            <a:normAutofit/>
          </a:bodyPr>
          <a:lstStyle/>
          <a:p>
            <a:r>
              <a:rPr lang="zh-CN" altLang="en-US" sz="2800" dirty="0" smtClean="0">
                <a:latin typeface="Times New Roman" panose="02020603050405020304" pitchFamily="18" charset="0"/>
                <a:cs typeface="Times New Roman" panose="02020603050405020304" pitchFamily="18" charset="0"/>
              </a:rPr>
              <a:t>意见汇总   </a:t>
            </a:r>
            <a:r>
              <a:rPr lang="en-US" altLang="zh-CN" sz="2800" dirty="0" smtClean="0">
                <a:latin typeface="Times New Roman" panose="02020603050405020304" pitchFamily="18" charset="0"/>
                <a:cs typeface="Times New Roman" panose="02020603050405020304" pitchFamily="18" charset="0"/>
              </a:rPr>
              <a:t>Comments Matrix</a:t>
            </a:r>
            <a:endParaRPr lang="zh-CN"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8341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val="2069410878"/>
              </p:ext>
            </p:extLst>
          </p:nvPr>
        </p:nvGraphicFramePr>
        <p:xfrm>
          <a:off x="722586" y="772426"/>
          <a:ext cx="11238186" cy="5932976"/>
        </p:xfrm>
        <a:graphic>
          <a:graphicData uri="http://schemas.openxmlformats.org/drawingml/2006/table">
            <a:tbl>
              <a:tblPr firstRow="1" bandRow="1">
                <a:tableStyleId>{5C22544A-7EE6-4342-B048-85BDC9FD1C3A}</a:tableStyleId>
              </a:tblPr>
              <a:tblGrid>
                <a:gridCol w="853966"/>
                <a:gridCol w="1145627"/>
                <a:gridCol w="6957849"/>
                <a:gridCol w="2280744"/>
              </a:tblGrid>
              <a:tr h="608663">
                <a:tc>
                  <a:txBody>
                    <a:bodyPr/>
                    <a:lstStyle/>
                    <a:p>
                      <a:pPr algn="ctr"/>
                      <a:r>
                        <a:rPr lang="zh-CN" altLang="en-US" sz="1200" dirty="0" smtClean="0">
                          <a:latin typeface="Times New Roman" panose="02020603050405020304" pitchFamily="18" charset="0"/>
                          <a:cs typeface="Times New Roman" panose="02020603050405020304" pitchFamily="18" charset="0"/>
                        </a:rPr>
                        <a:t>国家</a:t>
                      </a:r>
                      <a:r>
                        <a:rPr lang="en-US" altLang="zh-CN" sz="1200" dirty="0" smtClean="0">
                          <a:latin typeface="Times New Roman" panose="02020603050405020304" pitchFamily="18" charset="0"/>
                          <a:cs typeface="Times New Roman" panose="02020603050405020304" pitchFamily="18" charset="0"/>
                        </a:rPr>
                        <a:t>/</a:t>
                      </a:r>
                      <a:r>
                        <a:rPr lang="zh-CN" altLang="en-US" sz="1200" dirty="0" smtClean="0">
                          <a:latin typeface="Times New Roman" panose="02020603050405020304" pitchFamily="18" charset="0"/>
                          <a:cs typeface="Times New Roman" panose="02020603050405020304" pitchFamily="18" charset="0"/>
                        </a:rPr>
                        <a:t>组织</a:t>
                      </a:r>
                      <a:r>
                        <a:rPr lang="en-US" altLang="zh-CN" sz="1200" dirty="0" smtClean="0">
                          <a:latin typeface="Times New Roman" panose="02020603050405020304" pitchFamily="18" charset="0"/>
                          <a:cs typeface="Times New Roman" panose="02020603050405020304" pitchFamily="18" charset="0"/>
                        </a:rPr>
                        <a:t>Stakeholders</a:t>
                      </a:r>
                      <a:r>
                        <a:rPr lang="en-US" altLang="zh-CN" sz="1200" baseline="0" dirty="0" smtClean="0">
                          <a:latin typeface="Times New Roman" panose="02020603050405020304" pitchFamily="18" charset="0"/>
                          <a:cs typeface="Times New Roman" panose="02020603050405020304" pitchFamily="18" charset="0"/>
                        </a:rPr>
                        <a:t> </a:t>
                      </a:r>
                      <a:endParaRPr lang="zh-CN" altLang="en-US" sz="1200"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en-US" sz="1200" b="1" kern="1200" dirty="0" smtClean="0">
                          <a:solidFill>
                            <a:schemeClr val="lt1"/>
                          </a:solidFill>
                          <a:effectLst/>
                          <a:latin typeface="Times New Roman" panose="02020603050405020304" pitchFamily="18" charset="0"/>
                          <a:ea typeface="+mn-ea"/>
                          <a:cs typeface="Times New Roman" panose="02020603050405020304" pitchFamily="18" charset="0"/>
                        </a:rPr>
                        <a:t>针对条目</a:t>
                      </a:r>
                      <a:r>
                        <a:rPr lang="en-US" altLang="zh-CN" sz="1200" b="1" kern="1200" dirty="0" smtClean="0">
                          <a:solidFill>
                            <a:schemeClr val="lt1"/>
                          </a:solidFill>
                          <a:effectLst/>
                          <a:latin typeface="Times New Roman" panose="02020603050405020304" pitchFamily="18" charset="0"/>
                          <a:ea typeface="+mn-ea"/>
                          <a:cs typeface="Times New Roman" panose="02020603050405020304" pitchFamily="18" charset="0"/>
                        </a:rPr>
                        <a:t>Targeted Parts</a:t>
                      </a:r>
                      <a:endParaRPr lang="zh-CN" altLang="en-US" sz="1200"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en-US" sz="1200" b="1" kern="1200" dirty="0" smtClean="0">
                          <a:solidFill>
                            <a:schemeClr val="lt1"/>
                          </a:solidFill>
                          <a:effectLst/>
                          <a:latin typeface="Times New Roman" panose="02020603050405020304" pitchFamily="18" charset="0"/>
                          <a:ea typeface="+mn-ea"/>
                          <a:cs typeface="Times New Roman" panose="02020603050405020304" pitchFamily="18" charset="0"/>
                        </a:rPr>
                        <a:t>具体意见</a:t>
                      </a:r>
                      <a:r>
                        <a:rPr lang="en-US" altLang="zh-CN" sz="1200" b="1" kern="1200" dirty="0" smtClean="0">
                          <a:solidFill>
                            <a:schemeClr val="lt1"/>
                          </a:solidFill>
                          <a:effectLst/>
                          <a:latin typeface="Times New Roman" panose="02020603050405020304" pitchFamily="18" charset="0"/>
                          <a:ea typeface="+mn-ea"/>
                          <a:cs typeface="Times New Roman" panose="02020603050405020304" pitchFamily="18" charset="0"/>
                        </a:rPr>
                        <a:t>Comments</a:t>
                      </a:r>
                      <a:endParaRPr lang="zh-CN" altLang="en-US" sz="1200"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en-US" sz="1200" b="1" kern="1200" dirty="0" smtClean="0">
                          <a:solidFill>
                            <a:schemeClr val="lt1"/>
                          </a:solidFill>
                          <a:effectLst/>
                          <a:latin typeface="Times New Roman" panose="02020603050405020304" pitchFamily="18" charset="0"/>
                          <a:ea typeface="+mn-ea"/>
                          <a:cs typeface="Times New Roman" panose="02020603050405020304" pitchFamily="18" charset="0"/>
                        </a:rPr>
                        <a:t>回应</a:t>
                      </a:r>
                      <a:r>
                        <a:rPr lang="en-US" altLang="zh-CN" sz="1200" b="1" kern="1200" dirty="0" smtClean="0">
                          <a:solidFill>
                            <a:schemeClr val="lt1"/>
                          </a:solidFill>
                          <a:effectLst/>
                          <a:latin typeface="Times New Roman" panose="02020603050405020304" pitchFamily="18" charset="0"/>
                          <a:ea typeface="+mn-ea"/>
                          <a:cs typeface="Times New Roman" panose="02020603050405020304" pitchFamily="18" charset="0"/>
                        </a:rPr>
                        <a:t>Response</a:t>
                      </a:r>
                      <a:endParaRPr lang="zh-CN" altLang="en-US" sz="1200" dirty="0">
                        <a:latin typeface="Times New Roman" panose="02020603050405020304" pitchFamily="18" charset="0"/>
                        <a:cs typeface="Times New Roman" panose="02020603050405020304" pitchFamily="18" charset="0"/>
                      </a:endParaRPr>
                    </a:p>
                  </a:txBody>
                  <a:tcPr anchor="ctr"/>
                </a:tc>
              </a:tr>
              <a:tr h="2956362">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smtClean="0">
                          <a:latin typeface="Times New Roman" panose="02020603050405020304" pitchFamily="18" charset="0"/>
                          <a:cs typeface="Times New Roman" panose="02020603050405020304" pitchFamily="18" charset="0"/>
                        </a:rPr>
                        <a:t>老挝</a:t>
                      </a:r>
                      <a:r>
                        <a:rPr lang="zh-CN" altLang="en-US" baseline="0" dirty="0" smtClean="0">
                          <a:latin typeface="Times New Roman" panose="02020603050405020304" pitchFamily="18" charset="0"/>
                          <a:cs typeface="Times New Roman" panose="02020603050405020304" pitchFamily="18" charset="0"/>
                        </a:rPr>
                        <a:t> </a:t>
                      </a:r>
                      <a:r>
                        <a:rPr lang="en-US" altLang="zh-CN" baseline="0" dirty="0" smtClean="0">
                          <a:latin typeface="Times New Roman" panose="02020603050405020304" pitchFamily="18" charset="0"/>
                          <a:cs typeface="Times New Roman" panose="02020603050405020304" pitchFamily="18" charset="0"/>
                        </a:rPr>
                        <a:t>Lao PDR</a:t>
                      </a:r>
                      <a:endParaRPr lang="zh-CN" altLang="en-US" dirty="0" smtClean="0">
                        <a:latin typeface="Times New Roman" panose="02020603050405020304" pitchFamily="18" charset="0"/>
                        <a:cs typeface="Times New Roman" panose="02020603050405020304" pitchFamily="18" charset="0"/>
                      </a:endParaRPr>
                    </a:p>
                    <a:p>
                      <a:endParaRPr lang="zh-CN" altLang="en-US" dirty="0">
                        <a:latin typeface="Times New Roman" panose="02020603050405020304" pitchFamily="18" charset="0"/>
                        <a:cs typeface="Times New Roman" panose="02020603050405020304" pitchFamily="18" charset="0"/>
                      </a:endParaRPr>
                    </a:p>
                  </a:txBody>
                  <a:tcPr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优先合作领域</a:t>
                      </a:r>
                    </a:p>
                    <a:p>
                      <a:pPr algn="ct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Priority Areas</a:t>
                      </a:r>
                      <a:endParaRPr lang="zh-CN" altLang="en-US" dirty="0" smtClean="0">
                        <a:latin typeface="Times New Roman" panose="02020603050405020304" pitchFamily="18" charset="0"/>
                        <a:cs typeface="Times New Roman" panose="02020603050405020304" pitchFamily="18" charset="0"/>
                      </a:endParaRPr>
                    </a:p>
                    <a:p>
                      <a:endParaRPr lang="zh-CN" altLang="en-US" dirty="0">
                        <a:latin typeface="Times New Roman" panose="02020603050405020304" pitchFamily="18" charset="0"/>
                        <a:cs typeface="Times New Roman" panose="02020603050405020304" pitchFamily="18" charset="0"/>
                      </a:endParaRPr>
                    </a:p>
                  </a:txBody>
                  <a:tcPr anchor="ctr"/>
                </a:tc>
                <a:tc>
                  <a:txBody>
                    <a:bodyPr/>
                    <a:lstStyle/>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5.3 </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生态系统管理与生物多样性保护</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b="0" kern="1200" dirty="0" smtClean="0">
                          <a:solidFill>
                            <a:schemeClr val="dk1"/>
                          </a:solidFill>
                          <a:effectLst/>
                          <a:latin typeface="Times New Roman" panose="02020603050405020304" pitchFamily="18" charset="0"/>
                          <a:ea typeface="+mn-ea"/>
                          <a:cs typeface="Times New Roman" panose="02020603050405020304" pitchFamily="18" charset="0"/>
                        </a:rPr>
                        <a:t>5.3 Ecosystem Management and Biodiversity Conservation</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建议增加：</a:t>
                      </a:r>
                    </a:p>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1</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）实施管理自然资源</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生物多样性的善治，确保获取和惠益分享（</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ABS</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）以及促进澜沧江－湄公河国家生物多样性产品（</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BBP</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）项目的实施</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1, add “To apply good governance for the management of natural resources/biodiversity in order to secure the Access and Benefit-Sharing (ABS) as well as promoting Biodiversity-based Product (BBP) project implementation within </a:t>
                      </a:r>
                      <a:r>
                        <a:rPr lang="en-US" altLang="zh-CN" sz="1800" kern="1200" dirty="0" err="1" smtClean="0">
                          <a:solidFill>
                            <a:schemeClr val="dk1"/>
                          </a:solidFill>
                          <a:effectLst/>
                          <a:latin typeface="Times New Roman" panose="02020603050405020304" pitchFamily="18" charset="0"/>
                          <a:ea typeface="+mn-ea"/>
                          <a:cs typeface="Times New Roman" panose="02020603050405020304" pitchFamily="18" charset="0"/>
                        </a:rPr>
                        <a:t>Lancang</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-Mekong Countries.” </a:t>
                      </a:r>
                      <a:endParaRPr lang="zh-CN" altLang="en-US" dirty="0">
                        <a:latin typeface="Times New Roman" panose="02020603050405020304" pitchFamily="18" charset="0"/>
                        <a:cs typeface="Times New Roman" panose="02020603050405020304" pitchFamily="18" charset="0"/>
                      </a:endParaRPr>
                    </a:p>
                  </a:txBody>
                  <a:tcPr anchor="ctr"/>
                </a:tc>
                <a:tc>
                  <a:txBody>
                    <a:bodyPr/>
                    <a:lstStyle/>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Accepted </a:t>
                      </a:r>
                    </a:p>
                    <a:p>
                      <a:r>
                        <a:rPr lang="zh-CN" altLang="en-US" sz="1800" kern="1200" dirty="0" smtClean="0">
                          <a:solidFill>
                            <a:schemeClr val="dk1"/>
                          </a:solidFill>
                          <a:effectLst/>
                          <a:latin typeface="Times New Roman" panose="02020603050405020304" pitchFamily="18" charset="0"/>
                          <a:ea typeface="+mn-ea"/>
                          <a:cs typeface="Times New Roman" panose="02020603050405020304" pitchFamily="18" charset="0"/>
                        </a:rPr>
                        <a:t>采纳</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txBody>
                  <a:tcPr anchor="ctr"/>
                </a:tc>
              </a:tr>
              <a:tr h="2336534">
                <a:tc vMerge="1">
                  <a:txBody>
                    <a:bodyPr/>
                    <a:lstStyle/>
                    <a:p>
                      <a:endParaRPr lang="zh-CN" altLang="en-US" dirty="0">
                        <a:latin typeface="Times New Roman" panose="02020603050405020304" pitchFamily="18" charset="0"/>
                        <a:cs typeface="Times New Roman" panose="02020603050405020304" pitchFamily="18" charset="0"/>
                      </a:endParaRPr>
                    </a:p>
                  </a:txBody>
                  <a:tcPr anchor="ctr"/>
                </a:tc>
                <a:tc vMerge="1">
                  <a:txBody>
                    <a:bodyPr/>
                    <a:lstStyle/>
                    <a:p>
                      <a:endParaRPr lang="zh-CN" altLang="en-US" dirty="0">
                        <a:latin typeface="Times New Roman" panose="02020603050405020304" pitchFamily="18" charset="0"/>
                        <a:cs typeface="Times New Roman" panose="02020603050405020304" pitchFamily="18" charset="0"/>
                      </a:endParaRPr>
                    </a:p>
                  </a:txBody>
                  <a:tcPr anchor="ctr"/>
                </a:tc>
                <a:tc>
                  <a:txBody>
                    <a:bodyPr/>
                    <a:lstStyle/>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5.4 </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气候变化适应与减缓</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建议增加：</a:t>
                      </a:r>
                    </a:p>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1</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）提高澜沧江</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湄公河国家公众应对气候变化意识</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endPar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2</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）促进和加强澜沧江－湄公河国家社区气候变化适应型投资项目。</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To promote and strengthen the climate change resilient investment projects in the local communities of the </a:t>
                      </a:r>
                      <a:r>
                        <a:rPr lang="en-US" altLang="zh-CN" sz="1800" kern="1200" dirty="0" err="1" smtClean="0">
                          <a:solidFill>
                            <a:schemeClr val="dk1"/>
                          </a:solidFill>
                          <a:effectLst/>
                          <a:latin typeface="Times New Roman" panose="02020603050405020304" pitchFamily="18" charset="0"/>
                          <a:ea typeface="+mn-ea"/>
                          <a:cs typeface="Times New Roman" panose="02020603050405020304" pitchFamily="18" charset="0"/>
                        </a:rPr>
                        <a:t>Lancang</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-Mekong countries.</a:t>
                      </a:r>
                    </a:p>
                  </a:txBody>
                  <a:tcPr anchor="ctr"/>
                </a:tc>
                <a:tc>
                  <a:txBody>
                    <a:bodyPr/>
                    <a:lstStyle/>
                    <a:p>
                      <a:r>
                        <a:rPr lang="en-US" altLang="zh-CN" dirty="0" smtClean="0">
                          <a:latin typeface="Times New Roman" panose="02020603050405020304" pitchFamily="18" charset="0"/>
                          <a:cs typeface="Times New Roman" panose="02020603050405020304" pitchFamily="18" charset="0"/>
                        </a:rPr>
                        <a:t>Partially accepted</a:t>
                      </a:r>
                      <a:r>
                        <a:rPr lang="zh-CN" altLang="en-US" dirty="0" smtClean="0">
                          <a:latin typeface="Times New Roman" panose="02020603050405020304" pitchFamily="18" charset="0"/>
                          <a:cs typeface="Times New Roman" panose="02020603050405020304" pitchFamily="18" charset="0"/>
                        </a:rPr>
                        <a:t>部分接受</a:t>
                      </a:r>
                      <a:endParaRPr lang="en-US" altLang="zh-CN" dirty="0" smtClean="0">
                        <a:latin typeface="Times New Roman" panose="02020603050405020304" pitchFamily="18" charset="0"/>
                        <a:cs typeface="Times New Roman" panose="02020603050405020304" pitchFamily="18" charset="0"/>
                      </a:endParaRPr>
                    </a:p>
                    <a:p>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环境教育与公众环境意识单独列为优先领域之一</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List public</a:t>
                      </a:r>
                      <a:r>
                        <a:rPr lang="en-US" altLang="zh-CN" sz="1800" kern="1200" baseline="0" dirty="0" smtClean="0">
                          <a:solidFill>
                            <a:schemeClr val="dk1"/>
                          </a:solidFill>
                          <a:effectLst/>
                          <a:latin typeface="Times New Roman" panose="02020603050405020304" pitchFamily="18" charset="0"/>
                          <a:ea typeface="+mn-ea"/>
                          <a:cs typeface="Times New Roman" panose="02020603050405020304" pitchFamily="18" charset="0"/>
                        </a:rPr>
                        <a:t> awareness as one of the priorities </a:t>
                      </a:r>
                      <a:endParaRPr lang="en-US" altLang="zh-CN" dirty="0" smtClean="0">
                        <a:latin typeface="Times New Roman" panose="02020603050405020304" pitchFamily="18" charset="0"/>
                        <a:cs typeface="Times New Roman" panose="02020603050405020304" pitchFamily="18" charset="0"/>
                      </a:endParaRPr>
                    </a:p>
                  </a:txBody>
                  <a:tcPr anchor="ctr"/>
                </a:tc>
              </a:tr>
            </a:tbl>
          </a:graphicData>
        </a:graphic>
      </p:graphicFrame>
      <p:sp>
        <p:nvSpPr>
          <p:cNvPr id="4" name="标题 1"/>
          <p:cNvSpPr>
            <a:spLocks noGrp="1"/>
          </p:cNvSpPr>
          <p:nvPr>
            <p:ph type="title"/>
          </p:nvPr>
        </p:nvSpPr>
        <p:spPr>
          <a:xfrm>
            <a:off x="512379" y="0"/>
            <a:ext cx="10515600" cy="956441"/>
          </a:xfrm>
        </p:spPr>
        <p:txBody>
          <a:bodyPr>
            <a:normAutofit/>
          </a:bodyPr>
          <a:lstStyle/>
          <a:p>
            <a:r>
              <a:rPr lang="zh-CN" altLang="en-US" sz="2800" dirty="0" smtClean="0">
                <a:latin typeface="Times New Roman" panose="02020603050405020304" pitchFamily="18" charset="0"/>
                <a:cs typeface="Times New Roman" panose="02020603050405020304" pitchFamily="18" charset="0"/>
              </a:rPr>
              <a:t>意见汇总   </a:t>
            </a:r>
            <a:r>
              <a:rPr lang="en-US" altLang="zh-CN" sz="2800" dirty="0" smtClean="0">
                <a:latin typeface="Times New Roman" panose="02020603050405020304" pitchFamily="18" charset="0"/>
                <a:cs typeface="Times New Roman" panose="02020603050405020304" pitchFamily="18" charset="0"/>
              </a:rPr>
              <a:t>Comments Matrix</a:t>
            </a:r>
            <a:endParaRPr lang="zh-CN"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6299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val="1328771996"/>
              </p:ext>
            </p:extLst>
          </p:nvPr>
        </p:nvGraphicFramePr>
        <p:xfrm>
          <a:off x="806669" y="1166648"/>
          <a:ext cx="10515600" cy="4678680"/>
        </p:xfrm>
        <a:graphic>
          <a:graphicData uri="http://schemas.openxmlformats.org/drawingml/2006/table">
            <a:tbl>
              <a:tblPr firstRow="1" bandRow="1">
                <a:tableStyleId>{5C22544A-7EE6-4342-B048-85BDC9FD1C3A}</a:tableStyleId>
              </a:tblPr>
              <a:tblGrid>
                <a:gridCol w="1463565"/>
                <a:gridCol w="1587063"/>
                <a:gridCol w="4836072"/>
                <a:gridCol w="2628900"/>
              </a:tblGrid>
              <a:tr h="370840">
                <a:tc>
                  <a:txBody>
                    <a:bodyPr/>
                    <a:lstStyle/>
                    <a:p>
                      <a:pPr algn="ctr"/>
                      <a:r>
                        <a:rPr lang="zh-CN" altLang="en-US" sz="1200" dirty="0" smtClean="0">
                          <a:latin typeface="Times New Roman" panose="02020603050405020304" pitchFamily="18" charset="0"/>
                          <a:cs typeface="Times New Roman" panose="02020603050405020304" pitchFamily="18" charset="0"/>
                        </a:rPr>
                        <a:t>国家</a:t>
                      </a:r>
                      <a:r>
                        <a:rPr lang="en-US" altLang="zh-CN" sz="1200" dirty="0" smtClean="0">
                          <a:latin typeface="Times New Roman" panose="02020603050405020304" pitchFamily="18" charset="0"/>
                          <a:cs typeface="Times New Roman" panose="02020603050405020304" pitchFamily="18" charset="0"/>
                        </a:rPr>
                        <a:t>/</a:t>
                      </a:r>
                      <a:r>
                        <a:rPr lang="zh-CN" altLang="en-US" sz="1200" dirty="0" smtClean="0">
                          <a:latin typeface="Times New Roman" panose="02020603050405020304" pitchFamily="18" charset="0"/>
                          <a:cs typeface="Times New Roman" panose="02020603050405020304" pitchFamily="18" charset="0"/>
                        </a:rPr>
                        <a:t>组织</a:t>
                      </a:r>
                      <a:r>
                        <a:rPr lang="en-US" altLang="zh-CN" sz="1200" dirty="0" smtClean="0">
                          <a:latin typeface="Times New Roman" panose="02020603050405020304" pitchFamily="18" charset="0"/>
                          <a:cs typeface="Times New Roman" panose="02020603050405020304" pitchFamily="18" charset="0"/>
                        </a:rPr>
                        <a:t>Stakeholders</a:t>
                      </a:r>
                      <a:r>
                        <a:rPr lang="en-US" altLang="zh-CN" sz="1200" baseline="0" dirty="0" smtClean="0">
                          <a:latin typeface="Times New Roman" panose="02020603050405020304" pitchFamily="18" charset="0"/>
                          <a:cs typeface="Times New Roman" panose="02020603050405020304" pitchFamily="18" charset="0"/>
                        </a:rPr>
                        <a:t> </a:t>
                      </a:r>
                      <a:endParaRPr lang="zh-CN" altLang="en-US" sz="1200"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en-US" sz="1200" b="1" kern="1200" dirty="0" smtClean="0">
                          <a:solidFill>
                            <a:schemeClr val="lt1"/>
                          </a:solidFill>
                          <a:effectLst/>
                          <a:latin typeface="Times New Roman" panose="02020603050405020304" pitchFamily="18" charset="0"/>
                          <a:ea typeface="+mn-ea"/>
                          <a:cs typeface="Times New Roman" panose="02020603050405020304" pitchFamily="18" charset="0"/>
                        </a:rPr>
                        <a:t>针对条目</a:t>
                      </a:r>
                      <a:r>
                        <a:rPr lang="en-US" altLang="zh-CN" sz="1200" b="1" kern="1200" dirty="0" smtClean="0">
                          <a:solidFill>
                            <a:schemeClr val="lt1"/>
                          </a:solidFill>
                          <a:effectLst/>
                          <a:latin typeface="Times New Roman" panose="02020603050405020304" pitchFamily="18" charset="0"/>
                          <a:ea typeface="+mn-ea"/>
                          <a:cs typeface="Times New Roman" panose="02020603050405020304" pitchFamily="18" charset="0"/>
                        </a:rPr>
                        <a:t>Targeted Parts</a:t>
                      </a:r>
                      <a:endParaRPr lang="zh-CN" altLang="en-US" sz="1200"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en-US" sz="1200" b="1" kern="1200" dirty="0" smtClean="0">
                          <a:solidFill>
                            <a:schemeClr val="lt1"/>
                          </a:solidFill>
                          <a:effectLst/>
                          <a:latin typeface="Times New Roman" panose="02020603050405020304" pitchFamily="18" charset="0"/>
                          <a:ea typeface="+mn-ea"/>
                          <a:cs typeface="Times New Roman" panose="02020603050405020304" pitchFamily="18" charset="0"/>
                        </a:rPr>
                        <a:t>具体意见</a:t>
                      </a:r>
                      <a:r>
                        <a:rPr lang="en-US" altLang="zh-CN" sz="1200" b="1" kern="1200" dirty="0" smtClean="0">
                          <a:solidFill>
                            <a:schemeClr val="lt1"/>
                          </a:solidFill>
                          <a:effectLst/>
                          <a:latin typeface="Times New Roman" panose="02020603050405020304" pitchFamily="18" charset="0"/>
                          <a:ea typeface="+mn-ea"/>
                          <a:cs typeface="Times New Roman" panose="02020603050405020304" pitchFamily="18" charset="0"/>
                        </a:rPr>
                        <a:t>Comments</a:t>
                      </a:r>
                      <a:endParaRPr lang="zh-CN" altLang="en-US" sz="1200" dirty="0">
                        <a:latin typeface="Times New Roman" panose="02020603050405020304" pitchFamily="18" charset="0"/>
                        <a:cs typeface="Times New Roman" panose="02020603050405020304" pitchFamily="18" charset="0"/>
                      </a:endParaRPr>
                    </a:p>
                  </a:txBody>
                  <a:tcPr anchor="ctr"/>
                </a:tc>
                <a:tc>
                  <a:txBody>
                    <a:bodyPr/>
                    <a:lstStyle/>
                    <a:p>
                      <a:pPr algn="ctr"/>
                      <a:r>
                        <a:rPr lang="zh-CN" altLang="en-US" sz="1200" b="1" kern="1200" dirty="0" smtClean="0">
                          <a:solidFill>
                            <a:schemeClr val="lt1"/>
                          </a:solidFill>
                          <a:effectLst/>
                          <a:latin typeface="Times New Roman" panose="02020603050405020304" pitchFamily="18" charset="0"/>
                          <a:ea typeface="+mn-ea"/>
                          <a:cs typeface="Times New Roman" panose="02020603050405020304" pitchFamily="18" charset="0"/>
                        </a:rPr>
                        <a:t>回应</a:t>
                      </a:r>
                      <a:r>
                        <a:rPr lang="en-US" altLang="zh-CN" sz="1200" b="1" kern="1200" dirty="0" smtClean="0">
                          <a:solidFill>
                            <a:schemeClr val="lt1"/>
                          </a:solidFill>
                          <a:effectLst/>
                          <a:latin typeface="Times New Roman" panose="02020603050405020304" pitchFamily="18" charset="0"/>
                          <a:ea typeface="+mn-ea"/>
                          <a:cs typeface="Times New Roman" panose="02020603050405020304" pitchFamily="18" charset="0"/>
                        </a:rPr>
                        <a:t>Response</a:t>
                      </a:r>
                      <a:endParaRPr lang="zh-CN" altLang="en-US" sz="1200" dirty="0">
                        <a:latin typeface="Times New Roman" panose="02020603050405020304" pitchFamily="18" charset="0"/>
                        <a:cs typeface="Times New Roman" panose="02020603050405020304" pitchFamily="18" charset="0"/>
                      </a:endParaRPr>
                    </a:p>
                  </a:txBody>
                  <a:tcPr anchor="ct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smtClean="0">
                          <a:latin typeface="Times New Roman" panose="02020603050405020304" pitchFamily="18" charset="0"/>
                          <a:cs typeface="Times New Roman" panose="02020603050405020304" pitchFamily="18" charset="0"/>
                        </a:rPr>
                        <a:t>老挝</a:t>
                      </a:r>
                      <a:r>
                        <a:rPr lang="zh-CN" altLang="en-US" baseline="0" dirty="0" smtClean="0">
                          <a:latin typeface="Times New Roman" panose="02020603050405020304" pitchFamily="18" charset="0"/>
                          <a:cs typeface="Times New Roman" panose="02020603050405020304" pitchFamily="18" charset="0"/>
                        </a:rPr>
                        <a:t> </a:t>
                      </a:r>
                      <a:r>
                        <a:rPr lang="en-US" altLang="zh-CN" baseline="0" dirty="0" smtClean="0">
                          <a:latin typeface="Times New Roman" panose="02020603050405020304" pitchFamily="18" charset="0"/>
                          <a:cs typeface="Times New Roman" panose="02020603050405020304" pitchFamily="18" charset="0"/>
                        </a:rPr>
                        <a:t>Lao PDR</a:t>
                      </a:r>
                      <a:endParaRPr lang="zh-CN" altLang="en-US" dirty="0" smtClean="0">
                        <a:latin typeface="Times New Roman" panose="02020603050405020304" pitchFamily="18" charset="0"/>
                        <a:cs typeface="Times New Roman" panose="02020603050405020304" pitchFamily="18" charset="0"/>
                      </a:endParaRPr>
                    </a:p>
                    <a:p>
                      <a:endParaRPr lang="zh-CN" altLang="en-US" dirty="0">
                        <a:latin typeface="Times New Roman" panose="02020603050405020304" pitchFamily="18" charset="0"/>
                        <a:cs typeface="Times New Roman" panose="02020603050405020304" pitchFamily="18" charset="0"/>
                      </a:endParaRPr>
                    </a:p>
                  </a:txBody>
                  <a:tcPr anchor="ctr"/>
                </a:tc>
                <a:tc>
                  <a:txBody>
                    <a:bodyPr/>
                    <a:lstStyle/>
                    <a:p>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合作形式</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Forms of Cooperation</a:t>
                      </a:r>
                      <a:endParaRPr lang="zh-CN" altLang="en-US" dirty="0">
                        <a:latin typeface="Times New Roman" panose="02020603050405020304" pitchFamily="18" charset="0"/>
                        <a:cs typeface="Times New Roman" panose="02020603050405020304" pitchFamily="18"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建议增加</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r>
                        <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适当情况下，特殊领域以双边合作形式开展</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t>
                      </a:r>
                    </a:p>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1, add one paragraph in the beginning “The cooperation and collaboration on environment among </a:t>
                      </a:r>
                      <a:r>
                        <a:rPr lang="en-US" altLang="zh-CN" sz="1800" kern="1200" dirty="0" err="1" smtClean="0">
                          <a:solidFill>
                            <a:schemeClr val="dk1"/>
                          </a:solidFill>
                          <a:effectLst/>
                          <a:latin typeface="Times New Roman" panose="02020603050405020304" pitchFamily="18" charset="0"/>
                          <a:ea typeface="+mn-ea"/>
                          <a:cs typeface="Times New Roman" panose="02020603050405020304" pitchFamily="18" charset="0"/>
                        </a:rPr>
                        <a:t>Lancang</a:t>
                      </a:r>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-Mekong countries will be conducted in the form of multilateral cooperation through:”</a:t>
                      </a:r>
                      <a:endPar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2, add “However, the bilateral cooperation on specific areas between two certain countries may be made when appropriate” </a:t>
                      </a:r>
                      <a:endParaRPr lang="zh-CN"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endParaRPr lang="zh-CN" altLang="en-US" dirty="0">
                        <a:latin typeface="Times New Roman" panose="02020603050405020304" pitchFamily="18" charset="0"/>
                        <a:cs typeface="Times New Roman" panose="02020603050405020304" pitchFamily="18" charset="0"/>
                      </a:endParaRPr>
                    </a:p>
                  </a:txBody>
                  <a:tcPr anchor="ctr"/>
                </a:tc>
                <a:tc>
                  <a:txBody>
                    <a:bodyPr/>
                    <a:lstStyle/>
                    <a:p>
                      <a:r>
                        <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rPr>
                        <a:t>Accepted </a:t>
                      </a:r>
                    </a:p>
                    <a:p>
                      <a:r>
                        <a:rPr lang="zh-CN" altLang="en-US" sz="1800" kern="1200" dirty="0" smtClean="0">
                          <a:solidFill>
                            <a:schemeClr val="dk1"/>
                          </a:solidFill>
                          <a:effectLst/>
                          <a:latin typeface="Times New Roman" panose="02020603050405020304" pitchFamily="18" charset="0"/>
                          <a:ea typeface="+mn-ea"/>
                          <a:cs typeface="Times New Roman" panose="02020603050405020304" pitchFamily="18" charset="0"/>
                        </a:rPr>
                        <a:t>采纳</a:t>
                      </a:r>
                      <a:endParaRPr lang="en-US" altLang="zh-CN"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endParaRPr lang="zh-CN" altLang="en-US" dirty="0">
                        <a:latin typeface="Times New Roman" panose="02020603050405020304" pitchFamily="18" charset="0"/>
                        <a:cs typeface="Times New Roman" panose="02020603050405020304" pitchFamily="18" charset="0"/>
                      </a:endParaRPr>
                    </a:p>
                  </a:txBody>
                  <a:tcPr anchor="ctr"/>
                </a:tc>
              </a:tr>
              <a:tr h="370840">
                <a:tc>
                  <a:txBody>
                    <a:bodyPr/>
                    <a:lstStyle/>
                    <a:p>
                      <a:pPr algn="just">
                        <a:spcAft>
                          <a:spcPts val="0"/>
                        </a:spcAft>
                      </a:pPr>
                      <a:r>
                        <a:rPr lang="zh-CN" altLang="en-US" sz="1800" kern="1200" baseline="0" dirty="0" smtClean="0">
                          <a:solidFill>
                            <a:schemeClr val="dk1"/>
                          </a:solidFill>
                          <a:latin typeface="Times New Roman" panose="02020603050405020304" pitchFamily="18" charset="0"/>
                          <a:ea typeface="+mn-ea"/>
                          <a:cs typeface="Times New Roman" panose="02020603050405020304" pitchFamily="18" charset="0"/>
                        </a:rPr>
                        <a:t>缅甸</a:t>
                      </a:r>
                      <a:r>
                        <a:rPr lang="en-US" sz="1800" kern="1200" baseline="0" dirty="0" smtClean="0">
                          <a:solidFill>
                            <a:schemeClr val="dk1"/>
                          </a:solidFill>
                          <a:latin typeface="Times New Roman" panose="02020603050405020304" pitchFamily="18" charset="0"/>
                          <a:ea typeface="+mn-ea"/>
                          <a:cs typeface="Times New Roman" panose="02020603050405020304" pitchFamily="18" charset="0"/>
                        </a:rPr>
                        <a:t>Myanmar</a:t>
                      </a:r>
                      <a:endParaRPr lang="zh-CN" sz="1800" kern="1200" baseline="0" dirty="0">
                        <a:solidFill>
                          <a:schemeClr val="dk1"/>
                        </a:solidFill>
                        <a:latin typeface="Times New Roman" panose="02020603050405020304" pitchFamily="18" charset="0"/>
                        <a:ea typeface="+mn-ea"/>
                        <a:cs typeface="Times New Roman" panose="02020603050405020304" pitchFamily="18" charset="0"/>
                      </a:endParaRPr>
                    </a:p>
                  </a:txBody>
                  <a:tcPr marL="30078" marR="30078" marT="0" marB="0" anchor="ctr"/>
                </a:tc>
                <a:tc>
                  <a:txBody>
                    <a:bodyPr/>
                    <a:lstStyle/>
                    <a:p>
                      <a:pPr algn="just">
                        <a:spcAft>
                          <a:spcPts val="0"/>
                        </a:spcAft>
                      </a:pPr>
                      <a:r>
                        <a:rPr lang="en-US" sz="1800" kern="1200" baseline="0" dirty="0">
                          <a:solidFill>
                            <a:schemeClr val="dk1"/>
                          </a:solidFill>
                          <a:latin typeface="Times New Roman" panose="02020603050405020304" pitchFamily="18" charset="0"/>
                          <a:ea typeface="+mn-ea"/>
                          <a:cs typeface="Times New Roman" panose="02020603050405020304" pitchFamily="18" charset="0"/>
                        </a:rPr>
                        <a:t> </a:t>
                      </a:r>
                      <a:endParaRPr lang="zh-CN" sz="1800" kern="1200" baseline="0" dirty="0">
                        <a:solidFill>
                          <a:schemeClr val="dk1"/>
                        </a:solidFill>
                        <a:latin typeface="Times New Roman" panose="02020603050405020304" pitchFamily="18" charset="0"/>
                        <a:ea typeface="+mn-ea"/>
                        <a:cs typeface="Times New Roman" panose="02020603050405020304" pitchFamily="18" charset="0"/>
                      </a:endParaRPr>
                    </a:p>
                  </a:txBody>
                  <a:tcPr marL="30078" marR="30078" marT="0" marB="0" anchor="ctr"/>
                </a:tc>
                <a:tc>
                  <a:txBody>
                    <a:bodyPr/>
                    <a:lstStyle/>
                    <a:p>
                      <a:pPr algn="just">
                        <a:spcAft>
                          <a:spcPts val="0"/>
                        </a:spcAft>
                      </a:pPr>
                      <a:r>
                        <a:rPr lang="en-US" sz="1800" kern="1200" baseline="0" dirty="0">
                          <a:solidFill>
                            <a:schemeClr val="dk1"/>
                          </a:solidFill>
                          <a:latin typeface="Times New Roman" panose="02020603050405020304" pitchFamily="18" charset="0"/>
                          <a:ea typeface="+mn-ea"/>
                          <a:cs typeface="Times New Roman" panose="02020603050405020304" pitchFamily="18" charset="0"/>
                        </a:rPr>
                        <a:t>In the progress of reviewing</a:t>
                      </a:r>
                      <a:endParaRPr lang="zh-CN" sz="1800" kern="1200" baseline="0" dirty="0">
                        <a:solidFill>
                          <a:schemeClr val="dk1"/>
                        </a:solidFill>
                        <a:latin typeface="Times New Roman" panose="02020603050405020304" pitchFamily="18" charset="0"/>
                        <a:ea typeface="+mn-ea"/>
                        <a:cs typeface="Times New Roman" panose="02020603050405020304" pitchFamily="18" charset="0"/>
                      </a:endParaRPr>
                    </a:p>
                  </a:txBody>
                  <a:tcPr marL="30078" marR="30078" marT="0" marB="0" anchor="ctr"/>
                </a:tc>
                <a:tc>
                  <a:txBody>
                    <a:bodyPr/>
                    <a:lstStyle/>
                    <a:p>
                      <a:pPr algn="just">
                        <a:spcAft>
                          <a:spcPts val="0"/>
                        </a:spcAft>
                      </a:pPr>
                      <a:r>
                        <a:rPr lang="en-US" sz="1000" kern="100" dirty="0">
                          <a:effectLst/>
                          <a:latin typeface="Times New Roman" panose="02020603050405020304" pitchFamily="18" charset="0"/>
                          <a:cs typeface="Times New Roman" panose="02020603050405020304" pitchFamily="18" charset="0"/>
                        </a:rPr>
                        <a:t> </a:t>
                      </a:r>
                      <a:endParaRPr lang="zh-CN" sz="1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r>
              <a:tr h="370840">
                <a:tc>
                  <a:txBody>
                    <a:bodyPr/>
                    <a:lstStyle/>
                    <a:p>
                      <a:pPr algn="just">
                        <a:spcAft>
                          <a:spcPts val="0"/>
                        </a:spcAft>
                      </a:pPr>
                      <a:r>
                        <a:rPr lang="zh-CN" altLang="en-US" sz="1800" kern="1200" baseline="0" dirty="0" smtClean="0">
                          <a:solidFill>
                            <a:schemeClr val="dk1"/>
                          </a:solidFill>
                          <a:latin typeface="Times New Roman" panose="02020603050405020304" pitchFamily="18" charset="0"/>
                          <a:ea typeface="+mn-ea"/>
                          <a:cs typeface="Times New Roman" panose="02020603050405020304" pitchFamily="18" charset="0"/>
                        </a:rPr>
                        <a:t>泰国</a:t>
                      </a:r>
                      <a:r>
                        <a:rPr lang="en-US" sz="1800" kern="1200" baseline="0" dirty="0" smtClean="0">
                          <a:solidFill>
                            <a:schemeClr val="dk1"/>
                          </a:solidFill>
                          <a:latin typeface="Times New Roman" panose="02020603050405020304" pitchFamily="18" charset="0"/>
                          <a:ea typeface="+mn-ea"/>
                          <a:cs typeface="Times New Roman" panose="02020603050405020304" pitchFamily="18" charset="0"/>
                        </a:rPr>
                        <a:t>Thailand</a:t>
                      </a:r>
                      <a:endParaRPr lang="zh-CN" sz="1800" kern="1200" baseline="0" dirty="0">
                        <a:solidFill>
                          <a:schemeClr val="dk1"/>
                        </a:solidFill>
                        <a:latin typeface="Times New Roman" panose="02020603050405020304" pitchFamily="18" charset="0"/>
                        <a:ea typeface="+mn-ea"/>
                        <a:cs typeface="Times New Roman" panose="02020603050405020304" pitchFamily="18" charset="0"/>
                      </a:endParaRPr>
                    </a:p>
                  </a:txBody>
                  <a:tcPr marL="30078" marR="30078" marT="0" marB="0" anchor="ctr"/>
                </a:tc>
                <a:tc>
                  <a:txBody>
                    <a:bodyPr/>
                    <a:lstStyle/>
                    <a:p>
                      <a:pPr algn="just">
                        <a:spcAft>
                          <a:spcPts val="0"/>
                        </a:spcAft>
                      </a:pPr>
                      <a:r>
                        <a:rPr lang="en-US" sz="1800" kern="1200" baseline="0" dirty="0">
                          <a:solidFill>
                            <a:schemeClr val="dk1"/>
                          </a:solidFill>
                          <a:latin typeface="Times New Roman" panose="02020603050405020304" pitchFamily="18" charset="0"/>
                          <a:ea typeface="+mn-ea"/>
                          <a:cs typeface="Times New Roman" panose="02020603050405020304" pitchFamily="18" charset="0"/>
                        </a:rPr>
                        <a:t> </a:t>
                      </a:r>
                      <a:endParaRPr lang="zh-CN" sz="1800" kern="1200" baseline="0" dirty="0">
                        <a:solidFill>
                          <a:schemeClr val="dk1"/>
                        </a:solidFill>
                        <a:latin typeface="Times New Roman" panose="02020603050405020304" pitchFamily="18" charset="0"/>
                        <a:ea typeface="+mn-ea"/>
                        <a:cs typeface="Times New Roman" panose="02020603050405020304" pitchFamily="18" charset="0"/>
                      </a:endParaRPr>
                    </a:p>
                  </a:txBody>
                  <a:tcPr marL="30078" marR="30078" marT="0" marB="0" anchor="ctr"/>
                </a:tc>
                <a:tc>
                  <a:txBody>
                    <a:bodyPr/>
                    <a:lstStyle/>
                    <a:p>
                      <a:pPr algn="just">
                        <a:spcAft>
                          <a:spcPts val="0"/>
                        </a:spcAft>
                      </a:pPr>
                      <a:r>
                        <a:rPr lang="en-US" sz="1800" kern="1200" baseline="0" dirty="0">
                          <a:solidFill>
                            <a:schemeClr val="dk1"/>
                          </a:solidFill>
                          <a:latin typeface="Times New Roman" panose="02020603050405020304" pitchFamily="18" charset="0"/>
                          <a:ea typeface="+mn-ea"/>
                          <a:cs typeface="Times New Roman" panose="02020603050405020304" pitchFamily="18" charset="0"/>
                        </a:rPr>
                        <a:t>No Comments</a:t>
                      </a:r>
                      <a:r>
                        <a:rPr lang="zh-CN" sz="1800" kern="1200" baseline="0" dirty="0">
                          <a:solidFill>
                            <a:schemeClr val="dk1"/>
                          </a:solidFill>
                          <a:latin typeface="Times New Roman" panose="02020603050405020304" pitchFamily="18" charset="0"/>
                          <a:ea typeface="+mn-ea"/>
                          <a:cs typeface="Times New Roman" panose="02020603050405020304" pitchFamily="18" charset="0"/>
                        </a:rPr>
                        <a:t>（</a:t>
                      </a:r>
                      <a:r>
                        <a:rPr lang="en-US" sz="1800" kern="1200" baseline="0" dirty="0">
                          <a:solidFill>
                            <a:schemeClr val="dk1"/>
                          </a:solidFill>
                          <a:latin typeface="Times New Roman" panose="02020603050405020304" pitchFamily="18" charset="0"/>
                          <a:ea typeface="+mn-ea"/>
                          <a:cs typeface="Times New Roman" panose="02020603050405020304" pitchFamily="18" charset="0"/>
                        </a:rPr>
                        <a:t>Mr. Chao </a:t>
                      </a:r>
                      <a:r>
                        <a:rPr lang="en-US" sz="1800" kern="1200" baseline="0" dirty="0" err="1">
                          <a:solidFill>
                            <a:schemeClr val="dk1"/>
                          </a:solidFill>
                          <a:latin typeface="Times New Roman" panose="02020603050405020304" pitchFamily="18" charset="0"/>
                          <a:ea typeface="+mn-ea"/>
                          <a:cs typeface="Times New Roman" panose="02020603050405020304" pitchFamily="18" charset="0"/>
                        </a:rPr>
                        <a:t>Nokyoo</a:t>
                      </a:r>
                      <a:r>
                        <a:rPr lang="zh-CN" sz="1800" kern="1200" baseline="0" dirty="0" smtClean="0">
                          <a:solidFill>
                            <a:schemeClr val="dk1"/>
                          </a:solidFill>
                          <a:latin typeface="Times New Roman" panose="02020603050405020304" pitchFamily="18" charset="0"/>
                          <a:ea typeface="+mn-ea"/>
                          <a:cs typeface="Times New Roman" panose="02020603050405020304" pitchFamily="18" charset="0"/>
                        </a:rPr>
                        <a:t>）</a:t>
                      </a:r>
                      <a:r>
                        <a:rPr lang="zh-CN" altLang="en-US" sz="1800" kern="1200" baseline="0" dirty="0" smtClean="0">
                          <a:solidFill>
                            <a:schemeClr val="dk1"/>
                          </a:solidFill>
                          <a:latin typeface="Times New Roman" panose="02020603050405020304" pitchFamily="18" charset="0"/>
                          <a:ea typeface="+mn-ea"/>
                          <a:cs typeface="Times New Roman" panose="02020603050405020304" pitchFamily="18" charset="0"/>
                        </a:rPr>
                        <a:t>无意见</a:t>
                      </a:r>
                      <a:endParaRPr lang="zh-CN" sz="1800" kern="1200" baseline="0" dirty="0">
                        <a:solidFill>
                          <a:schemeClr val="dk1"/>
                        </a:solidFill>
                        <a:latin typeface="Times New Roman" panose="02020603050405020304" pitchFamily="18" charset="0"/>
                        <a:ea typeface="+mn-ea"/>
                        <a:cs typeface="Times New Roman" panose="02020603050405020304" pitchFamily="18" charset="0"/>
                      </a:endParaRPr>
                    </a:p>
                  </a:txBody>
                  <a:tcPr marL="30078" marR="30078" marT="0" marB="0" anchor="ctr"/>
                </a:tc>
                <a:tc>
                  <a:txBody>
                    <a:bodyPr/>
                    <a:lstStyle/>
                    <a:p>
                      <a:endParaRPr lang="zh-CN" altLang="en-US" dirty="0">
                        <a:latin typeface="Times New Roman" panose="02020603050405020304" pitchFamily="18" charset="0"/>
                        <a:cs typeface="Times New Roman" panose="02020603050405020304" pitchFamily="18" charset="0"/>
                      </a:endParaRPr>
                    </a:p>
                  </a:txBody>
                  <a:tcPr anchor="ctr"/>
                </a:tc>
              </a:tr>
              <a:tr h="370840">
                <a:tc>
                  <a:txBody>
                    <a:bodyPr/>
                    <a:lstStyle/>
                    <a:p>
                      <a:pPr algn="just">
                        <a:spcAft>
                          <a:spcPts val="0"/>
                        </a:spcAft>
                      </a:pPr>
                      <a:r>
                        <a:rPr lang="zh-CN" altLang="en-US" sz="1800" kern="1200" baseline="0" dirty="0" smtClean="0">
                          <a:solidFill>
                            <a:schemeClr val="dk1"/>
                          </a:solidFill>
                          <a:latin typeface="Times New Roman" panose="02020603050405020304" pitchFamily="18" charset="0"/>
                          <a:ea typeface="+mn-ea"/>
                          <a:cs typeface="Times New Roman" panose="02020603050405020304" pitchFamily="18" charset="0"/>
                        </a:rPr>
                        <a:t>越南</a:t>
                      </a:r>
                      <a:r>
                        <a:rPr lang="en-US" sz="1800" kern="1200" baseline="0" dirty="0" smtClean="0">
                          <a:solidFill>
                            <a:schemeClr val="dk1"/>
                          </a:solidFill>
                          <a:latin typeface="Times New Roman" panose="02020603050405020304" pitchFamily="18" charset="0"/>
                          <a:ea typeface="+mn-ea"/>
                          <a:cs typeface="Times New Roman" panose="02020603050405020304" pitchFamily="18" charset="0"/>
                        </a:rPr>
                        <a:t>Viet </a:t>
                      </a:r>
                      <a:r>
                        <a:rPr lang="en-US" sz="1800" kern="1200" baseline="0" dirty="0">
                          <a:solidFill>
                            <a:schemeClr val="dk1"/>
                          </a:solidFill>
                          <a:latin typeface="Times New Roman" panose="02020603050405020304" pitchFamily="18" charset="0"/>
                          <a:ea typeface="+mn-ea"/>
                          <a:cs typeface="Times New Roman" panose="02020603050405020304" pitchFamily="18" charset="0"/>
                        </a:rPr>
                        <a:t>Nam</a:t>
                      </a:r>
                      <a:endParaRPr lang="zh-CN" sz="1800" kern="1200" baseline="0" dirty="0">
                        <a:solidFill>
                          <a:schemeClr val="dk1"/>
                        </a:solidFill>
                        <a:latin typeface="Times New Roman" panose="02020603050405020304" pitchFamily="18" charset="0"/>
                        <a:ea typeface="+mn-ea"/>
                        <a:cs typeface="Times New Roman" panose="02020603050405020304" pitchFamily="18" charset="0"/>
                      </a:endParaRPr>
                    </a:p>
                  </a:txBody>
                  <a:tcPr marL="30078" marR="30078" marT="0" marB="0" anchor="ctr"/>
                </a:tc>
                <a:tc>
                  <a:txBody>
                    <a:bodyPr/>
                    <a:lstStyle/>
                    <a:p>
                      <a:pPr algn="just">
                        <a:spcAft>
                          <a:spcPts val="0"/>
                        </a:spcAft>
                      </a:pPr>
                      <a:r>
                        <a:rPr lang="en-US" sz="1800" kern="1200" baseline="0" dirty="0">
                          <a:solidFill>
                            <a:schemeClr val="dk1"/>
                          </a:solidFill>
                          <a:latin typeface="Times New Roman" panose="02020603050405020304" pitchFamily="18" charset="0"/>
                          <a:ea typeface="+mn-ea"/>
                          <a:cs typeface="Times New Roman" panose="02020603050405020304" pitchFamily="18" charset="0"/>
                        </a:rPr>
                        <a:t> </a:t>
                      </a:r>
                      <a:endParaRPr lang="zh-CN" sz="1800" kern="1200" baseline="0" dirty="0">
                        <a:solidFill>
                          <a:schemeClr val="dk1"/>
                        </a:solidFill>
                        <a:latin typeface="Times New Roman" panose="02020603050405020304" pitchFamily="18" charset="0"/>
                        <a:ea typeface="+mn-ea"/>
                        <a:cs typeface="Times New Roman" panose="02020603050405020304" pitchFamily="18" charset="0"/>
                      </a:endParaRPr>
                    </a:p>
                  </a:txBody>
                  <a:tcPr marL="30078" marR="30078" marT="0" marB="0" anchor="ctr"/>
                </a:tc>
                <a:tc>
                  <a:txBody>
                    <a:bodyPr/>
                    <a:lstStyle/>
                    <a:p>
                      <a:pPr algn="just">
                        <a:spcAft>
                          <a:spcPts val="0"/>
                        </a:spcAft>
                      </a:pPr>
                      <a:r>
                        <a:rPr lang="en-US" sz="1800" kern="1200" baseline="0" dirty="0">
                          <a:solidFill>
                            <a:schemeClr val="dk1"/>
                          </a:solidFill>
                          <a:latin typeface="Times New Roman" panose="02020603050405020304" pitchFamily="18" charset="0"/>
                          <a:ea typeface="+mn-ea"/>
                          <a:cs typeface="Times New Roman" panose="02020603050405020304" pitchFamily="18" charset="0"/>
                        </a:rPr>
                        <a:t>In the progress of reviewing </a:t>
                      </a:r>
                      <a:endParaRPr lang="zh-CN" sz="1800" kern="1200" baseline="0" dirty="0">
                        <a:solidFill>
                          <a:schemeClr val="dk1"/>
                        </a:solidFill>
                        <a:latin typeface="Times New Roman" panose="02020603050405020304" pitchFamily="18" charset="0"/>
                        <a:ea typeface="+mn-ea"/>
                        <a:cs typeface="Times New Roman" panose="02020603050405020304" pitchFamily="18" charset="0"/>
                      </a:endParaRPr>
                    </a:p>
                  </a:txBody>
                  <a:tcPr marL="30078" marR="30078" marT="0" marB="0" anchor="ctr"/>
                </a:tc>
                <a:tc>
                  <a:txBody>
                    <a:bodyPr/>
                    <a:lstStyle/>
                    <a:p>
                      <a:endParaRPr lang="zh-CN" altLang="en-US" dirty="0">
                        <a:latin typeface="Times New Roman" panose="02020603050405020304" pitchFamily="18" charset="0"/>
                        <a:cs typeface="Times New Roman" panose="02020603050405020304" pitchFamily="18" charset="0"/>
                      </a:endParaRPr>
                    </a:p>
                  </a:txBody>
                  <a:tcPr anchor="ctr"/>
                </a:tc>
              </a:tr>
            </a:tbl>
          </a:graphicData>
        </a:graphic>
      </p:graphicFrame>
      <p:sp>
        <p:nvSpPr>
          <p:cNvPr id="4" name="标题 1"/>
          <p:cNvSpPr txBox="1">
            <a:spLocks/>
          </p:cNvSpPr>
          <p:nvPr/>
        </p:nvSpPr>
        <p:spPr>
          <a:xfrm>
            <a:off x="512379" y="210207"/>
            <a:ext cx="10515600" cy="9564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800" dirty="0" smtClean="0">
                <a:latin typeface="Times New Roman" panose="02020603050405020304" pitchFamily="18" charset="0"/>
                <a:cs typeface="Times New Roman" panose="02020603050405020304" pitchFamily="18" charset="0"/>
              </a:rPr>
              <a:t>意见汇总   </a:t>
            </a:r>
            <a:r>
              <a:rPr lang="en-US" altLang="zh-CN" sz="2800" dirty="0" smtClean="0">
                <a:latin typeface="Times New Roman" panose="02020603050405020304" pitchFamily="18" charset="0"/>
                <a:cs typeface="Times New Roman" panose="02020603050405020304" pitchFamily="18" charset="0"/>
              </a:rPr>
              <a:t>Comments Matrix</a:t>
            </a:r>
            <a:endParaRPr lang="zh-CN"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45954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aphicFrame>
        <p:nvGraphicFramePr>
          <p:cNvPr id="4" name="内容占位符 3"/>
          <p:cNvGraphicFramePr>
            <a:graphicFrameLocks noGrp="1"/>
          </p:cNvGraphicFramePr>
          <p:nvPr>
            <p:ph idx="1"/>
            <p:extLst>
              <p:ext uri="{D42A27DB-BD31-4B8C-83A1-F6EECF244321}">
                <p14:modId xmlns:p14="http://schemas.microsoft.com/office/powerpoint/2010/main" val="2763391023"/>
              </p:ext>
            </p:extLst>
          </p:nvPr>
        </p:nvGraphicFramePr>
        <p:xfrm>
          <a:off x="346841" y="196959"/>
          <a:ext cx="11006959" cy="6461760"/>
        </p:xfrm>
        <a:graphic>
          <a:graphicData uri="http://schemas.openxmlformats.org/drawingml/2006/table">
            <a:tbl>
              <a:tblPr firstRow="1" firstCol="1" bandRow="1">
                <a:tableStyleId>{5C22544A-7EE6-4342-B048-85BDC9FD1C3A}</a:tableStyleId>
              </a:tblPr>
              <a:tblGrid>
                <a:gridCol w="1275213"/>
                <a:gridCol w="1628270"/>
                <a:gridCol w="5381297"/>
                <a:gridCol w="2722179"/>
              </a:tblGrid>
              <a:tr h="494342">
                <a:tc>
                  <a:txBody>
                    <a:bodyPr/>
                    <a:lstStyle/>
                    <a:p>
                      <a:r>
                        <a:rPr lang="zh-CN" altLang="en-US" sz="1400" dirty="0" smtClean="0">
                          <a:latin typeface="Times New Roman" panose="02020603050405020304" pitchFamily="18" charset="0"/>
                          <a:cs typeface="Times New Roman" panose="02020603050405020304" pitchFamily="18" charset="0"/>
                        </a:rPr>
                        <a:t>国家</a:t>
                      </a:r>
                      <a:r>
                        <a:rPr lang="en-US" altLang="zh-CN" sz="1400" dirty="0" smtClean="0">
                          <a:latin typeface="Times New Roman" panose="02020603050405020304" pitchFamily="18" charset="0"/>
                          <a:cs typeface="Times New Roman" panose="02020603050405020304" pitchFamily="18" charset="0"/>
                        </a:rPr>
                        <a:t>/</a:t>
                      </a:r>
                      <a:r>
                        <a:rPr lang="zh-CN" altLang="en-US" sz="1400" dirty="0" smtClean="0">
                          <a:latin typeface="Times New Roman" panose="02020603050405020304" pitchFamily="18" charset="0"/>
                          <a:cs typeface="Times New Roman" panose="02020603050405020304" pitchFamily="18" charset="0"/>
                        </a:rPr>
                        <a:t>组织</a:t>
                      </a:r>
                      <a:r>
                        <a:rPr lang="en-US" altLang="zh-CN" sz="1400" dirty="0" smtClean="0">
                          <a:latin typeface="Times New Roman" panose="02020603050405020304" pitchFamily="18" charset="0"/>
                          <a:cs typeface="Times New Roman" panose="02020603050405020304" pitchFamily="18" charset="0"/>
                        </a:rPr>
                        <a:t>Stakeholders</a:t>
                      </a:r>
                      <a:r>
                        <a:rPr lang="en-US" altLang="zh-CN" sz="1400" baseline="0" dirty="0" smtClean="0">
                          <a:latin typeface="Times New Roman" panose="02020603050405020304" pitchFamily="18" charset="0"/>
                          <a:cs typeface="Times New Roman" panose="02020603050405020304" pitchFamily="18" charset="0"/>
                        </a:rPr>
                        <a:t> </a:t>
                      </a:r>
                      <a:endParaRPr lang="zh-CN" altLang="en-US" sz="1400" dirty="0">
                        <a:latin typeface="Times New Roman" panose="02020603050405020304" pitchFamily="18" charset="0"/>
                        <a:cs typeface="Times New Roman" panose="02020603050405020304" pitchFamily="18" charset="0"/>
                      </a:endParaRPr>
                    </a:p>
                  </a:txBody>
                  <a:tcPr/>
                </a:tc>
                <a:tc>
                  <a:txBody>
                    <a:bodyPr/>
                    <a:lstStyle/>
                    <a:p>
                      <a:r>
                        <a:rPr lang="zh-CN" altLang="en-US" sz="1400" b="1" kern="1200" dirty="0" smtClean="0">
                          <a:solidFill>
                            <a:schemeClr val="lt1"/>
                          </a:solidFill>
                          <a:effectLst/>
                          <a:latin typeface="Times New Roman" panose="02020603050405020304" pitchFamily="18" charset="0"/>
                          <a:ea typeface="+mn-ea"/>
                          <a:cs typeface="Times New Roman" panose="02020603050405020304" pitchFamily="18" charset="0"/>
                        </a:rPr>
                        <a:t>针对条目</a:t>
                      </a:r>
                      <a:r>
                        <a:rPr lang="en-US" altLang="zh-CN" sz="1400" b="1" kern="1200" dirty="0" smtClean="0">
                          <a:solidFill>
                            <a:schemeClr val="lt1"/>
                          </a:solidFill>
                          <a:effectLst/>
                          <a:latin typeface="Times New Roman" panose="02020603050405020304" pitchFamily="18" charset="0"/>
                          <a:ea typeface="+mn-ea"/>
                          <a:cs typeface="Times New Roman" panose="02020603050405020304" pitchFamily="18" charset="0"/>
                        </a:rPr>
                        <a:t>Targeted Parts</a:t>
                      </a:r>
                      <a:endParaRPr lang="zh-CN" altLang="en-US" sz="1400" dirty="0">
                        <a:latin typeface="Times New Roman" panose="02020603050405020304" pitchFamily="18" charset="0"/>
                        <a:cs typeface="Times New Roman" panose="02020603050405020304" pitchFamily="18" charset="0"/>
                      </a:endParaRPr>
                    </a:p>
                  </a:txBody>
                  <a:tcPr/>
                </a:tc>
                <a:tc>
                  <a:txBody>
                    <a:bodyPr/>
                    <a:lstStyle/>
                    <a:p>
                      <a:r>
                        <a:rPr lang="zh-CN" altLang="en-US" sz="1400" b="1" kern="1200" dirty="0" smtClean="0">
                          <a:solidFill>
                            <a:schemeClr val="lt1"/>
                          </a:solidFill>
                          <a:effectLst/>
                          <a:latin typeface="Times New Roman" panose="02020603050405020304" pitchFamily="18" charset="0"/>
                          <a:ea typeface="+mn-ea"/>
                          <a:cs typeface="Times New Roman" panose="02020603050405020304" pitchFamily="18" charset="0"/>
                        </a:rPr>
                        <a:t>具体意见</a:t>
                      </a:r>
                      <a:r>
                        <a:rPr lang="en-US" altLang="zh-CN" sz="1400" b="1" kern="1200" dirty="0" smtClean="0">
                          <a:solidFill>
                            <a:schemeClr val="lt1"/>
                          </a:solidFill>
                          <a:effectLst/>
                          <a:latin typeface="Times New Roman" panose="02020603050405020304" pitchFamily="18" charset="0"/>
                          <a:ea typeface="+mn-ea"/>
                          <a:cs typeface="Times New Roman" panose="02020603050405020304" pitchFamily="18" charset="0"/>
                        </a:rPr>
                        <a:t>Comments</a:t>
                      </a:r>
                      <a:endParaRPr lang="zh-CN" altLang="en-US" sz="1400" dirty="0">
                        <a:latin typeface="Times New Roman" panose="02020603050405020304" pitchFamily="18" charset="0"/>
                        <a:cs typeface="Times New Roman" panose="02020603050405020304" pitchFamily="18" charset="0"/>
                      </a:endParaRPr>
                    </a:p>
                  </a:txBody>
                  <a:tcPr/>
                </a:tc>
                <a:tc>
                  <a:txBody>
                    <a:bodyPr/>
                    <a:lstStyle/>
                    <a:p>
                      <a:r>
                        <a:rPr lang="zh-CN" altLang="en-US" sz="1400" b="1" kern="1200" dirty="0" smtClean="0">
                          <a:solidFill>
                            <a:schemeClr val="lt1"/>
                          </a:solidFill>
                          <a:effectLst/>
                          <a:latin typeface="Times New Roman" panose="02020603050405020304" pitchFamily="18" charset="0"/>
                          <a:ea typeface="+mn-ea"/>
                          <a:cs typeface="Times New Roman" panose="02020603050405020304" pitchFamily="18" charset="0"/>
                        </a:rPr>
                        <a:t>回应</a:t>
                      </a:r>
                      <a:r>
                        <a:rPr lang="en-US" altLang="zh-CN" sz="1400" b="1" kern="1200" dirty="0" smtClean="0">
                          <a:solidFill>
                            <a:schemeClr val="lt1"/>
                          </a:solidFill>
                          <a:effectLst/>
                          <a:latin typeface="Times New Roman" panose="02020603050405020304" pitchFamily="18" charset="0"/>
                          <a:ea typeface="+mn-ea"/>
                          <a:cs typeface="Times New Roman" panose="02020603050405020304" pitchFamily="18" charset="0"/>
                        </a:rPr>
                        <a:t>Response</a:t>
                      </a:r>
                      <a:endParaRPr lang="zh-CN" altLang="en-US" sz="1400" dirty="0">
                        <a:latin typeface="Times New Roman" panose="02020603050405020304" pitchFamily="18" charset="0"/>
                        <a:cs typeface="Times New Roman" panose="02020603050405020304" pitchFamily="18" charset="0"/>
                      </a:endParaRPr>
                    </a:p>
                  </a:txBody>
                  <a:tcPr/>
                </a:tc>
              </a:tr>
              <a:tr h="1395789">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The Nature Conservancy </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Priority Areas</a:t>
                      </a:r>
                      <a:endParaRPr lang="zh-CN" sz="1200" kern="100" dirty="0">
                        <a:effectLst/>
                        <a:latin typeface="Times New Roman" panose="02020603050405020304" pitchFamily="18" charset="0"/>
                        <a:cs typeface="Times New Roman" panose="02020603050405020304" pitchFamily="18" charset="0"/>
                      </a:endParaRPr>
                    </a:p>
                    <a:p>
                      <a:pPr algn="just">
                        <a:lnSpc>
                          <a:spcPct val="150000"/>
                        </a:lnSpc>
                        <a:spcAft>
                          <a:spcPts val="0"/>
                        </a:spcAft>
                      </a:pPr>
                      <a:r>
                        <a:rPr lang="en-US" sz="1200" kern="100" dirty="0">
                          <a:effectLst/>
                          <a:latin typeface="Times New Roman" panose="02020603050405020304" pitchFamily="18" charset="0"/>
                          <a:cs typeface="Times New Roman" panose="02020603050405020304" pitchFamily="18" charset="0"/>
                        </a:rPr>
                        <a:t>5.3 Ecosystem Management and Biodiversity Conservation</a:t>
                      </a:r>
                      <a:endParaRPr lang="zh-CN" sz="1200" b="1" kern="100" dirty="0">
                        <a:effectLst/>
                        <a:latin typeface="Times New Roman" panose="02020603050405020304" pitchFamily="18" charset="0"/>
                        <a:ea typeface="华文中宋" panose="0201060004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Add</a:t>
                      </a:r>
                      <a:r>
                        <a:rPr lang="zh-CN" sz="1200" kern="100" dirty="0">
                          <a:effectLst/>
                          <a:latin typeface="Times New Roman" panose="02020603050405020304" pitchFamily="18" charset="0"/>
                          <a:cs typeface="Times New Roman" panose="02020603050405020304" pitchFamily="18" charset="0"/>
                        </a:rPr>
                        <a:t>：</a:t>
                      </a:r>
                    </a:p>
                    <a:p>
                      <a:pPr algn="just">
                        <a:spcAft>
                          <a:spcPts val="0"/>
                        </a:spcAft>
                      </a:pPr>
                      <a:r>
                        <a:rPr lang="en-US" sz="1200" kern="100" dirty="0">
                          <a:effectLst/>
                          <a:latin typeface="Times New Roman" panose="02020603050405020304" pitchFamily="18" charset="0"/>
                          <a:cs typeface="Times New Roman" panose="02020603050405020304" pitchFamily="18" charset="0"/>
                        </a:rPr>
                        <a:t>1, to carry out terrestrial / freshwater ecosystem protection priority area identification, providing scientific basis for the regional ecosystem management, </a:t>
                      </a:r>
                      <a:r>
                        <a:rPr lang="en-US" sz="1200" kern="100" dirty="0" smtClean="0">
                          <a:effectLst/>
                          <a:latin typeface="Times New Roman" panose="02020603050405020304" pitchFamily="18" charset="0"/>
                          <a:cs typeface="Times New Roman" panose="02020603050405020304" pitchFamily="18" charset="0"/>
                        </a:rPr>
                        <a:t>trans boundary </a:t>
                      </a:r>
                      <a:r>
                        <a:rPr lang="en-US" sz="1200" kern="100" dirty="0">
                          <a:effectLst/>
                          <a:latin typeface="Times New Roman" panose="02020603050405020304" pitchFamily="18" charset="0"/>
                          <a:cs typeface="Times New Roman" panose="02020603050405020304" pitchFamily="18" charset="0"/>
                        </a:rPr>
                        <a:t>nature reserves and ecological corridor construction, and conservation of species throughout. </a:t>
                      </a: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US" sz="1200" kern="100" dirty="0">
                          <a:effectLst/>
                          <a:latin typeface="Times New Roman" panose="02020603050405020304" pitchFamily="18" charset="0"/>
                          <a:cs typeface="Times New Roman" panose="02020603050405020304" pitchFamily="18" charset="0"/>
                        </a:rPr>
                        <a:t>2, to promote integrated watershed planning that takes into account both development utilization of water resources and ecological protection. </a:t>
                      </a: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US" sz="1200" kern="100" dirty="0">
                          <a:effectLst/>
                          <a:latin typeface="Times New Roman" panose="02020603050405020304" pitchFamily="18" charset="0"/>
                          <a:cs typeface="Times New Roman" panose="02020603050405020304" pitchFamily="18" charset="0"/>
                        </a:rPr>
                        <a:t>3, add “to promote endangered species range-wide protection.”</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Partially accepted </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r>
              <a:tr h="174474">
                <a:tc rowSpan="6">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Conservation International Foundation </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Wording </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Coherence of words, like “ the </a:t>
                      </a:r>
                      <a:r>
                        <a:rPr lang="en-US" sz="1200" kern="100" dirty="0" err="1">
                          <a:effectLst/>
                          <a:latin typeface="Times New Roman" panose="02020603050405020304" pitchFamily="18" charset="0"/>
                          <a:cs typeface="Times New Roman" panose="02020603050405020304" pitchFamily="18" charset="0"/>
                        </a:rPr>
                        <a:t>Lancang</a:t>
                      </a:r>
                      <a:r>
                        <a:rPr lang="en-US" sz="1200" kern="100" dirty="0">
                          <a:effectLst/>
                          <a:latin typeface="Times New Roman" panose="02020603050405020304" pitchFamily="18" charset="0"/>
                          <a:cs typeface="Times New Roman" panose="02020603050405020304" pitchFamily="18" charset="0"/>
                        </a:rPr>
                        <a:t>-Mekong Countries”, “NGOs” etc. </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Accepted </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r>
              <a:tr h="610658">
                <a:tc vMerge="1">
                  <a:txBody>
                    <a:bodyPr/>
                    <a:lstStyle/>
                    <a:p>
                      <a:endParaRPr lang="zh-CN" altLang="en-US"/>
                    </a:p>
                  </a:txBody>
                  <a:tcPr/>
                </a:tc>
                <a:tc rowSpan="2">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Priority Areas</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lnSpc>
                          <a:spcPct val="150000"/>
                        </a:lnSpc>
                        <a:spcAft>
                          <a:spcPts val="0"/>
                        </a:spcAft>
                      </a:pPr>
                      <a:r>
                        <a:rPr lang="en-US" sz="1200" kern="100" dirty="0">
                          <a:effectLst/>
                          <a:latin typeface="Times New Roman" panose="02020603050405020304" pitchFamily="18" charset="0"/>
                          <a:cs typeface="Times New Roman" panose="02020603050405020304" pitchFamily="18" charset="0"/>
                        </a:rPr>
                        <a:t>5.3 Ecosystem Management and Biodiversity Conservation-5)</a:t>
                      </a: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US" sz="1200" kern="100" dirty="0">
                          <a:effectLst/>
                          <a:latin typeface="Times New Roman" panose="02020603050405020304" pitchFamily="18" charset="0"/>
                          <a:cs typeface="Times New Roman" panose="02020603050405020304" pitchFamily="18" charset="0"/>
                        </a:rPr>
                        <a:t>Questions: is there a specific plan for </a:t>
                      </a:r>
                      <a:r>
                        <a:rPr lang="en-US" sz="1200" kern="100" dirty="0" smtClean="0">
                          <a:effectLst/>
                          <a:latin typeface="Times New Roman" panose="02020603050405020304" pitchFamily="18" charset="0"/>
                          <a:cs typeface="Times New Roman" panose="02020603050405020304" pitchFamily="18" charset="0"/>
                        </a:rPr>
                        <a:t>trans boundary </a:t>
                      </a:r>
                      <a:r>
                        <a:rPr lang="en-US" sz="1200" kern="100" dirty="0">
                          <a:effectLst/>
                          <a:latin typeface="Times New Roman" panose="02020603050405020304" pitchFamily="18" charset="0"/>
                          <a:cs typeface="Times New Roman" panose="02020603050405020304" pitchFamily="18" charset="0"/>
                        </a:rPr>
                        <a:t>natural protection areas and ecological corridor construction? This needs more in-depth biodiversity assessment </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Much work and projects has been done there. Specific plan will be made after the strategic framework was endorsed. </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r>
              <a:tr h="174474">
                <a:tc vMerge="1">
                  <a:txBody>
                    <a:bodyPr/>
                    <a:lstStyle/>
                    <a:p>
                      <a:endParaRPr lang="zh-CN" altLang="en-US"/>
                    </a:p>
                  </a:txBody>
                  <a:tcPr/>
                </a:tc>
                <a:tc vMerge="1">
                  <a:txBody>
                    <a:bodyPr/>
                    <a:lstStyle/>
                    <a:p>
                      <a:endParaRPr lang="zh-CN" altLang="en-US"/>
                    </a:p>
                  </a:txBody>
                  <a:tcPr/>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Add the environmental education as one of the priority areas. </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Accepted </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r>
              <a:tr h="523421">
                <a:tc vMerge="1">
                  <a:txBody>
                    <a:bodyPr/>
                    <a:lstStyle/>
                    <a:p>
                      <a:endParaRPr lang="zh-CN" altLang="en-US"/>
                    </a:p>
                  </a:txBody>
                  <a:tcP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Implementation Mechanism</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tabLst>
                          <a:tab pos="457200" algn="l"/>
                        </a:tabLst>
                      </a:pPr>
                      <a:r>
                        <a:rPr lang="en-US" sz="1200" kern="100" dirty="0">
                          <a:effectLst/>
                          <a:latin typeface="Times New Roman" panose="02020603050405020304" pitchFamily="18" charset="0"/>
                          <a:cs typeface="Times New Roman" panose="02020603050405020304" pitchFamily="18" charset="0"/>
                        </a:rPr>
                        <a:t>Suggest to consider signing MOU of declaration to establish multilateral cooperation platform </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tabLst>
                          <a:tab pos="457200" algn="l"/>
                        </a:tabLst>
                      </a:pPr>
                      <a:r>
                        <a:rPr lang="en-US" sz="1200" kern="100">
                          <a:effectLst/>
                          <a:latin typeface="Times New Roman" panose="02020603050405020304" pitchFamily="18" charset="0"/>
                          <a:cs typeface="Times New Roman" panose="02020603050405020304" pitchFamily="18" charset="0"/>
                        </a:rPr>
                        <a:t>Accepted. These are specific forms of cooperation and will be used by stakeholders. </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r>
              <a:tr h="348947">
                <a:tc vMerge="1">
                  <a:txBody>
                    <a:bodyPr/>
                    <a:lstStyle/>
                    <a:p>
                      <a:endParaRPr lang="zh-CN" altLang="en-US"/>
                    </a:p>
                  </a:txBody>
                  <a:tcP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Financial Mechanism</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Suggest to add PES</a:t>
                      </a:r>
                      <a:r>
                        <a:rPr lang="zh-CN" sz="1200" kern="100" dirty="0">
                          <a:effectLst/>
                          <a:latin typeface="Times New Roman" panose="02020603050405020304" pitchFamily="18" charset="0"/>
                          <a:cs typeface="Times New Roman" panose="02020603050405020304" pitchFamily="18" charset="0"/>
                        </a:rPr>
                        <a:t>、</a:t>
                      </a:r>
                      <a:r>
                        <a:rPr lang="en-US" sz="1200" kern="100" dirty="0">
                          <a:effectLst/>
                          <a:latin typeface="Times New Roman" panose="02020603050405020304" pitchFamily="18" charset="0"/>
                          <a:cs typeface="Times New Roman" panose="02020603050405020304" pitchFamily="18" charset="0"/>
                        </a:rPr>
                        <a:t>REDD</a:t>
                      </a:r>
                      <a:r>
                        <a:rPr lang="zh-CN" sz="1200" kern="100" dirty="0">
                          <a:effectLst/>
                          <a:latin typeface="Times New Roman" panose="02020603050405020304" pitchFamily="18" charset="0"/>
                          <a:cs typeface="Times New Roman" panose="02020603050405020304" pitchFamily="18" charset="0"/>
                        </a:rPr>
                        <a:t>、</a:t>
                      </a:r>
                      <a:r>
                        <a:rPr lang="en-US" sz="1200" kern="100" dirty="0">
                          <a:effectLst/>
                          <a:latin typeface="Times New Roman" panose="02020603050405020304" pitchFamily="18" charset="0"/>
                          <a:cs typeface="Times New Roman" panose="02020603050405020304" pitchFamily="18" charset="0"/>
                        </a:rPr>
                        <a:t>impact investment</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Partially accepted. They are just part of what we have listed. </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r>
              <a:tr h="348947">
                <a:tc vMerge="1">
                  <a:txBody>
                    <a:bodyPr/>
                    <a:lstStyle/>
                    <a:p>
                      <a:endParaRPr lang="zh-CN" altLang="en-US"/>
                    </a:p>
                  </a:txBody>
                  <a:tcP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Institutional Arrangement</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Suggest to add non-governmental environmental cooperation</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Accepted. Cooperation with NGOs has been listed. </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r>
              <a:tr h="872368">
                <a:tc rowSpan="2">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Stockholm Environment Institute Asia Centre</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Priority Areas</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marL="342900" lvl="0" indent="-342900" algn="just">
                        <a:spcAft>
                          <a:spcPts val="0"/>
                        </a:spcAft>
                        <a:buFont typeface="+mj-lt"/>
                        <a:buAutoNum type="arabicPeriod"/>
                      </a:pPr>
                      <a:r>
                        <a:rPr lang="en-US" sz="1200" kern="100" dirty="0">
                          <a:effectLst/>
                          <a:latin typeface="Times New Roman" panose="02020603050405020304" pitchFamily="18" charset="0"/>
                          <a:cs typeface="Times New Roman" panose="02020603050405020304" pitchFamily="18" charset="0"/>
                        </a:rPr>
                        <a:t>Suggest to develop cooperative targets and related activities aligned with SDGs for each focus area;</a:t>
                      </a:r>
                      <a:endParaRPr lang="zh-CN" sz="1200" kern="100" dirty="0">
                        <a:effectLst/>
                        <a:latin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pPr>
                      <a:r>
                        <a:rPr lang="en-US" sz="1200" kern="100" dirty="0">
                          <a:effectLst/>
                          <a:latin typeface="Times New Roman" panose="02020603050405020304" pitchFamily="18" charset="0"/>
                          <a:cs typeface="Times New Roman" panose="02020603050405020304" pitchFamily="18" charset="0"/>
                        </a:rPr>
                        <a:t>Suggest that targets and focus areas should be reassessed on a regular basis throughout the strategy period. </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Accepted. Priorities areas listed now are related to the SDGs such as the urban environment governance etc. and regional environment hotspot. specific targets will be listed later on. </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r>
              <a:tr h="1221315">
                <a:tc vMerge="1">
                  <a:txBody>
                    <a:bodyPr/>
                    <a:lstStyle/>
                    <a:p>
                      <a:endParaRPr lang="zh-CN" altLang="en-US"/>
                    </a:p>
                  </a:txBody>
                  <a:tcPr/>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Implementation Mechanism</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marL="342900" lvl="0" indent="-342900" algn="just">
                        <a:spcAft>
                          <a:spcPts val="0"/>
                        </a:spcAft>
                        <a:buFont typeface="+mj-lt"/>
                        <a:buAutoNum type="arabicPeriod"/>
                      </a:pPr>
                      <a:r>
                        <a:rPr lang="en-US" sz="1200" kern="100">
                          <a:effectLst/>
                          <a:latin typeface="Times New Roman" panose="02020603050405020304" pitchFamily="18" charset="0"/>
                          <a:cs typeface="Times New Roman" panose="02020603050405020304" pitchFamily="18" charset="0"/>
                        </a:rPr>
                        <a:t>Suggest to define the role of international partners, CSO, NGOs, private sector, etc. in the strategy to support LMECC and its country partners</a:t>
                      </a:r>
                      <a:endParaRPr lang="zh-CN" sz="1200" kern="100">
                        <a:effectLst/>
                        <a:latin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pPr>
                      <a:r>
                        <a:rPr lang="en-US" sz="1200" kern="100">
                          <a:effectLst/>
                          <a:latin typeface="Times New Roman" panose="02020603050405020304" pitchFamily="18" charset="0"/>
                          <a:cs typeface="Times New Roman" panose="02020603050405020304" pitchFamily="18" charset="0"/>
                        </a:rPr>
                        <a:t>Suggest to develop a comprehensive Monitoring &amp; Evaluation(M&amp;E) and program management plan; </a:t>
                      </a:r>
                      <a:endParaRPr lang="zh-CN" sz="1200" kern="100">
                        <a:effectLst/>
                        <a:latin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pPr>
                      <a:r>
                        <a:rPr lang="en-US" sz="1200" kern="100">
                          <a:effectLst/>
                          <a:latin typeface="Times New Roman" panose="02020603050405020304" pitchFamily="18" charset="0"/>
                          <a:cs typeface="Times New Roman" panose="02020603050405020304" pitchFamily="18" charset="0"/>
                        </a:rPr>
                        <a:t>Suggest to discuss the institutional arrangements needed to implement the framework in each partner country, such as secretariat, focal agencies, and advisory board.</a:t>
                      </a:r>
                      <a:endParaRPr lang="zh-CN" sz="12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Accepted. Specific cooperation forms could be flexible for different partners. After discussing the framework, M&amp;E and concrete program management including focal points could be made then. </a:t>
                      </a:r>
                      <a:endParaRPr lang="zh-CN" sz="12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0078" marR="30078" marT="0" marB="0" anchor="ctr"/>
                </a:tc>
              </a:tr>
            </a:tbl>
          </a:graphicData>
        </a:graphic>
      </p:graphicFrame>
    </p:spTree>
    <p:extLst>
      <p:ext uri="{BB962C8B-B14F-4D97-AF65-F5344CB8AC3E}">
        <p14:creationId xmlns:p14="http://schemas.microsoft.com/office/powerpoint/2010/main" val="30037858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366812" y="365125"/>
            <a:ext cx="10870324" cy="1325563"/>
          </a:xfrm>
        </p:spPr>
        <p:txBody>
          <a:bodyPr>
            <a:normAutofit/>
          </a:bodyPr>
          <a:lstStyle/>
          <a:p>
            <a:r>
              <a:rPr lang="zh-CN" altLang="en-US" sz="3600" b="1" dirty="0" smtClean="0">
                <a:latin typeface="Times New Roman" panose="02020603050405020304" pitchFamily="18" charset="0"/>
                <a:cs typeface="Times New Roman" panose="02020603050405020304" pitchFamily="18" charset="0"/>
              </a:rPr>
              <a:t>绿色澜湄计划</a:t>
            </a:r>
            <a:r>
              <a:rPr lang="en-US" altLang="zh-CN" sz="3600" b="1" dirty="0" smtClean="0">
                <a:latin typeface="Times New Roman" panose="02020603050405020304" pitchFamily="18" charset="0"/>
                <a:cs typeface="Times New Roman" panose="02020603050405020304" pitchFamily="18" charset="0"/>
              </a:rPr>
              <a:t/>
            </a:r>
            <a:br>
              <a:rPr lang="en-US" altLang="zh-CN" sz="3600" b="1" dirty="0" smtClean="0">
                <a:latin typeface="Times New Roman" panose="02020603050405020304" pitchFamily="18" charset="0"/>
                <a:cs typeface="Times New Roman" panose="02020603050405020304" pitchFamily="18" charset="0"/>
              </a:rPr>
            </a:br>
            <a:r>
              <a:rPr lang="en-US" altLang="zh-CN" sz="3600" b="1" dirty="0" smtClean="0">
                <a:latin typeface="Times New Roman" panose="02020603050405020304" pitchFamily="18" charset="0"/>
                <a:cs typeface="Times New Roman" panose="02020603050405020304" pitchFamily="18" charset="0"/>
              </a:rPr>
              <a:t>Green </a:t>
            </a:r>
            <a:r>
              <a:rPr lang="en-US" altLang="zh-CN" sz="3600" b="1" dirty="0" err="1" smtClean="0">
                <a:latin typeface="Times New Roman" panose="02020603050405020304" pitchFamily="18" charset="0"/>
                <a:cs typeface="Times New Roman" panose="02020603050405020304" pitchFamily="18" charset="0"/>
              </a:rPr>
              <a:t>Lancang</a:t>
            </a:r>
            <a:r>
              <a:rPr lang="en-US" altLang="zh-CN" sz="3600" b="1" dirty="0" smtClean="0">
                <a:latin typeface="Times New Roman" panose="02020603050405020304" pitchFamily="18" charset="0"/>
                <a:cs typeface="Times New Roman" panose="02020603050405020304" pitchFamily="18" charset="0"/>
              </a:rPr>
              <a:t>-Mekong Initiative</a:t>
            </a:r>
            <a:endParaRPr lang="zh-CN" altLang="en-US" sz="3600" b="1" dirty="0">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a:xfrm>
            <a:off x="701566" y="1690688"/>
            <a:ext cx="10713194" cy="4351338"/>
          </a:xfrm>
        </p:spPr>
        <p:txBody>
          <a:bodyPr>
            <a:normAutofit/>
          </a:bodyPr>
          <a:lstStyle/>
          <a:p>
            <a:pPr marL="0" indent="0">
              <a:buNone/>
            </a:pPr>
            <a:r>
              <a:rPr lang="zh-CN" altLang="en-US" dirty="0" smtClean="0">
                <a:latin typeface="Times New Roman" panose="02020603050405020304" pitchFamily="18" charset="0"/>
                <a:cs typeface="Times New Roman" panose="02020603050405020304" pitchFamily="18" charset="0"/>
              </a:rPr>
              <a:t>澜沧江</a:t>
            </a:r>
            <a:r>
              <a:rPr lang="en-US" altLang="zh-CN" dirty="0" smtClean="0">
                <a:latin typeface="Times New Roman" panose="02020603050405020304" pitchFamily="18" charset="0"/>
                <a:cs typeface="Times New Roman" panose="02020603050405020304" pitchFamily="18" charset="0"/>
              </a:rPr>
              <a:t>-</a:t>
            </a:r>
            <a:r>
              <a:rPr lang="zh-CN" altLang="en-US" dirty="0" smtClean="0">
                <a:latin typeface="Times New Roman" panose="02020603050405020304" pitchFamily="18" charset="0"/>
                <a:cs typeface="Times New Roman" panose="02020603050405020304" pitchFamily="18" charset="0"/>
              </a:rPr>
              <a:t>湄公河环境合作中心将组织实施“绿色澜湄计划</a:t>
            </a:r>
            <a:r>
              <a:rPr lang="zh-CN" altLang="en-US" dirty="0" smtClean="0">
                <a:latin typeface="Times New Roman" panose="02020603050405020304" pitchFamily="18" charset="0"/>
                <a:cs typeface="Times New Roman" panose="02020603050405020304" pitchFamily="18" charset="0"/>
              </a:rPr>
              <a:t>”旗舰</a:t>
            </a:r>
            <a:r>
              <a:rPr lang="zh-CN" altLang="en-US" dirty="0" smtClean="0">
                <a:latin typeface="Times New Roman" panose="02020603050405020304" pitchFamily="18" charset="0"/>
                <a:cs typeface="Times New Roman" panose="02020603050405020304" pitchFamily="18" charset="0"/>
              </a:rPr>
              <a:t>项目，具体推动澜沧江</a:t>
            </a:r>
            <a:r>
              <a:rPr lang="en-US" altLang="zh-CN" dirty="0" smtClean="0">
                <a:latin typeface="Times New Roman" panose="02020603050405020304" pitchFamily="18" charset="0"/>
                <a:cs typeface="Times New Roman" panose="02020603050405020304" pitchFamily="18" charset="0"/>
              </a:rPr>
              <a:t>-</a:t>
            </a:r>
            <a:r>
              <a:rPr lang="zh-CN" altLang="en-US" dirty="0" smtClean="0">
                <a:latin typeface="Times New Roman" panose="02020603050405020304" pitchFamily="18" charset="0"/>
                <a:cs typeface="Times New Roman" panose="02020603050405020304" pitchFamily="18" charset="0"/>
              </a:rPr>
              <a:t>湄公河环境合作项目设计与实施。主要包括：</a:t>
            </a:r>
            <a:endParaRPr lang="en-US" altLang="zh-CN" dirty="0" smtClean="0">
              <a:latin typeface="Times New Roman" panose="02020603050405020304" pitchFamily="18" charset="0"/>
              <a:cs typeface="Times New Roman" panose="02020603050405020304" pitchFamily="18" charset="0"/>
            </a:endParaRPr>
          </a:p>
          <a:p>
            <a:pPr marL="0" indent="0">
              <a:buNone/>
            </a:pPr>
            <a:r>
              <a:rPr lang="zh-CN" altLang="en-US" dirty="0">
                <a:latin typeface="Times New Roman" panose="02020603050405020304" pitchFamily="18" charset="0"/>
                <a:cs typeface="Times New Roman" panose="02020603050405020304" pitchFamily="18" charset="0"/>
              </a:rPr>
              <a:t>澜</a:t>
            </a:r>
            <a:r>
              <a:rPr lang="zh-CN" altLang="en-US" dirty="0" smtClean="0">
                <a:latin typeface="Times New Roman" panose="02020603050405020304" pitchFamily="18" charset="0"/>
                <a:cs typeface="Times New Roman" panose="02020603050405020304" pitchFamily="18" charset="0"/>
              </a:rPr>
              <a:t>湄环境合作政策对话，环境政策主流化，环境能力建设，环境示范项目，环境合作伙伴关系</a:t>
            </a:r>
            <a:endParaRPr lang="en-US" altLang="zh-CN" dirty="0" smtClean="0">
              <a:latin typeface="Times New Roman" panose="02020603050405020304" pitchFamily="18" charset="0"/>
              <a:cs typeface="Times New Roman" panose="02020603050405020304" pitchFamily="18" charset="0"/>
            </a:endParaRPr>
          </a:p>
          <a:p>
            <a:pPr marL="0" indent="0">
              <a:buNone/>
            </a:pPr>
            <a:endParaRPr lang="en-US" altLang="zh-CN" dirty="0">
              <a:latin typeface="Times New Roman" panose="02020603050405020304" pitchFamily="18" charset="0"/>
              <a:cs typeface="Times New Roman" panose="02020603050405020304" pitchFamily="18" charset="0"/>
            </a:endParaRPr>
          </a:p>
          <a:p>
            <a:pPr marL="0" indent="0">
              <a:buNone/>
            </a:pPr>
            <a:r>
              <a:rPr lang="en-US" altLang="zh-CN" dirty="0" smtClean="0">
                <a:latin typeface="Times New Roman" panose="02020603050405020304" pitchFamily="18" charset="0"/>
                <a:cs typeface="Times New Roman" panose="02020603050405020304" pitchFamily="18" charset="0"/>
              </a:rPr>
              <a:t>Green </a:t>
            </a:r>
            <a:r>
              <a:rPr lang="en-US" altLang="zh-CN" dirty="0" err="1" smtClean="0">
                <a:latin typeface="Times New Roman" panose="02020603050405020304" pitchFamily="18" charset="0"/>
                <a:cs typeface="Times New Roman" panose="02020603050405020304" pitchFamily="18" charset="0"/>
              </a:rPr>
              <a:t>Lancang</a:t>
            </a:r>
            <a:r>
              <a:rPr lang="en-US" altLang="zh-CN" dirty="0" smtClean="0">
                <a:latin typeface="Times New Roman" panose="02020603050405020304" pitchFamily="18" charset="0"/>
                <a:cs typeface="Times New Roman" panose="02020603050405020304" pitchFamily="18" charset="0"/>
              </a:rPr>
              <a:t>-Mekong Initiative is a flagship program to implement  the </a:t>
            </a:r>
            <a:r>
              <a:rPr lang="en-US" altLang="zh-CN" dirty="0" err="1" smtClean="0">
                <a:latin typeface="Times New Roman" panose="02020603050405020304" pitchFamily="18" charset="0"/>
                <a:cs typeface="Times New Roman" panose="02020603050405020304" pitchFamily="18" charset="0"/>
              </a:rPr>
              <a:t>Lancang</a:t>
            </a:r>
            <a:r>
              <a:rPr lang="en-US" altLang="zh-CN" dirty="0" smtClean="0">
                <a:latin typeface="Times New Roman" panose="02020603050405020304" pitchFamily="18" charset="0"/>
                <a:cs typeface="Times New Roman" panose="02020603050405020304" pitchFamily="18" charset="0"/>
              </a:rPr>
              <a:t>-Mekong Environmental Cooperation Strategy. It includes:</a:t>
            </a:r>
          </a:p>
          <a:p>
            <a:pPr marL="0" indent="0">
              <a:buNone/>
            </a:pPr>
            <a:r>
              <a:rPr lang="en-US" altLang="zh-CN" sz="2400" dirty="0" err="1" smtClean="0">
                <a:latin typeface="Times New Roman" panose="02020603050405020304" pitchFamily="18" charset="0"/>
                <a:cs typeface="Times New Roman" panose="02020603050405020304" pitchFamily="18" charset="0"/>
              </a:rPr>
              <a:t>Lancang</a:t>
            </a:r>
            <a:r>
              <a:rPr lang="en-US" altLang="zh-CN" sz="2400" dirty="0" smtClean="0">
                <a:latin typeface="Times New Roman" panose="02020603050405020304" pitchFamily="18" charset="0"/>
                <a:cs typeface="Times New Roman" panose="02020603050405020304" pitchFamily="18" charset="0"/>
              </a:rPr>
              <a:t>-Mekong Environmental Cooperation Policy Dialogue, Mainstreaming of Environmental Policy, Environmental Capacity Building, Environmental Demonstration Cooperation, Environmental Cooperation Partnership </a:t>
            </a:r>
            <a:endParaRPr lang="zh-CN" altLang="en-US" sz="2400" dirty="0">
              <a:latin typeface="Times New Roman" panose="02020603050405020304" pitchFamily="18" charset="0"/>
              <a:cs typeface="Times New Roman" panose="02020603050405020304" pitchFamily="18" charset="0"/>
            </a:endParaRPr>
          </a:p>
        </p:txBody>
      </p:sp>
      <p:pic>
        <p:nvPicPr>
          <p:cNvPr id="5" name="图片 4"/>
          <p:cNvPicPr>
            <a:picLocks noChangeAspect="1"/>
          </p:cNvPicPr>
          <p:nvPr/>
        </p:nvPicPr>
        <p:blipFill>
          <a:blip r:embed="rId3"/>
          <a:stretch>
            <a:fillRect/>
          </a:stretch>
        </p:blipFill>
        <p:spPr>
          <a:xfrm>
            <a:off x="7501390" y="19735"/>
            <a:ext cx="4609524" cy="1133333"/>
          </a:xfrm>
          <a:prstGeom prst="rect">
            <a:avLst/>
          </a:prstGeom>
        </p:spPr>
      </p:pic>
    </p:spTree>
    <p:extLst>
      <p:ext uri="{BB962C8B-B14F-4D97-AF65-F5344CB8AC3E}">
        <p14:creationId xmlns:p14="http://schemas.microsoft.com/office/powerpoint/2010/main" val="21478594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 y="586402"/>
            <a:ext cx="10909738" cy="5832342"/>
          </a:xfrm>
          <a:prstGeom prst="rect">
            <a:avLst/>
          </a:prstGeom>
        </p:spPr>
      </p:pic>
      <p:sp>
        <p:nvSpPr>
          <p:cNvPr id="2" name="标题 1"/>
          <p:cNvSpPr>
            <a:spLocks noGrp="1"/>
          </p:cNvSpPr>
          <p:nvPr>
            <p:ph type="title"/>
          </p:nvPr>
        </p:nvSpPr>
        <p:spPr>
          <a:xfrm>
            <a:off x="183347" y="397735"/>
            <a:ext cx="8596668" cy="957943"/>
          </a:xfrm>
        </p:spPr>
        <p:txBody>
          <a:bodyPr>
            <a:normAutofit/>
          </a:bodyPr>
          <a:lstStyle/>
          <a:p>
            <a:r>
              <a:rPr lang="zh-CN" altLang="en-US" sz="3600" b="1" dirty="0" smtClean="0">
                <a:latin typeface="Heiti SC Light"/>
                <a:ea typeface="Heiti SC Light"/>
                <a:cs typeface="Heiti SC Light"/>
              </a:rPr>
              <a:t>合作目标 </a:t>
            </a:r>
            <a:r>
              <a:rPr lang="en-US" altLang="zh-CN" sz="3600" b="1" dirty="0" smtClean="0">
                <a:latin typeface="Heiti SC Light"/>
                <a:ea typeface="Heiti SC Light"/>
                <a:cs typeface="Heiti SC Light"/>
              </a:rPr>
              <a:t>Cooperative Objectives </a:t>
            </a:r>
            <a:endParaRPr lang="zh-CN" altLang="en-US" sz="3600" b="1" dirty="0">
              <a:latin typeface="Heiti SC Light"/>
              <a:ea typeface="Heiti SC Light"/>
              <a:cs typeface="Heiti SC Light"/>
            </a:endParaRPr>
          </a:p>
        </p:txBody>
      </p:sp>
      <p:graphicFrame>
        <p:nvGraphicFramePr>
          <p:cNvPr id="4" name="图示 3"/>
          <p:cNvGraphicFramePr/>
          <p:nvPr>
            <p:extLst>
              <p:ext uri="{D42A27DB-BD31-4B8C-83A1-F6EECF244321}">
                <p14:modId xmlns:p14="http://schemas.microsoft.com/office/powerpoint/2010/main" val="428466217"/>
              </p:ext>
            </p:extLst>
          </p:nvPr>
        </p:nvGraphicFramePr>
        <p:xfrm>
          <a:off x="677334" y="1355678"/>
          <a:ext cx="9241051" cy="5502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图片 5"/>
          <p:cNvPicPr>
            <a:picLocks noChangeAspect="1"/>
          </p:cNvPicPr>
          <p:nvPr/>
        </p:nvPicPr>
        <p:blipFill>
          <a:blip r:embed="rId8"/>
          <a:stretch>
            <a:fillRect/>
          </a:stretch>
        </p:blipFill>
        <p:spPr>
          <a:xfrm>
            <a:off x="7582476" y="-44762"/>
            <a:ext cx="4609524" cy="1133333"/>
          </a:xfrm>
          <a:prstGeom prst="rect">
            <a:avLst/>
          </a:prstGeom>
        </p:spPr>
      </p:pic>
    </p:spTree>
    <p:extLst>
      <p:ext uri="{BB962C8B-B14F-4D97-AF65-F5344CB8AC3E}">
        <p14:creationId xmlns:p14="http://schemas.microsoft.com/office/powerpoint/2010/main" val="638635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theme/theme1.xml><?xml version="1.0" encoding="utf-8"?>
<a:theme xmlns:a="http://schemas.openxmlformats.org/drawingml/2006/main" name="Office 主题">
  <a:themeElements>
    <a:clrScheme name="Office">
      <a:dk1>
        <a:sysClr val="windowText" lastClr="000000"/>
      </a:dk1>
      <a:lt1>
        <a:sysClr val="window" lastClr="C7EDCC"/>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C7EDCC"/>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1388</TotalTime>
  <Words>2251</Words>
  <Application>Microsoft Office PowerPoint</Application>
  <PresentationFormat>宽屏</PresentationFormat>
  <Paragraphs>278</Paragraphs>
  <Slides>23</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23</vt:i4>
      </vt:variant>
    </vt:vector>
  </HeadingPairs>
  <TitlesOfParts>
    <vt:vector size="33" baseType="lpstr">
      <vt:lpstr>Heiti SC Light</vt:lpstr>
      <vt:lpstr>华文仿宋</vt:lpstr>
      <vt:lpstr>华文宋体</vt:lpstr>
      <vt:lpstr>华文中宋</vt:lpstr>
      <vt:lpstr>宋体</vt:lpstr>
      <vt:lpstr>Arial</vt:lpstr>
      <vt:lpstr>Calibri</vt:lpstr>
      <vt:lpstr>Calibri Light</vt:lpstr>
      <vt:lpstr>Times New Roman</vt:lpstr>
      <vt:lpstr>Office 主题</vt:lpstr>
      <vt:lpstr>澜沧江-湄公河环境合作战略框架 Lancang-Mekong Environmental Cooperation Strategic Framework</vt:lpstr>
      <vt:lpstr>工作进展 Progress</vt:lpstr>
      <vt:lpstr>意见汇总   Comments Matrix</vt:lpstr>
      <vt:lpstr>意见汇总   Comments Matrix</vt:lpstr>
      <vt:lpstr>意见汇总   Comments Matrix</vt:lpstr>
      <vt:lpstr>PowerPoint 演示文稿</vt:lpstr>
      <vt:lpstr>PowerPoint 演示文稿</vt:lpstr>
      <vt:lpstr>绿色澜湄计划 Green Lancang-Mekong Initiative</vt:lpstr>
      <vt:lpstr>合作目标 Cooperative Objectives </vt:lpstr>
      <vt:lpstr>合作原则 Cooperative Principles</vt:lpstr>
      <vt:lpstr>优先合作领域  Priority Areas</vt:lpstr>
      <vt:lpstr>优先领域 Priority Areas</vt:lpstr>
      <vt:lpstr>1、环境政策主流化 Mainstreaming Environmental Policies </vt:lpstr>
      <vt:lpstr>2、环境能力建设计划 Environmental Capacity Building Plan</vt:lpstr>
      <vt:lpstr>3、生态系统管理与生物多样性保护 Ecosystem Management and Biodiversity Conservation</vt:lpstr>
      <vt:lpstr>4、气候变化适应与减缓 Climate Change Adaptation and Mitigation</vt:lpstr>
      <vt:lpstr>5、城市环境治理 Urban Environmental Governance </vt:lpstr>
      <vt:lpstr>6、农村环境治理 Rural Environmental Governance </vt:lpstr>
      <vt:lpstr>7、环境友好型技术交流与环保产业 Environmentally friendly technology communication and environmental protection industrial  </vt:lpstr>
      <vt:lpstr>8、环境数据与信息管理 Management of Environmental Data and Information</vt:lpstr>
      <vt:lpstr>9、环境教育与公众环境意识 Environmental Education and Public Awareness</vt:lpstr>
      <vt:lpstr>PowerPoint 演示文稿</vt:lpstr>
      <vt:lpstr>PowerPoint 演示文稿</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澜沧江-湄公河环境合作战略框架 Lancang-Mekong Environmental Cooperation Strategic Framework</dc:title>
  <dc:creator>ZHU XINXIN</dc:creator>
  <cp:lastModifiedBy>朱鑫鑫</cp:lastModifiedBy>
  <cp:revision>112</cp:revision>
  <dcterms:created xsi:type="dcterms:W3CDTF">2017-03-27T08:11:03Z</dcterms:created>
  <dcterms:modified xsi:type="dcterms:W3CDTF">2017-11-15T04:04:05Z</dcterms:modified>
</cp:coreProperties>
</file>