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20" r:id="rId2"/>
    <p:sldId id="696" r:id="rId3"/>
    <p:sldId id="945" r:id="rId4"/>
    <p:sldId id="956" r:id="rId5"/>
    <p:sldId id="963" r:id="rId6"/>
    <p:sldId id="823" r:id="rId7"/>
    <p:sldId id="967" r:id="rId8"/>
    <p:sldId id="968" r:id="rId9"/>
    <p:sldId id="957" r:id="rId10"/>
    <p:sldId id="969" r:id="rId11"/>
    <p:sldId id="970" r:id="rId12"/>
    <p:sldId id="922" r:id="rId13"/>
    <p:sldId id="923" r:id="rId14"/>
    <p:sldId id="904" r:id="rId15"/>
    <p:sldId id="905" r:id="rId16"/>
    <p:sldId id="903" r:id="rId17"/>
    <p:sldId id="906" r:id="rId18"/>
    <p:sldId id="964" r:id="rId19"/>
    <p:sldId id="966" r:id="rId20"/>
    <p:sldId id="871" r:id="rId21"/>
    <p:sldId id="872" r:id="rId22"/>
    <p:sldId id="958" r:id="rId23"/>
    <p:sldId id="953" r:id="rId24"/>
    <p:sldId id="954" r:id="rId25"/>
    <p:sldId id="952" r:id="rId26"/>
    <p:sldId id="888" r:id="rId27"/>
  </p:sldIdLst>
  <p:sldSz cx="9144000" cy="5715000" type="screen16x10"/>
  <p:notesSz cx="6735763" cy="98663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749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499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4249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999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374900" algn="l" defTabSz="94996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849880" algn="l" defTabSz="94996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324860" algn="l" defTabSz="94996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799840" algn="l" defTabSz="94996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103"/>
    <a:srgbClr val="F69F1E"/>
    <a:srgbClr val="E8EAE9"/>
    <a:srgbClr val="D43E01"/>
    <a:srgbClr val="005DA2"/>
    <a:srgbClr val="0099FF"/>
    <a:srgbClr val="EA5E66"/>
    <a:srgbClr val="0099A9"/>
    <a:srgbClr val="FCFCFC"/>
    <a:srgbClr val="CCD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002" autoAdjust="0"/>
    <p:restoredTop sz="90952" autoAdjust="0"/>
  </p:normalViewPr>
  <p:slideViewPr>
    <p:cSldViewPr>
      <p:cViewPr>
        <p:scale>
          <a:sx n="75" d="100"/>
          <a:sy n="75" d="100"/>
        </p:scale>
        <p:origin x="-990" y="-120"/>
      </p:cViewPr>
      <p:guideLst>
        <p:guide orient="horz" pos="1876"/>
        <p:guide pos="290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DD8831-87DF-4ACD-A85E-0E2917740A4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661FB7-BF62-4859-AE81-3C7C35C5BE04}">
      <dgm:prSet phldrT="[Text]" custT="1"/>
      <dgm:spPr>
        <a:solidFill>
          <a:srgbClr val="B63633"/>
        </a:solidFill>
      </dgm:spPr>
      <dgm:t>
        <a:bodyPr/>
        <a:lstStyle/>
        <a:p>
          <a:r>
            <a:rPr lang="en-US" sz="800" b="1" dirty="0">
              <a:latin typeface="Arial" panose="020B0604020202020204" pitchFamily="34" charset="0"/>
              <a:cs typeface="Arial" panose="020B0604020202020204" pitchFamily="34" charset="0"/>
            </a:rPr>
            <a:t>Water Treatment</a:t>
          </a:r>
        </a:p>
        <a:p>
          <a:r>
            <a:rPr lang="zh-CN" altLang="en-US" sz="800" b="1" dirty="0">
              <a:latin typeface="Arial" panose="020B0604020202020204" pitchFamily="34" charset="0"/>
              <a:cs typeface="Arial" panose="020B0604020202020204" pitchFamily="34" charset="0"/>
            </a:rPr>
            <a:t>水处理</a:t>
          </a:r>
          <a:endParaRPr lang="en-US" sz="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CA2BC-3E43-4095-9FE9-68DE4503EE91}" type="parTrans" cxnId="{9AEE9AC7-C99F-4E43-B2B6-754758703A80}">
      <dgm:prSet/>
      <dgm:spPr/>
      <dgm:t>
        <a:bodyPr/>
        <a:lstStyle/>
        <a:p>
          <a:endParaRPr lang="en-US" sz="800" b="1"/>
        </a:p>
      </dgm:t>
    </dgm:pt>
    <dgm:pt modelId="{17771357-D900-4738-82D3-7ACA01C69CDE}" type="sibTrans" cxnId="{9AEE9AC7-C99F-4E43-B2B6-754758703A80}">
      <dgm:prSet/>
      <dgm:spPr/>
      <dgm:t>
        <a:bodyPr/>
        <a:lstStyle/>
        <a:p>
          <a:endParaRPr lang="en-US" sz="800" b="1"/>
        </a:p>
      </dgm:t>
    </dgm:pt>
    <dgm:pt modelId="{EE5CF080-3C77-432A-A4A0-312649FEC7B3}">
      <dgm:prSet phldrT="[Text]" custT="1"/>
      <dgm:spPr>
        <a:ln>
          <a:solidFill>
            <a:srgbClr val="B63633"/>
          </a:solidFill>
        </a:ln>
      </dgm:spPr>
      <dgm:t>
        <a:bodyPr/>
        <a:lstStyle/>
        <a:p>
          <a:r>
            <a:rPr lang="en-US" sz="800" b="1" dirty="0"/>
            <a:t>Municipal Water Supply and Drainage</a:t>
          </a:r>
        </a:p>
        <a:p>
          <a:r>
            <a:rPr lang="zh-CN" altLang="en-US" sz="800" b="1" dirty="0"/>
            <a:t>城市给排水</a:t>
          </a:r>
          <a:endParaRPr lang="en-US" sz="800" b="1" dirty="0"/>
        </a:p>
      </dgm:t>
    </dgm:pt>
    <dgm:pt modelId="{26406C64-B3A6-4820-AC66-367A5F7F2DEA}" type="parTrans" cxnId="{08ECE17F-8BF5-4E97-A63B-061B93B27E95}">
      <dgm:prSet/>
      <dgm:spPr>
        <a:ln>
          <a:solidFill>
            <a:srgbClr val="990033"/>
          </a:solidFill>
        </a:ln>
      </dgm:spPr>
      <dgm:t>
        <a:bodyPr/>
        <a:lstStyle/>
        <a:p>
          <a:endParaRPr lang="en-US" sz="800" b="1"/>
        </a:p>
      </dgm:t>
    </dgm:pt>
    <dgm:pt modelId="{E230A7C4-E91F-4EF7-9FD3-73DB135FB241}" type="sibTrans" cxnId="{08ECE17F-8BF5-4E97-A63B-061B93B27E95}">
      <dgm:prSet/>
      <dgm:spPr/>
      <dgm:t>
        <a:bodyPr/>
        <a:lstStyle/>
        <a:p>
          <a:endParaRPr lang="en-US" sz="800" b="1"/>
        </a:p>
      </dgm:t>
    </dgm:pt>
    <dgm:pt modelId="{3E9B9D94-A167-4606-B3E8-2C1660BF529E}">
      <dgm:prSet phldrT="[Text]" custT="1"/>
      <dgm:spPr>
        <a:ln>
          <a:solidFill>
            <a:srgbClr val="990033"/>
          </a:solidFill>
        </a:ln>
      </dgm:spPr>
      <dgm:t>
        <a:bodyPr/>
        <a:lstStyle/>
        <a:p>
          <a:r>
            <a:rPr lang="en-US" sz="800" b="1" dirty="0"/>
            <a:t>Industrial Water Treatment</a:t>
          </a:r>
        </a:p>
        <a:p>
          <a:r>
            <a:rPr lang="zh-CN" altLang="en-US" sz="800" b="1" dirty="0"/>
            <a:t>工业水处理</a:t>
          </a:r>
          <a:endParaRPr lang="en-US" sz="800" b="1" dirty="0"/>
        </a:p>
      </dgm:t>
    </dgm:pt>
    <dgm:pt modelId="{27052FCB-5574-4B43-938B-3E7F4C14A2DB}" type="parTrans" cxnId="{1DF74361-B749-47AD-9F9C-D406B528C0C8}">
      <dgm:prSet/>
      <dgm:spPr>
        <a:ln>
          <a:solidFill>
            <a:srgbClr val="990033"/>
          </a:solidFill>
        </a:ln>
      </dgm:spPr>
      <dgm:t>
        <a:bodyPr/>
        <a:lstStyle/>
        <a:p>
          <a:endParaRPr lang="en-US" sz="800" b="1"/>
        </a:p>
      </dgm:t>
    </dgm:pt>
    <dgm:pt modelId="{F30F98F5-EBBA-4246-A631-8CA7F5E28F99}" type="sibTrans" cxnId="{1DF74361-B749-47AD-9F9C-D406B528C0C8}">
      <dgm:prSet/>
      <dgm:spPr/>
      <dgm:t>
        <a:bodyPr/>
        <a:lstStyle/>
        <a:p>
          <a:endParaRPr lang="en-US" sz="800" b="1"/>
        </a:p>
      </dgm:t>
    </dgm:pt>
    <dgm:pt modelId="{865E7C2C-E5D7-4E8E-A7F0-508C3B6BCBE0}">
      <dgm:prSet phldrT="[Text]" custT="1"/>
      <dgm:spPr>
        <a:solidFill>
          <a:srgbClr val="8DB241"/>
        </a:solidFill>
      </dgm:spPr>
      <dgm:t>
        <a:bodyPr/>
        <a:lstStyle/>
        <a:p>
          <a:r>
            <a:rPr lang="en-US" sz="800" b="1" dirty="0"/>
            <a:t>Air Pollution Treatment</a:t>
          </a:r>
        </a:p>
        <a:p>
          <a:r>
            <a:rPr lang="zh-CN" altLang="en-US" sz="800" b="1" dirty="0"/>
            <a:t>大气治理</a:t>
          </a:r>
          <a:endParaRPr lang="en-US" sz="800" b="1" dirty="0"/>
        </a:p>
      </dgm:t>
    </dgm:pt>
    <dgm:pt modelId="{77235E8A-F03C-4C75-9CDB-4A6F0D874AEF}" type="parTrans" cxnId="{DF305223-95EC-4B76-A3D0-68F845F64527}">
      <dgm:prSet/>
      <dgm:spPr/>
      <dgm:t>
        <a:bodyPr/>
        <a:lstStyle/>
        <a:p>
          <a:endParaRPr lang="en-US" sz="800" b="1"/>
        </a:p>
      </dgm:t>
    </dgm:pt>
    <dgm:pt modelId="{C3A73817-9CC6-45E0-AAC5-A0264BF93B8A}" type="sibTrans" cxnId="{DF305223-95EC-4B76-A3D0-68F845F64527}">
      <dgm:prSet/>
      <dgm:spPr/>
      <dgm:t>
        <a:bodyPr/>
        <a:lstStyle/>
        <a:p>
          <a:endParaRPr lang="en-US" sz="800" b="1"/>
        </a:p>
      </dgm:t>
    </dgm:pt>
    <dgm:pt modelId="{209CE098-086B-41C9-A52C-347A9DCC834C}">
      <dgm:prSet phldrT="[Text]" custT="1"/>
      <dgm:spPr>
        <a:ln>
          <a:solidFill>
            <a:srgbClr val="8DB241"/>
          </a:solidFill>
        </a:ln>
      </dgm:spPr>
      <dgm:t>
        <a:bodyPr/>
        <a:lstStyle/>
        <a:p>
          <a:r>
            <a:rPr lang="en-US" sz="800" b="1" dirty="0"/>
            <a:t>Flue Gas Treatment</a:t>
          </a:r>
        </a:p>
        <a:p>
          <a:r>
            <a:rPr lang="zh-CN" altLang="en-US" sz="800" b="1" dirty="0"/>
            <a:t>烟气治理</a:t>
          </a:r>
          <a:endParaRPr lang="en-US" sz="800" b="1" dirty="0"/>
        </a:p>
      </dgm:t>
    </dgm:pt>
    <dgm:pt modelId="{F5C62373-2431-4531-8AAB-9C56FA016D0F}" type="parTrans" cxnId="{4D9F6956-E9A6-4BEC-9FF5-19F4259F7FD7}">
      <dgm:prSet/>
      <dgm:spPr>
        <a:ln>
          <a:solidFill>
            <a:srgbClr val="8DB241"/>
          </a:solidFill>
        </a:ln>
      </dgm:spPr>
      <dgm:t>
        <a:bodyPr/>
        <a:lstStyle/>
        <a:p>
          <a:endParaRPr lang="en-US" sz="800" b="1"/>
        </a:p>
      </dgm:t>
    </dgm:pt>
    <dgm:pt modelId="{40F8FAF3-E9AC-4207-87D3-36BC7D273105}" type="sibTrans" cxnId="{4D9F6956-E9A6-4BEC-9FF5-19F4259F7FD7}">
      <dgm:prSet/>
      <dgm:spPr/>
      <dgm:t>
        <a:bodyPr/>
        <a:lstStyle/>
        <a:p>
          <a:endParaRPr lang="en-US" sz="800" b="1"/>
        </a:p>
      </dgm:t>
    </dgm:pt>
    <dgm:pt modelId="{9BCC774B-3BD7-4956-9B36-9A8CE783835D}">
      <dgm:prSet phldrT="[Text]" custT="1"/>
      <dgm:spPr>
        <a:ln>
          <a:solidFill>
            <a:srgbClr val="8DB241"/>
          </a:solidFill>
        </a:ln>
      </dgm:spPr>
      <dgm:t>
        <a:bodyPr/>
        <a:lstStyle/>
        <a:p>
          <a:r>
            <a:rPr lang="en-US" sz="800" b="1" dirty="0" err="1"/>
            <a:t>Voc</a:t>
          </a:r>
          <a:r>
            <a:rPr lang="en-US" sz="800" b="1" dirty="0"/>
            <a:t> Treatment</a:t>
          </a:r>
        </a:p>
        <a:p>
          <a:r>
            <a:rPr lang="zh-CN" altLang="en-US" sz="800" b="1" dirty="0"/>
            <a:t>烟气治理</a:t>
          </a:r>
          <a:endParaRPr lang="en-US" sz="800" b="1" dirty="0"/>
        </a:p>
      </dgm:t>
    </dgm:pt>
    <dgm:pt modelId="{97A29EAB-76E6-4FB3-A13A-3CA5718F8A50}" type="parTrans" cxnId="{641C75C9-B321-4C48-A85A-46DA4E7C4BA9}">
      <dgm:prSet/>
      <dgm:spPr>
        <a:ln>
          <a:solidFill>
            <a:srgbClr val="8DB241"/>
          </a:solidFill>
        </a:ln>
      </dgm:spPr>
      <dgm:t>
        <a:bodyPr/>
        <a:lstStyle/>
        <a:p>
          <a:endParaRPr lang="en-US" sz="800" b="1"/>
        </a:p>
      </dgm:t>
    </dgm:pt>
    <dgm:pt modelId="{87091BFA-89DF-4D57-94E7-62406BC99372}" type="sibTrans" cxnId="{641C75C9-B321-4C48-A85A-46DA4E7C4BA9}">
      <dgm:prSet/>
      <dgm:spPr/>
      <dgm:t>
        <a:bodyPr/>
        <a:lstStyle/>
        <a:p>
          <a:endParaRPr lang="en-US" sz="800" b="1"/>
        </a:p>
      </dgm:t>
    </dgm:pt>
    <dgm:pt modelId="{8AFA2649-CD4D-40D2-B241-E28FBC6F540C}">
      <dgm:prSet phldrT="[Text]" custT="1"/>
      <dgm:spPr>
        <a:solidFill>
          <a:srgbClr val="30A1BF"/>
        </a:solidFill>
      </dgm:spPr>
      <dgm:t>
        <a:bodyPr/>
        <a:lstStyle/>
        <a:p>
          <a:r>
            <a:rPr lang="en-US" sz="800" b="1" dirty="0"/>
            <a:t>ECF Production</a:t>
          </a:r>
        </a:p>
        <a:p>
          <a:r>
            <a:rPr lang="zh-CN" altLang="en-US" sz="800" b="1" dirty="0"/>
            <a:t>清洁化生产</a:t>
          </a:r>
          <a:endParaRPr lang="en-US" sz="800" b="1" dirty="0"/>
        </a:p>
      </dgm:t>
    </dgm:pt>
    <dgm:pt modelId="{7B08AE6E-6170-43B8-A9D0-8F9129F5AE59}" type="parTrans" cxnId="{C5B03C93-C83B-4EC9-B709-59E9481133B0}">
      <dgm:prSet/>
      <dgm:spPr/>
      <dgm:t>
        <a:bodyPr/>
        <a:lstStyle/>
        <a:p>
          <a:endParaRPr lang="en-US" sz="800" b="1"/>
        </a:p>
      </dgm:t>
    </dgm:pt>
    <dgm:pt modelId="{B37C504B-94DE-48C5-99E7-24D03CBA17D5}" type="sibTrans" cxnId="{C5B03C93-C83B-4EC9-B709-59E9481133B0}">
      <dgm:prSet/>
      <dgm:spPr/>
      <dgm:t>
        <a:bodyPr/>
        <a:lstStyle/>
        <a:p>
          <a:endParaRPr lang="en-US" sz="800" b="1"/>
        </a:p>
      </dgm:t>
    </dgm:pt>
    <dgm:pt modelId="{D62B2FA8-F83A-4B25-BA90-072ECBD59A98}">
      <dgm:prSet phldrT="[Text]" custT="1"/>
      <dgm:spPr>
        <a:solidFill>
          <a:srgbClr val="B43532"/>
        </a:solidFill>
      </dgm:spPr>
      <dgm:t>
        <a:bodyPr/>
        <a:lstStyle/>
        <a:p>
          <a:r>
            <a:rPr lang="en-US" sz="800" b="1" dirty="0"/>
            <a:t>Ecological Remediation</a:t>
          </a:r>
        </a:p>
        <a:p>
          <a:r>
            <a:rPr lang="zh-CN" altLang="en-US" sz="800" b="1" dirty="0"/>
            <a:t>生态修复</a:t>
          </a:r>
          <a:endParaRPr lang="en-US" sz="800" b="1" dirty="0"/>
        </a:p>
      </dgm:t>
    </dgm:pt>
    <dgm:pt modelId="{62E034A2-197B-4A2A-B7CE-827D5C19E0EF}" type="parTrans" cxnId="{01B9B75E-8E03-4187-B6FD-CDB07EDBE076}">
      <dgm:prSet/>
      <dgm:spPr/>
      <dgm:t>
        <a:bodyPr/>
        <a:lstStyle/>
        <a:p>
          <a:endParaRPr lang="en-US" sz="800" b="1"/>
        </a:p>
      </dgm:t>
    </dgm:pt>
    <dgm:pt modelId="{5117C5AB-2D65-498A-AC68-4245C362235D}" type="sibTrans" cxnId="{01B9B75E-8E03-4187-B6FD-CDB07EDBE076}">
      <dgm:prSet/>
      <dgm:spPr/>
      <dgm:t>
        <a:bodyPr/>
        <a:lstStyle/>
        <a:p>
          <a:endParaRPr lang="en-US" sz="800" b="1"/>
        </a:p>
      </dgm:t>
    </dgm:pt>
    <dgm:pt modelId="{197B3A41-DF52-4FAE-BD9E-4968A007FE72}">
      <dgm:prSet phldrT="[Text]" custT="1"/>
      <dgm:spPr>
        <a:solidFill>
          <a:srgbClr val="EA8024"/>
        </a:solidFill>
      </dgm:spPr>
      <dgm:t>
        <a:bodyPr/>
        <a:lstStyle/>
        <a:p>
          <a:r>
            <a:rPr lang="en-US" sz="800" b="1" dirty="0"/>
            <a:t>New Energy and Green Product</a:t>
          </a:r>
        </a:p>
        <a:p>
          <a:r>
            <a:rPr lang="zh-CN" altLang="en-US" sz="800" b="1" dirty="0"/>
            <a:t>新能源开发</a:t>
          </a:r>
          <a:endParaRPr lang="en-US" sz="800" b="1" dirty="0"/>
        </a:p>
      </dgm:t>
    </dgm:pt>
    <dgm:pt modelId="{E4F2CBBE-09B1-4B22-9E2B-5B815FA5C9E0}" type="parTrans" cxnId="{CE7E6C68-9846-4D38-980D-1349239557D8}">
      <dgm:prSet/>
      <dgm:spPr/>
      <dgm:t>
        <a:bodyPr/>
        <a:lstStyle/>
        <a:p>
          <a:endParaRPr lang="en-US" sz="800" b="1"/>
        </a:p>
      </dgm:t>
    </dgm:pt>
    <dgm:pt modelId="{6BA2ECE6-25F9-4184-96F1-546119B41126}" type="sibTrans" cxnId="{CE7E6C68-9846-4D38-980D-1349239557D8}">
      <dgm:prSet/>
      <dgm:spPr/>
      <dgm:t>
        <a:bodyPr/>
        <a:lstStyle/>
        <a:p>
          <a:endParaRPr lang="en-US" sz="800" b="1"/>
        </a:p>
      </dgm:t>
    </dgm:pt>
    <dgm:pt modelId="{F0AE34A8-8CBE-466A-BE09-4652C2EB15EC}">
      <dgm:prSet phldrT="[Text]" custT="1"/>
      <dgm:spPr>
        <a:solidFill>
          <a:srgbClr val="6D4D93"/>
        </a:solidFill>
        <a:ln>
          <a:solidFill>
            <a:srgbClr val="6D4D93"/>
          </a:solidFill>
        </a:ln>
      </dgm:spPr>
      <dgm:t>
        <a:bodyPr/>
        <a:lstStyle/>
        <a:p>
          <a:r>
            <a:rPr lang="en-US" sz="800" b="1" dirty="0"/>
            <a:t>Solid Waste Treatment</a:t>
          </a:r>
        </a:p>
        <a:p>
          <a:r>
            <a:rPr lang="zh-CN" altLang="en-US" sz="800" b="1" dirty="0"/>
            <a:t>固废治理</a:t>
          </a:r>
          <a:endParaRPr lang="en-US" sz="800" b="1" dirty="0"/>
        </a:p>
      </dgm:t>
    </dgm:pt>
    <dgm:pt modelId="{15D11086-E6A2-4A14-9206-48D3A9D46D8F}" type="parTrans" cxnId="{767728B8-193A-42FD-92F2-78C7EE83C530}">
      <dgm:prSet/>
      <dgm:spPr/>
      <dgm:t>
        <a:bodyPr/>
        <a:lstStyle/>
        <a:p>
          <a:endParaRPr lang="en-US" sz="800" b="1"/>
        </a:p>
      </dgm:t>
    </dgm:pt>
    <dgm:pt modelId="{38C79ED2-12BD-4DE5-B5EB-C04E80A9D290}" type="sibTrans" cxnId="{767728B8-193A-42FD-92F2-78C7EE83C530}">
      <dgm:prSet/>
      <dgm:spPr/>
      <dgm:t>
        <a:bodyPr/>
        <a:lstStyle/>
        <a:p>
          <a:endParaRPr lang="en-US" sz="800" b="1"/>
        </a:p>
      </dgm:t>
    </dgm:pt>
    <dgm:pt modelId="{0A52E804-4FE0-4C92-A0BE-C26EEEEEAEAD}">
      <dgm:prSet custT="1"/>
      <dgm:spPr>
        <a:ln>
          <a:solidFill>
            <a:srgbClr val="6D4D93"/>
          </a:solidFill>
        </a:ln>
      </dgm:spPr>
      <dgm:t>
        <a:bodyPr/>
        <a:lstStyle/>
        <a:p>
          <a:r>
            <a:rPr lang="en-US" sz="800" b="1" dirty="0"/>
            <a:t>Waste Disposal</a:t>
          </a:r>
        </a:p>
        <a:p>
          <a:r>
            <a:rPr lang="zh-CN" altLang="en-US" sz="800" b="1" dirty="0"/>
            <a:t>垃圾处理</a:t>
          </a:r>
          <a:endParaRPr lang="en-US" sz="800" b="1" dirty="0"/>
        </a:p>
      </dgm:t>
    </dgm:pt>
    <dgm:pt modelId="{3F117F7D-B02E-4043-9839-254172336160}" type="parTrans" cxnId="{5EF5F960-60F3-47E2-9500-6E7D7B41F4D4}">
      <dgm:prSet/>
      <dgm:spPr>
        <a:ln>
          <a:solidFill>
            <a:srgbClr val="6D4D93"/>
          </a:solidFill>
        </a:ln>
      </dgm:spPr>
      <dgm:t>
        <a:bodyPr/>
        <a:lstStyle/>
        <a:p>
          <a:endParaRPr lang="en-US" sz="800" b="1"/>
        </a:p>
      </dgm:t>
    </dgm:pt>
    <dgm:pt modelId="{AC8605C5-D395-4FBF-A53B-8069AA33BFFA}" type="sibTrans" cxnId="{5EF5F960-60F3-47E2-9500-6E7D7B41F4D4}">
      <dgm:prSet/>
      <dgm:spPr/>
      <dgm:t>
        <a:bodyPr/>
        <a:lstStyle/>
        <a:p>
          <a:endParaRPr lang="en-US" sz="800" b="1"/>
        </a:p>
      </dgm:t>
    </dgm:pt>
    <dgm:pt modelId="{1CBA86A4-3069-4D09-80DA-9F7DB7B37A46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990033"/>
          </a:solidFill>
          <a:prstDash val="solid"/>
          <a:miter lim="800000"/>
        </a:ln>
        <a:effectLst/>
      </dgm:spPr>
      <dgm:t>
        <a:bodyPr spcFirstLastPara="0" vert="horz" wrap="square" lIns="15240" tIns="10160" rIns="15240" bIns="10160" numCol="1" spcCol="1270" anchor="ctr" anchorCtr="0"/>
        <a:lstStyle/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Black Water Treatment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黑臭水体处理</a:t>
          </a:r>
          <a:endParaRPr lang="en-US" sz="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5706E20-3BBB-4CE4-93DE-547F0927FAB3}" type="parTrans" cxnId="{EAE37420-594A-4B9B-A155-6496CE3CB7C1}">
      <dgm:prSet/>
      <dgm:spPr>
        <a:ln>
          <a:solidFill>
            <a:srgbClr val="990033"/>
          </a:solidFill>
        </a:ln>
      </dgm:spPr>
      <dgm:t>
        <a:bodyPr/>
        <a:lstStyle/>
        <a:p>
          <a:endParaRPr lang="en-US" sz="800" b="1"/>
        </a:p>
      </dgm:t>
    </dgm:pt>
    <dgm:pt modelId="{86919049-C278-4157-B8CF-65EBA8270538}" type="sibTrans" cxnId="{EAE37420-594A-4B9B-A155-6496CE3CB7C1}">
      <dgm:prSet/>
      <dgm:spPr/>
      <dgm:t>
        <a:bodyPr/>
        <a:lstStyle/>
        <a:p>
          <a:endParaRPr lang="en-US" sz="800" b="1"/>
        </a:p>
      </dgm:t>
    </dgm:pt>
    <dgm:pt modelId="{912FBBE8-FB9F-470B-B198-97652C093BDF}">
      <dgm:prSet phldrT="[Text]" custT="1"/>
      <dgm:spPr>
        <a:ln>
          <a:solidFill>
            <a:srgbClr val="990033"/>
          </a:solidFill>
        </a:ln>
      </dgm:spPr>
      <dgm:t>
        <a:bodyPr/>
        <a:lstStyle/>
        <a:p>
          <a:r>
            <a:rPr lang="en-US" sz="800" b="1" dirty="0"/>
            <a:t>Rural Wastewater Treatment</a:t>
          </a:r>
        </a:p>
        <a:p>
          <a:r>
            <a:rPr lang="zh-CN" altLang="en-US" sz="800" b="1" dirty="0"/>
            <a:t>乡镇污水处理</a:t>
          </a:r>
          <a:endParaRPr lang="en-US" sz="800" b="1" dirty="0"/>
        </a:p>
      </dgm:t>
    </dgm:pt>
    <dgm:pt modelId="{C0E2B1E5-A495-412D-9796-28BBA4E3DDFF}" type="parTrans" cxnId="{7B080C97-16AC-4B90-B4E7-2E82DD3C7908}">
      <dgm:prSet/>
      <dgm:spPr>
        <a:ln>
          <a:solidFill>
            <a:srgbClr val="990033"/>
          </a:solidFill>
        </a:ln>
      </dgm:spPr>
      <dgm:t>
        <a:bodyPr/>
        <a:lstStyle/>
        <a:p>
          <a:endParaRPr lang="en-US" sz="800" b="1"/>
        </a:p>
      </dgm:t>
    </dgm:pt>
    <dgm:pt modelId="{DE22D9AF-43A6-477A-BBB6-2319F955C20A}" type="sibTrans" cxnId="{7B080C97-16AC-4B90-B4E7-2E82DD3C7908}">
      <dgm:prSet/>
      <dgm:spPr/>
      <dgm:t>
        <a:bodyPr/>
        <a:lstStyle/>
        <a:p>
          <a:endParaRPr lang="en-US" sz="800" b="1"/>
        </a:p>
      </dgm:t>
    </dgm:pt>
    <dgm:pt modelId="{A3CAF958-949C-48A5-832B-69B6BDDAE0F5}">
      <dgm:prSet phldrT="[Text]" custT="1"/>
      <dgm:spPr>
        <a:ln>
          <a:solidFill>
            <a:srgbClr val="990033"/>
          </a:solidFill>
        </a:ln>
      </dgm:spPr>
      <dgm:t>
        <a:bodyPr/>
        <a:lstStyle/>
        <a:p>
          <a:r>
            <a:rPr lang="en-US" altLang="zh-CN" sz="800" b="1" dirty="0"/>
            <a:t>Water Recycling</a:t>
          </a:r>
        </a:p>
        <a:p>
          <a:r>
            <a:rPr lang="zh-CN" altLang="en-US" sz="800" b="1" dirty="0"/>
            <a:t>中水回用</a:t>
          </a:r>
          <a:endParaRPr lang="en-US" sz="800" b="1" dirty="0"/>
        </a:p>
      </dgm:t>
    </dgm:pt>
    <dgm:pt modelId="{460A00F2-20A2-4BAA-95D3-AE0D75D70012}" type="parTrans" cxnId="{2B1B91E1-4274-4458-BD77-145B93BB5E0D}">
      <dgm:prSet/>
      <dgm:spPr>
        <a:ln>
          <a:solidFill>
            <a:srgbClr val="990033"/>
          </a:solidFill>
        </a:ln>
      </dgm:spPr>
      <dgm:t>
        <a:bodyPr/>
        <a:lstStyle/>
        <a:p>
          <a:endParaRPr lang="en-US" sz="800" b="1"/>
        </a:p>
      </dgm:t>
    </dgm:pt>
    <dgm:pt modelId="{CEFFB7A3-B275-4CDA-B5B5-2DCD06F33E15}" type="sibTrans" cxnId="{2B1B91E1-4274-4458-BD77-145B93BB5E0D}">
      <dgm:prSet/>
      <dgm:spPr/>
      <dgm:t>
        <a:bodyPr/>
        <a:lstStyle/>
        <a:p>
          <a:endParaRPr lang="en-US" sz="800" b="1"/>
        </a:p>
      </dgm:t>
    </dgm:pt>
    <dgm:pt modelId="{7A5F4740-2D28-4462-BD4B-FE63A5D87816}">
      <dgm:prSet custT="1"/>
      <dgm:spPr>
        <a:ln>
          <a:solidFill>
            <a:srgbClr val="6D4D93"/>
          </a:solidFill>
        </a:ln>
      </dgm:spPr>
      <dgm:t>
        <a:bodyPr/>
        <a:lstStyle/>
        <a:p>
          <a:r>
            <a:rPr lang="en-US" sz="800" b="1" dirty="0"/>
            <a:t>Sludge Disposal</a:t>
          </a:r>
        </a:p>
        <a:p>
          <a:r>
            <a:rPr lang="zh-CN" altLang="en-US" sz="800" b="1" dirty="0"/>
            <a:t>淤泥处理</a:t>
          </a:r>
          <a:endParaRPr lang="en-US" sz="800" b="1" dirty="0"/>
        </a:p>
      </dgm:t>
    </dgm:pt>
    <dgm:pt modelId="{C8DAB0B3-7CDE-4185-9EA4-7494C36D378A}" type="parTrans" cxnId="{8E4D54AD-C2EE-4B5E-A0F8-EB17B6B65A01}">
      <dgm:prSet/>
      <dgm:spPr/>
      <dgm:t>
        <a:bodyPr/>
        <a:lstStyle/>
        <a:p>
          <a:endParaRPr lang="en-US" sz="800" b="1"/>
        </a:p>
      </dgm:t>
    </dgm:pt>
    <dgm:pt modelId="{825E7F50-8A85-450B-A2D7-114BA32914F2}" type="sibTrans" cxnId="{8E4D54AD-C2EE-4B5E-A0F8-EB17B6B65A01}">
      <dgm:prSet/>
      <dgm:spPr/>
      <dgm:t>
        <a:bodyPr/>
        <a:lstStyle/>
        <a:p>
          <a:endParaRPr lang="en-US" sz="800" b="1"/>
        </a:p>
      </dgm:t>
    </dgm:pt>
    <dgm:pt modelId="{CCD8FA4F-6BF4-4DE7-B647-0C61DE251F4C}">
      <dgm:prSet custT="1"/>
      <dgm:spPr>
        <a:ln>
          <a:solidFill>
            <a:srgbClr val="6D4D93"/>
          </a:solidFill>
        </a:ln>
      </dgm:spPr>
      <dgm:t>
        <a:bodyPr/>
        <a:lstStyle/>
        <a:p>
          <a:r>
            <a:rPr lang="en-US" sz="800" b="1" dirty="0"/>
            <a:t>Industrial Waste Disposal</a:t>
          </a:r>
        </a:p>
        <a:p>
          <a:r>
            <a:rPr lang="zh-CN" altLang="en-US" sz="800" b="1" dirty="0"/>
            <a:t>工业废置物处理</a:t>
          </a:r>
          <a:endParaRPr lang="en-US" sz="800" b="1" dirty="0"/>
        </a:p>
      </dgm:t>
    </dgm:pt>
    <dgm:pt modelId="{14CE07A4-050C-4A32-9AA4-646BA41D62E1}" type="parTrans" cxnId="{02BE71D4-3AEF-4082-BF54-4607E8AAF1C5}">
      <dgm:prSet/>
      <dgm:spPr>
        <a:ln>
          <a:solidFill>
            <a:srgbClr val="6D4D93"/>
          </a:solidFill>
        </a:ln>
      </dgm:spPr>
      <dgm:t>
        <a:bodyPr/>
        <a:lstStyle/>
        <a:p>
          <a:endParaRPr lang="en-US" sz="800" b="1"/>
        </a:p>
      </dgm:t>
    </dgm:pt>
    <dgm:pt modelId="{B4E4417D-2CC2-40DF-BF12-BCF9B29CEAC6}" type="sibTrans" cxnId="{02BE71D4-3AEF-4082-BF54-4607E8AAF1C5}">
      <dgm:prSet/>
      <dgm:spPr/>
      <dgm:t>
        <a:bodyPr/>
        <a:lstStyle/>
        <a:p>
          <a:endParaRPr lang="en-US" sz="800" b="1"/>
        </a:p>
      </dgm:t>
    </dgm:pt>
    <dgm:pt modelId="{45E285BC-43E0-4F1C-8EEA-DA2160173313}">
      <dgm:prSet custT="1"/>
      <dgm:spPr>
        <a:ln>
          <a:solidFill>
            <a:srgbClr val="6D4D93"/>
          </a:solidFill>
        </a:ln>
      </dgm:spPr>
      <dgm:t>
        <a:bodyPr/>
        <a:lstStyle/>
        <a:p>
          <a:r>
            <a:rPr lang="en-US" sz="800" b="1" dirty="0"/>
            <a:t>Hazardous Waste Disposal</a:t>
          </a:r>
        </a:p>
        <a:p>
          <a:r>
            <a:rPr lang="zh-CN" altLang="en-US" sz="800" b="1" dirty="0"/>
            <a:t>危险废置物处理</a:t>
          </a:r>
          <a:endParaRPr lang="en-US" sz="800" b="1" dirty="0"/>
        </a:p>
      </dgm:t>
    </dgm:pt>
    <dgm:pt modelId="{556B4167-6384-4F0B-B71F-2FCA7DC78503}" type="parTrans" cxnId="{D9313347-473B-4EE6-9756-0F26121607CE}">
      <dgm:prSet/>
      <dgm:spPr>
        <a:ln>
          <a:solidFill>
            <a:srgbClr val="6D4D93"/>
          </a:solidFill>
        </a:ln>
      </dgm:spPr>
      <dgm:t>
        <a:bodyPr/>
        <a:lstStyle/>
        <a:p>
          <a:endParaRPr lang="en-US" sz="800" b="1"/>
        </a:p>
      </dgm:t>
    </dgm:pt>
    <dgm:pt modelId="{6237A580-7E33-4C32-8369-B755DE561D6E}" type="sibTrans" cxnId="{D9313347-473B-4EE6-9756-0F26121607CE}">
      <dgm:prSet/>
      <dgm:spPr/>
      <dgm:t>
        <a:bodyPr/>
        <a:lstStyle/>
        <a:p>
          <a:endParaRPr lang="en-US" sz="800" b="1"/>
        </a:p>
      </dgm:t>
    </dgm:pt>
    <dgm:pt modelId="{3254D001-84DF-4F39-9D4C-556540F49587}">
      <dgm:prSet custT="1"/>
      <dgm:spPr>
        <a:ln>
          <a:solidFill>
            <a:srgbClr val="30A1BF"/>
          </a:solidFill>
        </a:ln>
      </dgm:spPr>
      <dgm:t>
        <a:bodyPr/>
        <a:lstStyle/>
        <a:p>
          <a:r>
            <a:rPr lang="en-US" sz="800" b="1" dirty="0"/>
            <a:t>Chlorine Dioxide Production</a:t>
          </a:r>
        </a:p>
        <a:p>
          <a:r>
            <a:rPr lang="zh-CN" altLang="en-US" sz="800" b="1" dirty="0"/>
            <a:t>二氧化氯制备</a:t>
          </a:r>
          <a:endParaRPr lang="en-US" sz="800" b="1" dirty="0"/>
        </a:p>
      </dgm:t>
    </dgm:pt>
    <dgm:pt modelId="{86CC7D97-0FFE-4A94-9C44-FC35E0175702}" type="parTrans" cxnId="{CF72B8BA-A77B-431C-9BB6-FE2B190BDDC8}">
      <dgm:prSet/>
      <dgm:spPr/>
      <dgm:t>
        <a:bodyPr/>
        <a:lstStyle/>
        <a:p>
          <a:endParaRPr lang="en-US" sz="800" b="1"/>
        </a:p>
      </dgm:t>
    </dgm:pt>
    <dgm:pt modelId="{3709C742-548D-4934-93A3-C6FDDA50B0E4}" type="sibTrans" cxnId="{CF72B8BA-A77B-431C-9BB6-FE2B190BDDC8}">
      <dgm:prSet/>
      <dgm:spPr/>
      <dgm:t>
        <a:bodyPr/>
        <a:lstStyle/>
        <a:p>
          <a:endParaRPr lang="en-US" sz="800" b="1"/>
        </a:p>
      </dgm:t>
    </dgm:pt>
    <dgm:pt modelId="{94249AB0-8041-41E9-9375-F93BA26FC66B}">
      <dgm:prSet custT="1"/>
      <dgm:spPr>
        <a:ln>
          <a:solidFill>
            <a:srgbClr val="30A1BF"/>
          </a:solidFill>
        </a:ln>
      </dgm:spPr>
      <dgm:t>
        <a:bodyPr/>
        <a:lstStyle/>
        <a:p>
          <a:r>
            <a:rPr lang="en-US" sz="800" b="1" dirty="0"/>
            <a:t>Chemical Techniques</a:t>
          </a:r>
        </a:p>
        <a:p>
          <a:r>
            <a:rPr lang="zh-CN" altLang="en-US" sz="800" b="1" dirty="0"/>
            <a:t>其他化学品技术</a:t>
          </a:r>
          <a:endParaRPr lang="en-US" sz="800" b="1" dirty="0"/>
        </a:p>
      </dgm:t>
    </dgm:pt>
    <dgm:pt modelId="{F280C6BF-EE95-4B52-8BDC-1E8A1FB92F33}" type="parTrans" cxnId="{BEAF79C7-6806-4C93-AB1F-6407669D9E0E}">
      <dgm:prSet/>
      <dgm:spPr>
        <a:ln>
          <a:solidFill>
            <a:srgbClr val="30A1BF"/>
          </a:solidFill>
        </a:ln>
      </dgm:spPr>
      <dgm:t>
        <a:bodyPr/>
        <a:lstStyle/>
        <a:p>
          <a:endParaRPr lang="en-US" sz="800" b="1"/>
        </a:p>
      </dgm:t>
    </dgm:pt>
    <dgm:pt modelId="{2614CABE-032E-4C50-A415-BA92C1B7F732}" type="sibTrans" cxnId="{BEAF79C7-6806-4C93-AB1F-6407669D9E0E}">
      <dgm:prSet/>
      <dgm:spPr/>
      <dgm:t>
        <a:bodyPr/>
        <a:lstStyle/>
        <a:p>
          <a:endParaRPr lang="en-US" sz="800" b="1"/>
        </a:p>
      </dgm:t>
    </dgm:pt>
    <dgm:pt modelId="{C0796068-6E2A-48D9-8E4C-D2E9895EDB00}">
      <dgm:prSet custT="1"/>
      <dgm:spPr>
        <a:ln>
          <a:solidFill>
            <a:srgbClr val="EA8024"/>
          </a:solidFill>
        </a:ln>
      </dgm:spPr>
      <dgm:t>
        <a:bodyPr/>
        <a:lstStyle/>
        <a:p>
          <a:r>
            <a:rPr lang="en-US" sz="800" b="1" dirty="0"/>
            <a:t>Biomass Energy</a:t>
          </a:r>
        </a:p>
        <a:p>
          <a:r>
            <a:rPr lang="zh-CN" altLang="en-US" sz="800" b="1" dirty="0"/>
            <a:t>生物质能源</a:t>
          </a:r>
          <a:endParaRPr lang="en-US" sz="800" b="1" dirty="0"/>
        </a:p>
      </dgm:t>
    </dgm:pt>
    <dgm:pt modelId="{CDCF75F8-BBF9-4A27-868C-D23441ED8349}" type="parTrans" cxnId="{F76B62B9-665D-4283-961F-9EF163A92B6A}">
      <dgm:prSet/>
      <dgm:spPr>
        <a:ln>
          <a:solidFill>
            <a:srgbClr val="EA8024"/>
          </a:solidFill>
        </a:ln>
      </dgm:spPr>
      <dgm:t>
        <a:bodyPr/>
        <a:lstStyle/>
        <a:p>
          <a:endParaRPr lang="en-US" sz="800" b="1"/>
        </a:p>
      </dgm:t>
    </dgm:pt>
    <dgm:pt modelId="{BD6DE197-517E-46AE-98BA-6E4E804DA9E6}" type="sibTrans" cxnId="{F76B62B9-665D-4283-961F-9EF163A92B6A}">
      <dgm:prSet/>
      <dgm:spPr/>
      <dgm:t>
        <a:bodyPr/>
        <a:lstStyle/>
        <a:p>
          <a:endParaRPr lang="en-US" sz="800" b="1"/>
        </a:p>
      </dgm:t>
    </dgm:pt>
    <dgm:pt modelId="{0391112E-57E4-4261-B085-36580702413E}">
      <dgm:prSet custT="1"/>
      <dgm:spPr>
        <a:ln>
          <a:solidFill>
            <a:srgbClr val="EA8024"/>
          </a:solidFill>
        </a:ln>
      </dgm:spPr>
      <dgm:t>
        <a:bodyPr/>
        <a:lstStyle/>
        <a:p>
          <a:r>
            <a:rPr lang="en-US" sz="800" b="1" dirty="0"/>
            <a:t>Bio-fertilizer Production</a:t>
          </a:r>
        </a:p>
        <a:p>
          <a:r>
            <a:rPr lang="zh-CN" altLang="en-US" sz="800" b="1" dirty="0"/>
            <a:t>生化肥生产</a:t>
          </a:r>
          <a:endParaRPr lang="en-US" sz="800" b="1" dirty="0"/>
        </a:p>
      </dgm:t>
    </dgm:pt>
    <dgm:pt modelId="{7AA1787A-CED9-4F30-B153-516DB6E6E495}" type="parTrans" cxnId="{6D94A362-601D-4ED9-BB78-2DCD0DDDDB6D}">
      <dgm:prSet/>
      <dgm:spPr>
        <a:ln>
          <a:solidFill>
            <a:srgbClr val="EA8024"/>
          </a:solidFill>
        </a:ln>
      </dgm:spPr>
      <dgm:t>
        <a:bodyPr/>
        <a:lstStyle/>
        <a:p>
          <a:endParaRPr lang="en-US" sz="800" b="1"/>
        </a:p>
      </dgm:t>
    </dgm:pt>
    <dgm:pt modelId="{B168D474-194B-4D84-8CFB-2157904F2079}" type="sibTrans" cxnId="{6D94A362-601D-4ED9-BB78-2DCD0DDDDB6D}">
      <dgm:prSet/>
      <dgm:spPr/>
      <dgm:t>
        <a:bodyPr/>
        <a:lstStyle/>
        <a:p>
          <a:endParaRPr lang="en-US" sz="800" b="1"/>
        </a:p>
      </dgm:t>
    </dgm:pt>
    <dgm:pt modelId="{BC73B5AD-830B-452F-BDF2-17D91E5F892F}">
      <dgm:prSet custT="1"/>
      <dgm:spPr>
        <a:ln>
          <a:solidFill>
            <a:srgbClr val="EA8024"/>
          </a:solidFill>
        </a:ln>
      </dgm:spPr>
      <dgm:t>
        <a:bodyPr/>
        <a:lstStyle/>
        <a:p>
          <a:r>
            <a:rPr lang="en-US" sz="800" b="1" dirty="0"/>
            <a:t>Ecological Agriculture</a:t>
          </a:r>
        </a:p>
        <a:p>
          <a:r>
            <a:rPr lang="zh-CN" altLang="en-US" sz="800" b="1" dirty="0"/>
            <a:t>生态农业</a:t>
          </a:r>
          <a:endParaRPr lang="en-US" sz="800" b="1" dirty="0"/>
        </a:p>
      </dgm:t>
    </dgm:pt>
    <dgm:pt modelId="{425B307C-26A2-4F31-BF7F-394E39879327}" type="parTrans" cxnId="{792E3D43-E2FE-4C4A-8922-460CD2083013}">
      <dgm:prSet/>
      <dgm:spPr>
        <a:ln>
          <a:solidFill>
            <a:srgbClr val="EA8024"/>
          </a:solidFill>
        </a:ln>
      </dgm:spPr>
      <dgm:t>
        <a:bodyPr/>
        <a:lstStyle/>
        <a:p>
          <a:endParaRPr lang="en-US" sz="800" b="1"/>
        </a:p>
      </dgm:t>
    </dgm:pt>
    <dgm:pt modelId="{E7E13746-A1F2-4AB2-A287-26C1E8C9C999}" type="sibTrans" cxnId="{792E3D43-E2FE-4C4A-8922-460CD2083013}">
      <dgm:prSet/>
      <dgm:spPr/>
      <dgm:t>
        <a:bodyPr/>
        <a:lstStyle/>
        <a:p>
          <a:endParaRPr lang="en-US" sz="800" b="1"/>
        </a:p>
      </dgm:t>
    </dgm:pt>
    <dgm:pt modelId="{863E31DE-438E-4714-BCA6-36457A16AFA1}">
      <dgm:prSet custT="1"/>
      <dgm:spPr>
        <a:ln>
          <a:solidFill>
            <a:srgbClr val="B43532"/>
          </a:solidFill>
        </a:ln>
      </dgm:spPr>
      <dgm:t>
        <a:bodyPr/>
        <a:lstStyle/>
        <a:p>
          <a:r>
            <a:rPr lang="en-US" sz="800" b="1" dirty="0"/>
            <a:t>Contaminated Land Remediation</a:t>
          </a:r>
        </a:p>
        <a:p>
          <a:r>
            <a:rPr lang="zh-CN" altLang="en-US" sz="800" b="1" dirty="0"/>
            <a:t>场地修复</a:t>
          </a:r>
          <a:endParaRPr lang="en-US" sz="800" b="1" dirty="0"/>
        </a:p>
      </dgm:t>
    </dgm:pt>
    <dgm:pt modelId="{B2C65B46-D29A-4F83-AA71-3B57B7B150FE}" type="parTrans" cxnId="{7AE3D363-7BCD-4336-94AB-81CD2C2E806C}">
      <dgm:prSet/>
      <dgm:spPr>
        <a:ln>
          <a:solidFill>
            <a:srgbClr val="B43532"/>
          </a:solidFill>
        </a:ln>
      </dgm:spPr>
      <dgm:t>
        <a:bodyPr/>
        <a:lstStyle/>
        <a:p>
          <a:endParaRPr lang="en-US" sz="800" b="1"/>
        </a:p>
      </dgm:t>
    </dgm:pt>
    <dgm:pt modelId="{0B9931A5-4895-42A7-8957-A2125D3D86EC}" type="sibTrans" cxnId="{7AE3D363-7BCD-4336-94AB-81CD2C2E806C}">
      <dgm:prSet/>
      <dgm:spPr/>
      <dgm:t>
        <a:bodyPr/>
        <a:lstStyle/>
        <a:p>
          <a:endParaRPr lang="en-US" sz="800" b="1"/>
        </a:p>
      </dgm:t>
    </dgm:pt>
    <dgm:pt modelId="{8B4503F3-98FA-4E2B-A08F-A346C3FFF410}">
      <dgm:prSet custT="1"/>
      <dgm:spPr>
        <a:ln>
          <a:solidFill>
            <a:srgbClr val="B43532"/>
          </a:solidFill>
        </a:ln>
      </dgm:spPr>
      <dgm:t>
        <a:bodyPr/>
        <a:lstStyle/>
        <a:p>
          <a:r>
            <a:rPr lang="en-US" sz="800" b="1" dirty="0"/>
            <a:t>Soil &amp; Farm Land Remediation</a:t>
          </a:r>
        </a:p>
        <a:p>
          <a:r>
            <a:rPr lang="zh-CN" altLang="en-US" sz="800" b="1" dirty="0"/>
            <a:t>土壤、农田修复</a:t>
          </a:r>
          <a:endParaRPr lang="en-US" sz="800" b="1" dirty="0"/>
        </a:p>
      </dgm:t>
    </dgm:pt>
    <dgm:pt modelId="{E89CAF1F-48F8-4F7B-BB51-2EB9A57E38D6}" type="parTrans" cxnId="{D11094F2-AF42-456B-921D-768E250119AC}">
      <dgm:prSet/>
      <dgm:spPr>
        <a:ln>
          <a:solidFill>
            <a:srgbClr val="B43532"/>
          </a:solidFill>
        </a:ln>
      </dgm:spPr>
      <dgm:t>
        <a:bodyPr/>
        <a:lstStyle/>
        <a:p>
          <a:endParaRPr lang="en-US" sz="800" b="1"/>
        </a:p>
      </dgm:t>
    </dgm:pt>
    <dgm:pt modelId="{36D6072C-F6C6-4629-83EC-2942BB2E0B50}" type="sibTrans" cxnId="{D11094F2-AF42-456B-921D-768E250119AC}">
      <dgm:prSet/>
      <dgm:spPr/>
      <dgm:t>
        <a:bodyPr/>
        <a:lstStyle/>
        <a:p>
          <a:endParaRPr lang="en-US" sz="800" b="1"/>
        </a:p>
      </dgm:t>
    </dgm:pt>
    <dgm:pt modelId="{49744000-DC24-452B-A751-4F7852874D7D}">
      <dgm:prSet custT="1"/>
      <dgm:spPr>
        <a:ln>
          <a:solidFill>
            <a:srgbClr val="B43532"/>
          </a:solidFill>
        </a:ln>
      </dgm:spPr>
      <dgm:t>
        <a:bodyPr/>
        <a:lstStyle/>
        <a:p>
          <a:r>
            <a:rPr lang="en-US" sz="800" b="1" dirty="0"/>
            <a:t>Lake Water Remediation</a:t>
          </a:r>
        </a:p>
        <a:p>
          <a:r>
            <a:rPr lang="zh-CN" altLang="en-US" sz="800" b="1" dirty="0"/>
            <a:t>湖泊修复</a:t>
          </a:r>
          <a:endParaRPr lang="en-US" sz="800" b="1" dirty="0"/>
        </a:p>
      </dgm:t>
    </dgm:pt>
    <dgm:pt modelId="{F9C31114-C6F3-4570-A075-1C1CDA9A932D}" type="parTrans" cxnId="{F9265570-2DE4-4A3C-86E5-53D95B73EC9C}">
      <dgm:prSet/>
      <dgm:spPr>
        <a:ln>
          <a:solidFill>
            <a:srgbClr val="B43532"/>
          </a:solidFill>
        </a:ln>
      </dgm:spPr>
      <dgm:t>
        <a:bodyPr/>
        <a:lstStyle/>
        <a:p>
          <a:endParaRPr lang="en-US" sz="800" b="1"/>
        </a:p>
      </dgm:t>
    </dgm:pt>
    <dgm:pt modelId="{6E30DD58-415F-4660-87CA-03CD10DA5BCA}" type="sibTrans" cxnId="{F9265570-2DE4-4A3C-86E5-53D95B73EC9C}">
      <dgm:prSet/>
      <dgm:spPr/>
      <dgm:t>
        <a:bodyPr/>
        <a:lstStyle/>
        <a:p>
          <a:endParaRPr lang="en-US" sz="800" b="1"/>
        </a:p>
      </dgm:t>
    </dgm:pt>
    <dgm:pt modelId="{23B99278-23DC-4AAB-8AF4-A8AF81DD021F}">
      <dgm:prSet custT="1"/>
      <dgm:spPr>
        <a:ln>
          <a:solidFill>
            <a:srgbClr val="B43532"/>
          </a:solidFill>
        </a:ln>
      </dgm:spPr>
      <dgm:t>
        <a:bodyPr/>
        <a:lstStyle/>
        <a:p>
          <a:r>
            <a:rPr lang="en-US" sz="800" b="1" dirty="0"/>
            <a:t>Groundwater Remediation</a:t>
          </a:r>
        </a:p>
        <a:p>
          <a:r>
            <a:rPr lang="zh-CN" altLang="en-US" sz="800" b="1" dirty="0"/>
            <a:t>地下水修复</a:t>
          </a:r>
          <a:endParaRPr lang="en-US" sz="800" b="1" dirty="0"/>
        </a:p>
      </dgm:t>
    </dgm:pt>
    <dgm:pt modelId="{B1C5658A-1297-4E95-BECD-3BAF95F8B1E2}" type="parTrans" cxnId="{FCF0B7E4-6347-4DB9-BB5B-888C273696E8}">
      <dgm:prSet/>
      <dgm:spPr>
        <a:ln>
          <a:solidFill>
            <a:srgbClr val="B43532"/>
          </a:solidFill>
        </a:ln>
      </dgm:spPr>
      <dgm:t>
        <a:bodyPr/>
        <a:lstStyle/>
        <a:p>
          <a:endParaRPr lang="en-US" sz="800" b="1"/>
        </a:p>
      </dgm:t>
    </dgm:pt>
    <dgm:pt modelId="{05AC9243-7280-4F75-A023-90C5D077337D}" type="sibTrans" cxnId="{FCF0B7E4-6347-4DB9-BB5B-888C273696E8}">
      <dgm:prSet/>
      <dgm:spPr/>
      <dgm:t>
        <a:bodyPr/>
        <a:lstStyle/>
        <a:p>
          <a:endParaRPr lang="en-US" sz="800" b="1"/>
        </a:p>
      </dgm:t>
    </dgm:pt>
    <dgm:pt modelId="{9E61B196-37AB-4116-A277-15CC8B3003DE}" type="pres">
      <dgm:prSet presAssocID="{4CDD8831-87DF-4ACD-A85E-0E2917740A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FAD0E86-7341-4DAA-8BCB-7AD41B00561A}" type="pres">
      <dgm:prSet presAssocID="{B6661FB7-BF62-4859-AE81-3C7C35C5BE04}" presName="root" presStyleCnt="0"/>
      <dgm:spPr/>
    </dgm:pt>
    <dgm:pt modelId="{9C168CB9-8056-46BE-895C-512E45917FE0}" type="pres">
      <dgm:prSet presAssocID="{B6661FB7-BF62-4859-AE81-3C7C35C5BE04}" presName="rootComposite" presStyleCnt="0"/>
      <dgm:spPr/>
    </dgm:pt>
    <dgm:pt modelId="{21D637F8-FEAA-40B6-B59B-560341A2E990}" type="pres">
      <dgm:prSet presAssocID="{B6661FB7-BF62-4859-AE81-3C7C35C5BE04}" presName="rootText" presStyleLbl="node1" presStyleIdx="0" presStyleCnt="6" custScaleX="149768"/>
      <dgm:spPr/>
      <dgm:t>
        <a:bodyPr/>
        <a:lstStyle/>
        <a:p>
          <a:endParaRPr lang="zh-CN" altLang="en-US"/>
        </a:p>
      </dgm:t>
    </dgm:pt>
    <dgm:pt modelId="{81057CDC-56E1-4AAA-B4CD-9ED55F56B8AA}" type="pres">
      <dgm:prSet presAssocID="{B6661FB7-BF62-4859-AE81-3C7C35C5BE04}" presName="rootConnector" presStyleLbl="node1" presStyleIdx="0" presStyleCnt="6"/>
      <dgm:spPr/>
      <dgm:t>
        <a:bodyPr/>
        <a:lstStyle/>
        <a:p>
          <a:endParaRPr lang="zh-CN" altLang="en-US"/>
        </a:p>
      </dgm:t>
    </dgm:pt>
    <dgm:pt modelId="{5B905E8E-B859-4DA6-93B7-BE9005C07367}" type="pres">
      <dgm:prSet presAssocID="{B6661FB7-BF62-4859-AE81-3C7C35C5BE04}" presName="childShape" presStyleCnt="0"/>
      <dgm:spPr/>
    </dgm:pt>
    <dgm:pt modelId="{CB9F9546-F550-4682-8FA6-1EE65451322B}" type="pres">
      <dgm:prSet presAssocID="{26406C64-B3A6-4820-AC66-367A5F7F2DEA}" presName="Name13" presStyleLbl="parChTrans1D2" presStyleIdx="0" presStyleCnt="20" custSzX="151724"/>
      <dgm:spPr/>
      <dgm:t>
        <a:bodyPr/>
        <a:lstStyle/>
        <a:p>
          <a:endParaRPr lang="zh-CN" altLang="en-US"/>
        </a:p>
      </dgm:t>
    </dgm:pt>
    <dgm:pt modelId="{49EA7524-17B6-4084-A693-40628555A2CA}" type="pres">
      <dgm:prSet presAssocID="{EE5CF080-3C77-432A-A4A0-312649FEC7B3}" presName="childText" presStyleLbl="bgAcc1" presStyleIdx="0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8B8C18-767A-498E-9C4E-302382BEB00E}" type="pres">
      <dgm:prSet presAssocID="{27052FCB-5574-4B43-938B-3E7F4C14A2DB}" presName="Name13" presStyleLbl="parChTrans1D2" presStyleIdx="1" presStyleCnt="20" custSzX="151724"/>
      <dgm:spPr/>
      <dgm:t>
        <a:bodyPr/>
        <a:lstStyle/>
        <a:p>
          <a:endParaRPr lang="zh-CN" altLang="en-US"/>
        </a:p>
      </dgm:t>
    </dgm:pt>
    <dgm:pt modelId="{16C2025F-C01F-45F4-8671-24D032248368}" type="pres">
      <dgm:prSet presAssocID="{3E9B9D94-A167-4606-B3E8-2C1660BF529E}" presName="childText" presStyleLbl="bgAcc1" presStyleIdx="1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23DD3B-7392-424B-BA7E-785C2FCD82EB}" type="pres">
      <dgm:prSet presAssocID="{05706E20-3BBB-4CE4-93DE-547F0927FAB3}" presName="Name13" presStyleLbl="parChTrans1D2" presStyleIdx="2" presStyleCnt="20" custSzX="151724"/>
      <dgm:spPr/>
      <dgm:t>
        <a:bodyPr/>
        <a:lstStyle/>
        <a:p>
          <a:endParaRPr lang="zh-CN" altLang="en-US"/>
        </a:p>
      </dgm:t>
    </dgm:pt>
    <dgm:pt modelId="{6C3FF43D-C685-4E0B-ADB0-31DB4F51A5D0}" type="pres">
      <dgm:prSet presAssocID="{1CBA86A4-3069-4D09-80DA-9F7DB7B37A46}" presName="childText" presStyleLbl="bgAcc1" presStyleIdx="2" presStyleCnt="20" custScaleX="149768">
        <dgm:presLayoutVars>
          <dgm:bulletEnabled val="1"/>
        </dgm:presLayoutVars>
      </dgm:prSet>
      <dgm:spPr>
        <a:xfrm>
          <a:off x="221484" y="2574645"/>
          <a:ext cx="859276" cy="53704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DB0C1F26-F98B-4708-A160-E583F264F4D5}" type="pres">
      <dgm:prSet presAssocID="{C0E2B1E5-A495-412D-9796-28BBA4E3DDFF}" presName="Name13" presStyleLbl="parChTrans1D2" presStyleIdx="3" presStyleCnt="20" custSzX="151724"/>
      <dgm:spPr/>
      <dgm:t>
        <a:bodyPr/>
        <a:lstStyle/>
        <a:p>
          <a:endParaRPr lang="zh-CN" altLang="en-US"/>
        </a:p>
      </dgm:t>
    </dgm:pt>
    <dgm:pt modelId="{17F81B30-8BB7-49F8-8481-0511ED23296C}" type="pres">
      <dgm:prSet presAssocID="{912FBBE8-FB9F-470B-B198-97652C093BDF}" presName="childText" presStyleLbl="bgAcc1" presStyleIdx="3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9806D1-1D92-475F-AE36-A8C405FDA04B}" type="pres">
      <dgm:prSet presAssocID="{460A00F2-20A2-4BAA-95D3-AE0D75D70012}" presName="Name13" presStyleLbl="parChTrans1D2" presStyleIdx="4" presStyleCnt="20" custSzX="151724"/>
      <dgm:spPr/>
      <dgm:t>
        <a:bodyPr/>
        <a:lstStyle/>
        <a:p>
          <a:endParaRPr lang="zh-CN" altLang="en-US"/>
        </a:p>
      </dgm:t>
    </dgm:pt>
    <dgm:pt modelId="{B65F305D-A482-4D4A-BEA0-3A503DD5D1F0}" type="pres">
      <dgm:prSet presAssocID="{A3CAF958-949C-48A5-832B-69B6BDDAE0F5}" presName="childText" presStyleLbl="bgAcc1" presStyleIdx="4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864DE4-C30C-4222-A914-0818183BC00A}" type="pres">
      <dgm:prSet presAssocID="{865E7C2C-E5D7-4E8E-A7F0-508C3B6BCBE0}" presName="root" presStyleCnt="0"/>
      <dgm:spPr/>
    </dgm:pt>
    <dgm:pt modelId="{1A4FCC7E-410E-4EAF-9177-825EE655AD12}" type="pres">
      <dgm:prSet presAssocID="{865E7C2C-E5D7-4E8E-A7F0-508C3B6BCBE0}" presName="rootComposite" presStyleCnt="0"/>
      <dgm:spPr/>
    </dgm:pt>
    <dgm:pt modelId="{E6CC0A89-FC89-4547-A63E-8A292CCE84C2}" type="pres">
      <dgm:prSet presAssocID="{865E7C2C-E5D7-4E8E-A7F0-508C3B6BCBE0}" presName="rootText" presStyleLbl="node1" presStyleIdx="1" presStyleCnt="6" custScaleX="149768"/>
      <dgm:spPr/>
      <dgm:t>
        <a:bodyPr/>
        <a:lstStyle/>
        <a:p>
          <a:endParaRPr lang="zh-CN" altLang="en-US"/>
        </a:p>
      </dgm:t>
    </dgm:pt>
    <dgm:pt modelId="{8EE00D4D-4002-48FA-BB4B-C9523A5B59B2}" type="pres">
      <dgm:prSet presAssocID="{865E7C2C-E5D7-4E8E-A7F0-508C3B6BCBE0}" presName="rootConnector" presStyleLbl="node1" presStyleIdx="1" presStyleCnt="6"/>
      <dgm:spPr/>
      <dgm:t>
        <a:bodyPr/>
        <a:lstStyle/>
        <a:p>
          <a:endParaRPr lang="zh-CN" altLang="en-US"/>
        </a:p>
      </dgm:t>
    </dgm:pt>
    <dgm:pt modelId="{214CBB33-AFCC-4E29-8C57-60CBBB32FBD0}" type="pres">
      <dgm:prSet presAssocID="{865E7C2C-E5D7-4E8E-A7F0-508C3B6BCBE0}" presName="childShape" presStyleCnt="0"/>
      <dgm:spPr/>
    </dgm:pt>
    <dgm:pt modelId="{C9BE49D5-C761-41E3-9134-A41C15DCA4EA}" type="pres">
      <dgm:prSet presAssocID="{F5C62373-2431-4531-8AAB-9C56FA016D0F}" presName="Name13" presStyleLbl="parChTrans1D2" presStyleIdx="5" presStyleCnt="20" custSzX="151724"/>
      <dgm:spPr/>
      <dgm:t>
        <a:bodyPr/>
        <a:lstStyle/>
        <a:p>
          <a:endParaRPr lang="zh-CN" altLang="en-US"/>
        </a:p>
      </dgm:t>
    </dgm:pt>
    <dgm:pt modelId="{5590CBC4-C01B-4F55-AA13-89B6C45F1F0A}" type="pres">
      <dgm:prSet presAssocID="{209CE098-086B-41C9-A52C-347A9DCC834C}" presName="childText" presStyleLbl="bgAcc1" presStyleIdx="5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0801E4-605A-4A30-9285-7059EF9884C3}" type="pres">
      <dgm:prSet presAssocID="{97A29EAB-76E6-4FB3-A13A-3CA5718F8A50}" presName="Name13" presStyleLbl="parChTrans1D2" presStyleIdx="6" presStyleCnt="20" custSzX="151724"/>
      <dgm:spPr/>
      <dgm:t>
        <a:bodyPr/>
        <a:lstStyle/>
        <a:p>
          <a:endParaRPr lang="zh-CN" altLang="en-US"/>
        </a:p>
      </dgm:t>
    </dgm:pt>
    <dgm:pt modelId="{A7A540D8-87DA-4A04-9B2B-54F8C6F800A8}" type="pres">
      <dgm:prSet presAssocID="{9BCC774B-3BD7-4956-9B36-9A8CE783835D}" presName="childText" presStyleLbl="bgAcc1" presStyleIdx="6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91690E-F007-4300-9F2D-454AF2C2CFCF}" type="pres">
      <dgm:prSet presAssocID="{F0AE34A8-8CBE-466A-BE09-4652C2EB15EC}" presName="root" presStyleCnt="0"/>
      <dgm:spPr/>
    </dgm:pt>
    <dgm:pt modelId="{D63B3B6E-4278-4D17-89FF-1A934AC2D272}" type="pres">
      <dgm:prSet presAssocID="{F0AE34A8-8CBE-466A-BE09-4652C2EB15EC}" presName="rootComposite" presStyleCnt="0"/>
      <dgm:spPr/>
    </dgm:pt>
    <dgm:pt modelId="{90752257-9654-436E-81DB-ED12A5EC0C98}" type="pres">
      <dgm:prSet presAssocID="{F0AE34A8-8CBE-466A-BE09-4652C2EB15EC}" presName="rootText" presStyleLbl="node1" presStyleIdx="2" presStyleCnt="6" custScaleX="149768"/>
      <dgm:spPr/>
      <dgm:t>
        <a:bodyPr/>
        <a:lstStyle/>
        <a:p>
          <a:endParaRPr lang="zh-CN" altLang="en-US"/>
        </a:p>
      </dgm:t>
    </dgm:pt>
    <dgm:pt modelId="{FF492CF9-9A31-48C9-B41A-B1C11D46D743}" type="pres">
      <dgm:prSet presAssocID="{F0AE34A8-8CBE-466A-BE09-4652C2EB15EC}" presName="rootConnector" presStyleLbl="node1" presStyleIdx="2" presStyleCnt="6"/>
      <dgm:spPr/>
      <dgm:t>
        <a:bodyPr/>
        <a:lstStyle/>
        <a:p>
          <a:endParaRPr lang="zh-CN" altLang="en-US"/>
        </a:p>
      </dgm:t>
    </dgm:pt>
    <dgm:pt modelId="{23C4B120-6A0D-4938-A2DB-5B723D2C853C}" type="pres">
      <dgm:prSet presAssocID="{F0AE34A8-8CBE-466A-BE09-4652C2EB15EC}" presName="childShape" presStyleCnt="0"/>
      <dgm:spPr/>
    </dgm:pt>
    <dgm:pt modelId="{8F057979-61B9-428F-BC3C-D23F0A7AB4AB}" type="pres">
      <dgm:prSet presAssocID="{3F117F7D-B02E-4043-9839-254172336160}" presName="Name13" presStyleLbl="parChTrans1D2" presStyleIdx="7" presStyleCnt="20" custSzX="151724"/>
      <dgm:spPr/>
      <dgm:t>
        <a:bodyPr/>
        <a:lstStyle/>
        <a:p>
          <a:endParaRPr lang="zh-CN" altLang="en-US"/>
        </a:p>
      </dgm:t>
    </dgm:pt>
    <dgm:pt modelId="{20C6371D-29C1-44F0-B9EA-D1A62BF41A37}" type="pres">
      <dgm:prSet presAssocID="{0A52E804-4FE0-4C92-A0BE-C26EEEEEAEAD}" presName="childText" presStyleLbl="bgAcc1" presStyleIdx="7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07132B-71E4-4B16-9459-37E101E3858C}" type="pres">
      <dgm:prSet presAssocID="{C8DAB0B3-7CDE-4185-9EA4-7494C36D378A}" presName="Name13" presStyleLbl="parChTrans1D2" presStyleIdx="8" presStyleCnt="20" custSzX="151724"/>
      <dgm:spPr/>
      <dgm:t>
        <a:bodyPr/>
        <a:lstStyle/>
        <a:p>
          <a:endParaRPr lang="zh-CN" altLang="en-US"/>
        </a:p>
      </dgm:t>
    </dgm:pt>
    <dgm:pt modelId="{F929624A-5174-4413-89F9-4EF74A2499EB}" type="pres">
      <dgm:prSet presAssocID="{7A5F4740-2D28-4462-BD4B-FE63A5D87816}" presName="childText" presStyleLbl="bgAcc1" presStyleIdx="8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8ED478-1033-4C68-9951-EC75A05159CB}" type="pres">
      <dgm:prSet presAssocID="{14CE07A4-050C-4A32-9AA4-646BA41D62E1}" presName="Name13" presStyleLbl="parChTrans1D2" presStyleIdx="9" presStyleCnt="20" custSzX="151724"/>
      <dgm:spPr/>
      <dgm:t>
        <a:bodyPr/>
        <a:lstStyle/>
        <a:p>
          <a:endParaRPr lang="zh-CN" altLang="en-US"/>
        </a:p>
      </dgm:t>
    </dgm:pt>
    <dgm:pt modelId="{468887F1-E686-45CF-B38F-BFD6133D4BF9}" type="pres">
      <dgm:prSet presAssocID="{CCD8FA4F-6BF4-4DE7-B647-0C61DE251F4C}" presName="childText" presStyleLbl="bgAcc1" presStyleIdx="9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E12004-FFA8-4906-A7EE-ABFAD07984DD}" type="pres">
      <dgm:prSet presAssocID="{556B4167-6384-4F0B-B71F-2FCA7DC78503}" presName="Name13" presStyleLbl="parChTrans1D2" presStyleIdx="10" presStyleCnt="20" custSzX="151724"/>
      <dgm:spPr/>
      <dgm:t>
        <a:bodyPr/>
        <a:lstStyle/>
        <a:p>
          <a:endParaRPr lang="zh-CN" altLang="en-US"/>
        </a:p>
      </dgm:t>
    </dgm:pt>
    <dgm:pt modelId="{0BE657D2-8272-4AE1-A163-73B8D9512F64}" type="pres">
      <dgm:prSet presAssocID="{45E285BC-43E0-4F1C-8EEA-DA2160173313}" presName="childText" presStyleLbl="bgAcc1" presStyleIdx="10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8173FC-87E7-4F10-9303-35D7F7A29426}" type="pres">
      <dgm:prSet presAssocID="{8AFA2649-CD4D-40D2-B241-E28FBC6F540C}" presName="root" presStyleCnt="0"/>
      <dgm:spPr/>
    </dgm:pt>
    <dgm:pt modelId="{5DFA2237-C5FF-4E39-BB95-FAC8F2838359}" type="pres">
      <dgm:prSet presAssocID="{8AFA2649-CD4D-40D2-B241-E28FBC6F540C}" presName="rootComposite" presStyleCnt="0"/>
      <dgm:spPr/>
    </dgm:pt>
    <dgm:pt modelId="{037B3F9D-9BC2-4639-9011-B165EA51CA66}" type="pres">
      <dgm:prSet presAssocID="{8AFA2649-CD4D-40D2-B241-E28FBC6F540C}" presName="rootText" presStyleLbl="node1" presStyleIdx="3" presStyleCnt="6" custScaleX="149768"/>
      <dgm:spPr/>
      <dgm:t>
        <a:bodyPr/>
        <a:lstStyle/>
        <a:p>
          <a:endParaRPr lang="zh-CN" altLang="en-US"/>
        </a:p>
      </dgm:t>
    </dgm:pt>
    <dgm:pt modelId="{F059C563-C8A4-438D-A1B7-A3A1539A33AC}" type="pres">
      <dgm:prSet presAssocID="{8AFA2649-CD4D-40D2-B241-E28FBC6F540C}" presName="rootConnector" presStyleLbl="node1" presStyleIdx="3" presStyleCnt="6"/>
      <dgm:spPr/>
      <dgm:t>
        <a:bodyPr/>
        <a:lstStyle/>
        <a:p>
          <a:endParaRPr lang="zh-CN" altLang="en-US"/>
        </a:p>
      </dgm:t>
    </dgm:pt>
    <dgm:pt modelId="{05204D63-0B5F-43AD-8704-188E842AA2DC}" type="pres">
      <dgm:prSet presAssocID="{8AFA2649-CD4D-40D2-B241-E28FBC6F540C}" presName="childShape" presStyleCnt="0"/>
      <dgm:spPr/>
    </dgm:pt>
    <dgm:pt modelId="{14B7372C-216C-4B58-B13F-1665538E5271}" type="pres">
      <dgm:prSet presAssocID="{86CC7D97-0FFE-4A94-9C44-FC35E0175702}" presName="Name13" presStyleLbl="parChTrans1D2" presStyleIdx="11" presStyleCnt="20" custSzX="151724"/>
      <dgm:spPr/>
      <dgm:t>
        <a:bodyPr/>
        <a:lstStyle/>
        <a:p>
          <a:endParaRPr lang="zh-CN" altLang="en-US"/>
        </a:p>
      </dgm:t>
    </dgm:pt>
    <dgm:pt modelId="{9E72ED68-8672-44E6-AB24-5B4AF0EF600C}" type="pres">
      <dgm:prSet presAssocID="{3254D001-84DF-4F39-9D4C-556540F49587}" presName="childText" presStyleLbl="bgAcc1" presStyleIdx="11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9E5707-47E9-4B9C-9C70-B0BCBD2DEFB3}" type="pres">
      <dgm:prSet presAssocID="{F280C6BF-EE95-4B52-8BDC-1E8A1FB92F33}" presName="Name13" presStyleLbl="parChTrans1D2" presStyleIdx="12" presStyleCnt="20" custSzX="151724"/>
      <dgm:spPr/>
      <dgm:t>
        <a:bodyPr/>
        <a:lstStyle/>
        <a:p>
          <a:endParaRPr lang="zh-CN" altLang="en-US"/>
        </a:p>
      </dgm:t>
    </dgm:pt>
    <dgm:pt modelId="{6E6CBE01-61BD-4190-80C8-492BBA76BAC4}" type="pres">
      <dgm:prSet presAssocID="{94249AB0-8041-41E9-9375-F93BA26FC66B}" presName="childText" presStyleLbl="bgAcc1" presStyleIdx="12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6C0D37-C6F8-4006-B59C-2E1DBDBBADA1}" type="pres">
      <dgm:prSet presAssocID="{197B3A41-DF52-4FAE-BD9E-4968A007FE72}" presName="root" presStyleCnt="0"/>
      <dgm:spPr/>
    </dgm:pt>
    <dgm:pt modelId="{1310E8F2-2429-40CB-ADDF-F8CA39D7B862}" type="pres">
      <dgm:prSet presAssocID="{197B3A41-DF52-4FAE-BD9E-4968A007FE72}" presName="rootComposite" presStyleCnt="0"/>
      <dgm:spPr/>
    </dgm:pt>
    <dgm:pt modelId="{9EF4C6B5-2D30-4AB9-B6AB-E9064F3EDDE5}" type="pres">
      <dgm:prSet presAssocID="{197B3A41-DF52-4FAE-BD9E-4968A007FE72}" presName="rootText" presStyleLbl="node1" presStyleIdx="4" presStyleCnt="6" custScaleX="149768"/>
      <dgm:spPr/>
      <dgm:t>
        <a:bodyPr/>
        <a:lstStyle/>
        <a:p>
          <a:endParaRPr lang="zh-CN" altLang="en-US"/>
        </a:p>
      </dgm:t>
    </dgm:pt>
    <dgm:pt modelId="{C6B48E93-98C8-4B5A-9EAE-C073B2BFB07B}" type="pres">
      <dgm:prSet presAssocID="{197B3A41-DF52-4FAE-BD9E-4968A007FE72}" presName="rootConnector" presStyleLbl="node1" presStyleIdx="4" presStyleCnt="6"/>
      <dgm:spPr/>
      <dgm:t>
        <a:bodyPr/>
        <a:lstStyle/>
        <a:p>
          <a:endParaRPr lang="zh-CN" altLang="en-US"/>
        </a:p>
      </dgm:t>
    </dgm:pt>
    <dgm:pt modelId="{771455CE-3710-4543-99D3-83412A10CFA3}" type="pres">
      <dgm:prSet presAssocID="{197B3A41-DF52-4FAE-BD9E-4968A007FE72}" presName="childShape" presStyleCnt="0"/>
      <dgm:spPr/>
    </dgm:pt>
    <dgm:pt modelId="{449A11BA-CF7F-49FA-91FE-0953516CE4C1}" type="pres">
      <dgm:prSet presAssocID="{CDCF75F8-BBF9-4A27-868C-D23441ED8349}" presName="Name13" presStyleLbl="parChTrans1D2" presStyleIdx="13" presStyleCnt="20" custSzX="151724"/>
      <dgm:spPr/>
      <dgm:t>
        <a:bodyPr/>
        <a:lstStyle/>
        <a:p>
          <a:endParaRPr lang="zh-CN" altLang="en-US"/>
        </a:p>
      </dgm:t>
    </dgm:pt>
    <dgm:pt modelId="{6A62886B-1500-4A48-A38B-D91BB4B6E270}" type="pres">
      <dgm:prSet presAssocID="{C0796068-6E2A-48D9-8E4C-D2E9895EDB00}" presName="childText" presStyleLbl="bgAcc1" presStyleIdx="13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576D65-3259-43EB-A1D3-8553679CA313}" type="pres">
      <dgm:prSet presAssocID="{7AA1787A-CED9-4F30-B153-516DB6E6E495}" presName="Name13" presStyleLbl="parChTrans1D2" presStyleIdx="14" presStyleCnt="20" custSzX="151724"/>
      <dgm:spPr/>
      <dgm:t>
        <a:bodyPr/>
        <a:lstStyle/>
        <a:p>
          <a:endParaRPr lang="zh-CN" altLang="en-US"/>
        </a:p>
      </dgm:t>
    </dgm:pt>
    <dgm:pt modelId="{D52E9378-EA5D-4B3F-B3D9-210FC887DE02}" type="pres">
      <dgm:prSet presAssocID="{0391112E-57E4-4261-B085-36580702413E}" presName="childText" presStyleLbl="bgAcc1" presStyleIdx="14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014C96-0F06-4E54-85B2-C58CAE5D2A9D}" type="pres">
      <dgm:prSet presAssocID="{425B307C-26A2-4F31-BF7F-394E39879327}" presName="Name13" presStyleLbl="parChTrans1D2" presStyleIdx="15" presStyleCnt="20" custSzX="151724"/>
      <dgm:spPr/>
      <dgm:t>
        <a:bodyPr/>
        <a:lstStyle/>
        <a:p>
          <a:endParaRPr lang="zh-CN" altLang="en-US"/>
        </a:p>
      </dgm:t>
    </dgm:pt>
    <dgm:pt modelId="{B4C575FF-6F49-4652-A62F-86D30B831425}" type="pres">
      <dgm:prSet presAssocID="{BC73B5AD-830B-452F-BDF2-17D91E5F892F}" presName="childText" presStyleLbl="bgAcc1" presStyleIdx="15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D0C734-A9D9-458A-BAB6-0F392986C469}" type="pres">
      <dgm:prSet presAssocID="{D62B2FA8-F83A-4B25-BA90-072ECBD59A98}" presName="root" presStyleCnt="0"/>
      <dgm:spPr/>
    </dgm:pt>
    <dgm:pt modelId="{1ACFB0A4-FD53-4008-AD6E-A828AE37AA00}" type="pres">
      <dgm:prSet presAssocID="{D62B2FA8-F83A-4B25-BA90-072ECBD59A98}" presName="rootComposite" presStyleCnt="0"/>
      <dgm:spPr/>
    </dgm:pt>
    <dgm:pt modelId="{F938E6AE-459E-4200-8601-E2F19F2780B7}" type="pres">
      <dgm:prSet presAssocID="{D62B2FA8-F83A-4B25-BA90-072ECBD59A98}" presName="rootText" presStyleLbl="node1" presStyleIdx="5" presStyleCnt="6" custScaleX="149768"/>
      <dgm:spPr/>
      <dgm:t>
        <a:bodyPr/>
        <a:lstStyle/>
        <a:p>
          <a:endParaRPr lang="zh-CN" altLang="en-US"/>
        </a:p>
      </dgm:t>
    </dgm:pt>
    <dgm:pt modelId="{237867AA-669F-42DC-9C0F-0EA83D43DE96}" type="pres">
      <dgm:prSet presAssocID="{D62B2FA8-F83A-4B25-BA90-072ECBD59A98}" presName="rootConnector" presStyleLbl="node1" presStyleIdx="5" presStyleCnt="6"/>
      <dgm:spPr/>
      <dgm:t>
        <a:bodyPr/>
        <a:lstStyle/>
        <a:p>
          <a:endParaRPr lang="zh-CN" altLang="en-US"/>
        </a:p>
      </dgm:t>
    </dgm:pt>
    <dgm:pt modelId="{1829ECEC-79EE-4B66-8915-84385D34E20D}" type="pres">
      <dgm:prSet presAssocID="{D62B2FA8-F83A-4B25-BA90-072ECBD59A98}" presName="childShape" presStyleCnt="0"/>
      <dgm:spPr/>
    </dgm:pt>
    <dgm:pt modelId="{301AC08A-3098-4AFB-9D1E-0865EE117971}" type="pres">
      <dgm:prSet presAssocID="{B2C65B46-D29A-4F83-AA71-3B57B7B150FE}" presName="Name13" presStyleLbl="parChTrans1D2" presStyleIdx="16" presStyleCnt="20" custSzX="151724"/>
      <dgm:spPr/>
      <dgm:t>
        <a:bodyPr/>
        <a:lstStyle/>
        <a:p>
          <a:endParaRPr lang="zh-CN" altLang="en-US"/>
        </a:p>
      </dgm:t>
    </dgm:pt>
    <dgm:pt modelId="{426012CC-473E-4672-814A-A97B9078E194}" type="pres">
      <dgm:prSet presAssocID="{863E31DE-438E-4714-BCA6-36457A16AFA1}" presName="childText" presStyleLbl="bgAcc1" presStyleIdx="16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308CDB-28AE-4612-94FC-96FDB4AC310C}" type="pres">
      <dgm:prSet presAssocID="{E89CAF1F-48F8-4F7B-BB51-2EB9A57E38D6}" presName="Name13" presStyleLbl="parChTrans1D2" presStyleIdx="17" presStyleCnt="20" custSzX="151724"/>
      <dgm:spPr/>
      <dgm:t>
        <a:bodyPr/>
        <a:lstStyle/>
        <a:p>
          <a:endParaRPr lang="zh-CN" altLang="en-US"/>
        </a:p>
      </dgm:t>
    </dgm:pt>
    <dgm:pt modelId="{DEE9975F-863F-40B4-90F1-723F2B14D5FC}" type="pres">
      <dgm:prSet presAssocID="{8B4503F3-98FA-4E2B-A08F-A346C3FFF410}" presName="childText" presStyleLbl="bgAcc1" presStyleIdx="17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A57AA1-3A1F-4BA8-9119-F15E2AA6836F}" type="pres">
      <dgm:prSet presAssocID="{F9C31114-C6F3-4570-A075-1C1CDA9A932D}" presName="Name13" presStyleLbl="parChTrans1D2" presStyleIdx="18" presStyleCnt="20" custSzX="151724"/>
      <dgm:spPr/>
      <dgm:t>
        <a:bodyPr/>
        <a:lstStyle/>
        <a:p>
          <a:endParaRPr lang="zh-CN" altLang="en-US"/>
        </a:p>
      </dgm:t>
    </dgm:pt>
    <dgm:pt modelId="{B468D8C3-08FE-46CF-91FC-0624519F2EC0}" type="pres">
      <dgm:prSet presAssocID="{49744000-DC24-452B-A751-4F7852874D7D}" presName="childText" presStyleLbl="bgAcc1" presStyleIdx="18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5B1F23-1437-4817-83DF-459A31A789CF}" type="pres">
      <dgm:prSet presAssocID="{B1C5658A-1297-4E95-BECD-3BAF95F8B1E2}" presName="Name13" presStyleLbl="parChTrans1D2" presStyleIdx="19" presStyleCnt="20" custSzX="151724"/>
      <dgm:spPr/>
      <dgm:t>
        <a:bodyPr/>
        <a:lstStyle/>
        <a:p>
          <a:endParaRPr lang="zh-CN" altLang="en-US"/>
        </a:p>
      </dgm:t>
    </dgm:pt>
    <dgm:pt modelId="{D6F53AD6-F33D-46CE-BC53-3838591DB99C}" type="pres">
      <dgm:prSet presAssocID="{23B99278-23DC-4AAB-8AF4-A8AF81DD021F}" presName="childText" presStyleLbl="bgAcc1" presStyleIdx="19" presStyleCnt="20" custScaleX="149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174847F-EF9C-493A-BA75-3D7CB062E900}" type="presOf" srcId="{912FBBE8-FB9F-470B-B198-97652C093BDF}" destId="{17F81B30-8BB7-49F8-8481-0511ED23296C}" srcOrd="0" destOrd="0" presId="urn:microsoft.com/office/officeart/2005/8/layout/hierarchy3"/>
    <dgm:cxn modelId="{7C4BB271-9A66-4586-A62C-80FAFE753852}" type="presOf" srcId="{3E9B9D94-A167-4606-B3E8-2C1660BF529E}" destId="{16C2025F-C01F-45F4-8671-24D032248368}" srcOrd="0" destOrd="0" presId="urn:microsoft.com/office/officeart/2005/8/layout/hierarchy3"/>
    <dgm:cxn modelId="{C3F1C8B0-1645-4B8C-BAC6-F90102CD49DE}" type="presOf" srcId="{C0E2B1E5-A495-412D-9796-28BBA4E3DDFF}" destId="{DB0C1F26-F98B-4708-A160-E583F264F4D5}" srcOrd="0" destOrd="0" presId="urn:microsoft.com/office/officeart/2005/8/layout/hierarchy3"/>
    <dgm:cxn modelId="{26F8A14B-2459-45DF-8BFA-5C89C01CA2FD}" type="presOf" srcId="{14CE07A4-050C-4A32-9AA4-646BA41D62E1}" destId="{918ED478-1033-4C68-9951-EC75A05159CB}" srcOrd="0" destOrd="0" presId="urn:microsoft.com/office/officeart/2005/8/layout/hierarchy3"/>
    <dgm:cxn modelId="{5EF5F960-60F3-47E2-9500-6E7D7B41F4D4}" srcId="{F0AE34A8-8CBE-466A-BE09-4652C2EB15EC}" destId="{0A52E804-4FE0-4C92-A0BE-C26EEEEEAEAD}" srcOrd="0" destOrd="0" parTransId="{3F117F7D-B02E-4043-9839-254172336160}" sibTransId="{AC8605C5-D395-4FBF-A53B-8069AA33BFFA}"/>
    <dgm:cxn modelId="{C5B03C93-C83B-4EC9-B709-59E9481133B0}" srcId="{4CDD8831-87DF-4ACD-A85E-0E2917740A42}" destId="{8AFA2649-CD4D-40D2-B241-E28FBC6F540C}" srcOrd="3" destOrd="0" parTransId="{7B08AE6E-6170-43B8-A9D0-8F9129F5AE59}" sibTransId="{B37C504B-94DE-48C5-99E7-24D03CBA17D5}"/>
    <dgm:cxn modelId="{590235C4-EAE1-409B-9836-C3B55DE8629B}" type="presOf" srcId="{1CBA86A4-3069-4D09-80DA-9F7DB7B37A46}" destId="{6C3FF43D-C685-4E0B-ADB0-31DB4F51A5D0}" srcOrd="0" destOrd="0" presId="urn:microsoft.com/office/officeart/2005/8/layout/hierarchy3"/>
    <dgm:cxn modelId="{898E8A46-4B78-4F18-809B-4C832C83A6AD}" type="presOf" srcId="{A3CAF958-949C-48A5-832B-69B6BDDAE0F5}" destId="{B65F305D-A482-4D4A-BEA0-3A503DD5D1F0}" srcOrd="0" destOrd="0" presId="urn:microsoft.com/office/officeart/2005/8/layout/hierarchy3"/>
    <dgm:cxn modelId="{01B9B75E-8E03-4187-B6FD-CDB07EDBE076}" srcId="{4CDD8831-87DF-4ACD-A85E-0E2917740A42}" destId="{D62B2FA8-F83A-4B25-BA90-072ECBD59A98}" srcOrd="5" destOrd="0" parTransId="{62E034A2-197B-4A2A-B7CE-827D5C19E0EF}" sibTransId="{5117C5AB-2D65-498A-AC68-4245C362235D}"/>
    <dgm:cxn modelId="{1C40B1FA-3126-48C2-868B-9CF90EB6D91F}" type="presOf" srcId="{F5C62373-2431-4531-8AAB-9C56FA016D0F}" destId="{C9BE49D5-C761-41E3-9134-A41C15DCA4EA}" srcOrd="0" destOrd="0" presId="urn:microsoft.com/office/officeart/2005/8/layout/hierarchy3"/>
    <dgm:cxn modelId="{4D9F6956-E9A6-4BEC-9FF5-19F4259F7FD7}" srcId="{865E7C2C-E5D7-4E8E-A7F0-508C3B6BCBE0}" destId="{209CE098-086B-41C9-A52C-347A9DCC834C}" srcOrd="0" destOrd="0" parTransId="{F5C62373-2431-4531-8AAB-9C56FA016D0F}" sibTransId="{40F8FAF3-E9AC-4207-87D3-36BC7D273105}"/>
    <dgm:cxn modelId="{BB35B18A-BE38-4819-BFF0-217C746962AA}" type="presOf" srcId="{B6661FB7-BF62-4859-AE81-3C7C35C5BE04}" destId="{21D637F8-FEAA-40B6-B59B-560341A2E990}" srcOrd="0" destOrd="0" presId="urn:microsoft.com/office/officeart/2005/8/layout/hierarchy3"/>
    <dgm:cxn modelId="{38583349-FE4E-427E-8573-E7D65969982B}" type="presOf" srcId="{B6661FB7-BF62-4859-AE81-3C7C35C5BE04}" destId="{81057CDC-56E1-4AAA-B4CD-9ED55F56B8AA}" srcOrd="1" destOrd="0" presId="urn:microsoft.com/office/officeart/2005/8/layout/hierarchy3"/>
    <dgm:cxn modelId="{16805284-6A38-425C-84C0-865AECC1E866}" type="presOf" srcId="{209CE098-086B-41C9-A52C-347A9DCC834C}" destId="{5590CBC4-C01B-4F55-AA13-89B6C45F1F0A}" srcOrd="0" destOrd="0" presId="urn:microsoft.com/office/officeart/2005/8/layout/hierarchy3"/>
    <dgm:cxn modelId="{CE7E6C68-9846-4D38-980D-1349239557D8}" srcId="{4CDD8831-87DF-4ACD-A85E-0E2917740A42}" destId="{197B3A41-DF52-4FAE-BD9E-4968A007FE72}" srcOrd="4" destOrd="0" parTransId="{E4F2CBBE-09B1-4B22-9E2B-5B815FA5C9E0}" sibTransId="{6BA2ECE6-25F9-4184-96F1-546119B41126}"/>
    <dgm:cxn modelId="{2BACB40B-5B19-41A2-83AE-871AE24B7684}" type="presOf" srcId="{97A29EAB-76E6-4FB3-A13A-3CA5718F8A50}" destId="{D90801E4-605A-4A30-9285-7059EF9884C3}" srcOrd="0" destOrd="0" presId="urn:microsoft.com/office/officeart/2005/8/layout/hierarchy3"/>
    <dgm:cxn modelId="{2F708E10-64AC-4A72-982C-84DE5C4DC6D1}" type="presOf" srcId="{4CDD8831-87DF-4ACD-A85E-0E2917740A42}" destId="{9E61B196-37AB-4116-A277-15CC8B3003DE}" srcOrd="0" destOrd="0" presId="urn:microsoft.com/office/officeart/2005/8/layout/hierarchy3"/>
    <dgm:cxn modelId="{641C75C9-B321-4C48-A85A-46DA4E7C4BA9}" srcId="{865E7C2C-E5D7-4E8E-A7F0-508C3B6BCBE0}" destId="{9BCC774B-3BD7-4956-9B36-9A8CE783835D}" srcOrd="1" destOrd="0" parTransId="{97A29EAB-76E6-4FB3-A13A-3CA5718F8A50}" sibTransId="{87091BFA-89DF-4D57-94E7-62406BC99372}"/>
    <dgm:cxn modelId="{18D044A4-AC3F-4615-A328-C374FBC71220}" type="presOf" srcId="{0391112E-57E4-4261-B085-36580702413E}" destId="{D52E9378-EA5D-4B3F-B3D9-210FC887DE02}" srcOrd="0" destOrd="0" presId="urn:microsoft.com/office/officeart/2005/8/layout/hierarchy3"/>
    <dgm:cxn modelId="{47A21CFE-DD19-47F7-82FB-998EBB93F6E7}" type="presOf" srcId="{CCD8FA4F-6BF4-4DE7-B647-0C61DE251F4C}" destId="{468887F1-E686-45CF-B38F-BFD6133D4BF9}" srcOrd="0" destOrd="0" presId="urn:microsoft.com/office/officeart/2005/8/layout/hierarchy3"/>
    <dgm:cxn modelId="{4B1E9378-BD8B-4407-B97F-A44A2A1CBD5C}" type="presOf" srcId="{D62B2FA8-F83A-4B25-BA90-072ECBD59A98}" destId="{237867AA-669F-42DC-9C0F-0EA83D43DE96}" srcOrd="1" destOrd="0" presId="urn:microsoft.com/office/officeart/2005/8/layout/hierarchy3"/>
    <dgm:cxn modelId="{D9313347-473B-4EE6-9756-0F26121607CE}" srcId="{F0AE34A8-8CBE-466A-BE09-4652C2EB15EC}" destId="{45E285BC-43E0-4F1C-8EEA-DA2160173313}" srcOrd="3" destOrd="0" parTransId="{556B4167-6384-4F0B-B71F-2FCA7DC78503}" sibTransId="{6237A580-7E33-4C32-8369-B755DE561D6E}"/>
    <dgm:cxn modelId="{B65D3AA9-C3AF-4908-9848-2D8B09627CD2}" type="presOf" srcId="{460A00F2-20A2-4BAA-95D3-AE0D75D70012}" destId="{589806D1-1D92-475F-AE36-A8C405FDA04B}" srcOrd="0" destOrd="0" presId="urn:microsoft.com/office/officeart/2005/8/layout/hierarchy3"/>
    <dgm:cxn modelId="{8B60E552-15F4-4EEC-9077-4A82B8FC61F0}" type="presOf" srcId="{F280C6BF-EE95-4B52-8BDC-1E8A1FB92F33}" destId="{A89E5707-47E9-4B9C-9C70-B0BCBD2DEFB3}" srcOrd="0" destOrd="0" presId="urn:microsoft.com/office/officeart/2005/8/layout/hierarchy3"/>
    <dgm:cxn modelId="{62CB00DB-03A0-49C3-898A-A55E28ECC0B3}" type="presOf" srcId="{197B3A41-DF52-4FAE-BD9E-4968A007FE72}" destId="{C6B48E93-98C8-4B5A-9EAE-C073B2BFB07B}" srcOrd="1" destOrd="0" presId="urn:microsoft.com/office/officeart/2005/8/layout/hierarchy3"/>
    <dgm:cxn modelId="{7B080C97-16AC-4B90-B4E7-2E82DD3C7908}" srcId="{B6661FB7-BF62-4859-AE81-3C7C35C5BE04}" destId="{912FBBE8-FB9F-470B-B198-97652C093BDF}" srcOrd="3" destOrd="0" parTransId="{C0E2B1E5-A495-412D-9796-28BBA4E3DDFF}" sibTransId="{DE22D9AF-43A6-477A-BBB6-2319F955C20A}"/>
    <dgm:cxn modelId="{EA8E52E5-F74B-41A1-A46E-0D7096FD90BF}" type="presOf" srcId="{863E31DE-438E-4714-BCA6-36457A16AFA1}" destId="{426012CC-473E-4672-814A-A97B9078E194}" srcOrd="0" destOrd="0" presId="urn:microsoft.com/office/officeart/2005/8/layout/hierarchy3"/>
    <dgm:cxn modelId="{CF72B8BA-A77B-431C-9BB6-FE2B190BDDC8}" srcId="{8AFA2649-CD4D-40D2-B241-E28FBC6F540C}" destId="{3254D001-84DF-4F39-9D4C-556540F49587}" srcOrd="0" destOrd="0" parTransId="{86CC7D97-0FFE-4A94-9C44-FC35E0175702}" sibTransId="{3709C742-548D-4934-93A3-C6FDDA50B0E4}"/>
    <dgm:cxn modelId="{7C3D7DEA-629C-413E-A337-C6C7BB05BEAF}" type="presOf" srcId="{3F117F7D-B02E-4043-9839-254172336160}" destId="{8F057979-61B9-428F-BC3C-D23F0A7AB4AB}" srcOrd="0" destOrd="0" presId="urn:microsoft.com/office/officeart/2005/8/layout/hierarchy3"/>
    <dgm:cxn modelId="{BEAF79C7-6806-4C93-AB1F-6407669D9E0E}" srcId="{8AFA2649-CD4D-40D2-B241-E28FBC6F540C}" destId="{94249AB0-8041-41E9-9375-F93BA26FC66B}" srcOrd="1" destOrd="0" parTransId="{F280C6BF-EE95-4B52-8BDC-1E8A1FB92F33}" sibTransId="{2614CABE-032E-4C50-A415-BA92C1B7F732}"/>
    <dgm:cxn modelId="{9AEE9AC7-C99F-4E43-B2B6-754758703A80}" srcId="{4CDD8831-87DF-4ACD-A85E-0E2917740A42}" destId="{B6661FB7-BF62-4859-AE81-3C7C35C5BE04}" srcOrd="0" destOrd="0" parTransId="{8A9CA2BC-3E43-4095-9FE9-68DE4503EE91}" sibTransId="{17771357-D900-4738-82D3-7ACA01C69CDE}"/>
    <dgm:cxn modelId="{792E3D43-E2FE-4C4A-8922-460CD2083013}" srcId="{197B3A41-DF52-4FAE-BD9E-4968A007FE72}" destId="{BC73B5AD-830B-452F-BDF2-17D91E5F892F}" srcOrd="2" destOrd="0" parTransId="{425B307C-26A2-4F31-BF7F-394E39879327}" sibTransId="{E7E13746-A1F2-4AB2-A287-26C1E8C9C999}"/>
    <dgm:cxn modelId="{22111C12-BF09-475C-8745-2F31BE1A5377}" type="presOf" srcId="{8AFA2649-CD4D-40D2-B241-E28FBC6F540C}" destId="{F059C563-C8A4-438D-A1B7-A3A1539A33AC}" srcOrd="1" destOrd="0" presId="urn:microsoft.com/office/officeart/2005/8/layout/hierarchy3"/>
    <dgm:cxn modelId="{757D259A-E25E-4C3B-AD4D-7EA25EBEAA64}" type="presOf" srcId="{E89CAF1F-48F8-4F7B-BB51-2EB9A57E38D6}" destId="{D3308CDB-28AE-4612-94FC-96FDB4AC310C}" srcOrd="0" destOrd="0" presId="urn:microsoft.com/office/officeart/2005/8/layout/hierarchy3"/>
    <dgm:cxn modelId="{F6FEDF79-07F9-47CE-A6FA-7A8EC83DE448}" type="presOf" srcId="{C0796068-6E2A-48D9-8E4C-D2E9895EDB00}" destId="{6A62886B-1500-4A48-A38B-D91BB4B6E270}" srcOrd="0" destOrd="0" presId="urn:microsoft.com/office/officeart/2005/8/layout/hierarchy3"/>
    <dgm:cxn modelId="{920C77D8-4994-4061-88C6-465BC9DF42D1}" type="presOf" srcId="{49744000-DC24-452B-A751-4F7852874D7D}" destId="{B468D8C3-08FE-46CF-91FC-0624519F2EC0}" srcOrd="0" destOrd="0" presId="urn:microsoft.com/office/officeart/2005/8/layout/hierarchy3"/>
    <dgm:cxn modelId="{70169E7A-D33C-4810-AB0D-B88C3E4CF187}" type="presOf" srcId="{B2C65B46-D29A-4F83-AA71-3B57B7B150FE}" destId="{301AC08A-3098-4AFB-9D1E-0865EE117971}" srcOrd="0" destOrd="0" presId="urn:microsoft.com/office/officeart/2005/8/layout/hierarchy3"/>
    <dgm:cxn modelId="{0C86D069-6A4D-4553-9A54-3EB62145A638}" type="presOf" srcId="{197B3A41-DF52-4FAE-BD9E-4968A007FE72}" destId="{9EF4C6B5-2D30-4AB9-B6AB-E9064F3EDDE5}" srcOrd="0" destOrd="0" presId="urn:microsoft.com/office/officeart/2005/8/layout/hierarchy3"/>
    <dgm:cxn modelId="{05A305D9-5A0C-4050-8144-A7CDAE1C9452}" type="presOf" srcId="{26406C64-B3A6-4820-AC66-367A5F7F2DEA}" destId="{CB9F9546-F550-4682-8FA6-1EE65451322B}" srcOrd="0" destOrd="0" presId="urn:microsoft.com/office/officeart/2005/8/layout/hierarchy3"/>
    <dgm:cxn modelId="{3C801361-CA45-47EC-9518-B08A62FE43A7}" type="presOf" srcId="{425B307C-26A2-4F31-BF7F-394E39879327}" destId="{18014C96-0F06-4E54-85B2-C58CAE5D2A9D}" srcOrd="0" destOrd="0" presId="urn:microsoft.com/office/officeart/2005/8/layout/hierarchy3"/>
    <dgm:cxn modelId="{FD30B91B-19C6-4E0F-87A3-76B29F93354F}" type="presOf" srcId="{BC73B5AD-830B-452F-BDF2-17D91E5F892F}" destId="{B4C575FF-6F49-4652-A62F-86D30B831425}" srcOrd="0" destOrd="0" presId="urn:microsoft.com/office/officeart/2005/8/layout/hierarchy3"/>
    <dgm:cxn modelId="{098E1E33-C154-4F47-825C-C2A3D1583600}" type="presOf" srcId="{3254D001-84DF-4F39-9D4C-556540F49587}" destId="{9E72ED68-8672-44E6-AB24-5B4AF0EF600C}" srcOrd="0" destOrd="0" presId="urn:microsoft.com/office/officeart/2005/8/layout/hierarchy3"/>
    <dgm:cxn modelId="{DE1ACFE8-F9B7-4509-90C6-F87532857795}" type="presOf" srcId="{86CC7D97-0FFE-4A94-9C44-FC35E0175702}" destId="{14B7372C-216C-4B58-B13F-1665538E5271}" srcOrd="0" destOrd="0" presId="urn:microsoft.com/office/officeart/2005/8/layout/hierarchy3"/>
    <dgm:cxn modelId="{F76B62B9-665D-4283-961F-9EF163A92B6A}" srcId="{197B3A41-DF52-4FAE-BD9E-4968A007FE72}" destId="{C0796068-6E2A-48D9-8E4C-D2E9895EDB00}" srcOrd="0" destOrd="0" parTransId="{CDCF75F8-BBF9-4A27-868C-D23441ED8349}" sibTransId="{BD6DE197-517E-46AE-98BA-6E4E804DA9E6}"/>
    <dgm:cxn modelId="{7DDDC88D-C3DD-4AEC-85A6-0F85C643DFE2}" type="presOf" srcId="{CDCF75F8-BBF9-4A27-868C-D23441ED8349}" destId="{449A11BA-CF7F-49FA-91FE-0953516CE4C1}" srcOrd="0" destOrd="0" presId="urn:microsoft.com/office/officeart/2005/8/layout/hierarchy3"/>
    <dgm:cxn modelId="{EAE37420-594A-4B9B-A155-6496CE3CB7C1}" srcId="{B6661FB7-BF62-4859-AE81-3C7C35C5BE04}" destId="{1CBA86A4-3069-4D09-80DA-9F7DB7B37A46}" srcOrd="2" destOrd="0" parTransId="{05706E20-3BBB-4CE4-93DE-547F0927FAB3}" sibTransId="{86919049-C278-4157-B8CF-65EBA8270538}"/>
    <dgm:cxn modelId="{22FA1714-A748-46BB-91FB-CE46A997308B}" type="presOf" srcId="{9BCC774B-3BD7-4956-9B36-9A8CE783835D}" destId="{A7A540D8-87DA-4A04-9B2B-54F8C6F800A8}" srcOrd="0" destOrd="0" presId="urn:microsoft.com/office/officeart/2005/8/layout/hierarchy3"/>
    <dgm:cxn modelId="{FCF0B7E4-6347-4DB9-BB5B-888C273696E8}" srcId="{D62B2FA8-F83A-4B25-BA90-072ECBD59A98}" destId="{23B99278-23DC-4AAB-8AF4-A8AF81DD021F}" srcOrd="3" destOrd="0" parTransId="{B1C5658A-1297-4E95-BECD-3BAF95F8B1E2}" sibTransId="{05AC9243-7280-4F75-A023-90C5D077337D}"/>
    <dgm:cxn modelId="{ECF91C66-6640-4CC7-91BF-0377CBD3BB01}" type="presOf" srcId="{C8DAB0B3-7CDE-4185-9EA4-7494C36D378A}" destId="{1207132B-71E4-4B16-9459-37E101E3858C}" srcOrd="0" destOrd="0" presId="urn:microsoft.com/office/officeart/2005/8/layout/hierarchy3"/>
    <dgm:cxn modelId="{FFEA3897-CA08-4AB6-8898-8251CAF2B602}" type="presOf" srcId="{F0AE34A8-8CBE-466A-BE09-4652C2EB15EC}" destId="{FF492CF9-9A31-48C9-B41A-B1C11D46D743}" srcOrd="1" destOrd="0" presId="urn:microsoft.com/office/officeart/2005/8/layout/hierarchy3"/>
    <dgm:cxn modelId="{08ECE17F-8BF5-4E97-A63B-061B93B27E95}" srcId="{B6661FB7-BF62-4859-AE81-3C7C35C5BE04}" destId="{EE5CF080-3C77-432A-A4A0-312649FEC7B3}" srcOrd="0" destOrd="0" parTransId="{26406C64-B3A6-4820-AC66-367A5F7F2DEA}" sibTransId="{E230A7C4-E91F-4EF7-9FD3-73DB135FB241}"/>
    <dgm:cxn modelId="{A668428D-31BC-4085-92FA-7B4093D2BADF}" type="presOf" srcId="{45E285BC-43E0-4F1C-8EEA-DA2160173313}" destId="{0BE657D2-8272-4AE1-A163-73B8D9512F64}" srcOrd="0" destOrd="0" presId="urn:microsoft.com/office/officeart/2005/8/layout/hierarchy3"/>
    <dgm:cxn modelId="{73F00A7D-8057-4409-84C8-DB41C4681A8E}" type="presOf" srcId="{D62B2FA8-F83A-4B25-BA90-072ECBD59A98}" destId="{F938E6AE-459E-4200-8601-E2F19F2780B7}" srcOrd="0" destOrd="0" presId="urn:microsoft.com/office/officeart/2005/8/layout/hierarchy3"/>
    <dgm:cxn modelId="{8A1557FD-87E8-4835-9F55-2CE3F48743DC}" type="presOf" srcId="{8B4503F3-98FA-4E2B-A08F-A346C3FFF410}" destId="{DEE9975F-863F-40B4-90F1-723F2B14D5FC}" srcOrd="0" destOrd="0" presId="urn:microsoft.com/office/officeart/2005/8/layout/hierarchy3"/>
    <dgm:cxn modelId="{F9265570-2DE4-4A3C-86E5-53D95B73EC9C}" srcId="{D62B2FA8-F83A-4B25-BA90-072ECBD59A98}" destId="{49744000-DC24-452B-A751-4F7852874D7D}" srcOrd="2" destOrd="0" parTransId="{F9C31114-C6F3-4570-A075-1C1CDA9A932D}" sibTransId="{6E30DD58-415F-4660-87CA-03CD10DA5BCA}"/>
    <dgm:cxn modelId="{2643463E-07A7-4856-B02D-9B0D9C0FCEBE}" type="presOf" srcId="{865E7C2C-E5D7-4E8E-A7F0-508C3B6BCBE0}" destId="{E6CC0A89-FC89-4547-A63E-8A292CCE84C2}" srcOrd="0" destOrd="0" presId="urn:microsoft.com/office/officeart/2005/8/layout/hierarchy3"/>
    <dgm:cxn modelId="{2146B954-3C6D-4C8B-B97A-A487EF706FDF}" type="presOf" srcId="{27052FCB-5574-4B43-938B-3E7F4C14A2DB}" destId="{B18B8C18-767A-498E-9C4E-302382BEB00E}" srcOrd="0" destOrd="0" presId="urn:microsoft.com/office/officeart/2005/8/layout/hierarchy3"/>
    <dgm:cxn modelId="{5AFE3E52-F59E-428E-B7E6-3877332E66C7}" type="presOf" srcId="{556B4167-6384-4F0B-B71F-2FCA7DC78503}" destId="{74E12004-FFA8-4906-A7EE-ABFAD07984DD}" srcOrd="0" destOrd="0" presId="urn:microsoft.com/office/officeart/2005/8/layout/hierarchy3"/>
    <dgm:cxn modelId="{2CE2DAE9-DA84-4D26-B6E4-87B1BCA3B6A2}" type="presOf" srcId="{8AFA2649-CD4D-40D2-B241-E28FBC6F540C}" destId="{037B3F9D-9BC2-4639-9011-B165EA51CA66}" srcOrd="0" destOrd="0" presId="urn:microsoft.com/office/officeart/2005/8/layout/hierarchy3"/>
    <dgm:cxn modelId="{DF305223-95EC-4B76-A3D0-68F845F64527}" srcId="{4CDD8831-87DF-4ACD-A85E-0E2917740A42}" destId="{865E7C2C-E5D7-4E8E-A7F0-508C3B6BCBE0}" srcOrd="1" destOrd="0" parTransId="{77235E8A-F03C-4C75-9CDB-4A6F0D874AEF}" sibTransId="{C3A73817-9CC6-45E0-AAC5-A0264BF93B8A}"/>
    <dgm:cxn modelId="{124C6DA3-9611-4B32-A709-63B4A5D1D522}" type="presOf" srcId="{F0AE34A8-8CBE-466A-BE09-4652C2EB15EC}" destId="{90752257-9654-436E-81DB-ED12A5EC0C98}" srcOrd="0" destOrd="0" presId="urn:microsoft.com/office/officeart/2005/8/layout/hierarchy3"/>
    <dgm:cxn modelId="{86D30A64-3A86-49B4-B9EB-A0FF806E8745}" type="presOf" srcId="{EE5CF080-3C77-432A-A4A0-312649FEC7B3}" destId="{49EA7524-17B6-4084-A693-40628555A2CA}" srcOrd="0" destOrd="0" presId="urn:microsoft.com/office/officeart/2005/8/layout/hierarchy3"/>
    <dgm:cxn modelId="{6C91B8DA-E21C-4ED5-9679-5FE2289D10CA}" type="presOf" srcId="{05706E20-3BBB-4CE4-93DE-547F0927FAB3}" destId="{C023DD3B-7392-424B-BA7E-785C2FCD82EB}" srcOrd="0" destOrd="0" presId="urn:microsoft.com/office/officeart/2005/8/layout/hierarchy3"/>
    <dgm:cxn modelId="{7AE3D363-7BCD-4336-94AB-81CD2C2E806C}" srcId="{D62B2FA8-F83A-4B25-BA90-072ECBD59A98}" destId="{863E31DE-438E-4714-BCA6-36457A16AFA1}" srcOrd="0" destOrd="0" parTransId="{B2C65B46-D29A-4F83-AA71-3B57B7B150FE}" sibTransId="{0B9931A5-4895-42A7-8957-A2125D3D86EC}"/>
    <dgm:cxn modelId="{C966706A-5EC4-4BF5-B362-94ADF8C110DC}" type="presOf" srcId="{B1C5658A-1297-4E95-BECD-3BAF95F8B1E2}" destId="{385B1F23-1437-4817-83DF-459A31A789CF}" srcOrd="0" destOrd="0" presId="urn:microsoft.com/office/officeart/2005/8/layout/hierarchy3"/>
    <dgm:cxn modelId="{02BE71D4-3AEF-4082-BF54-4607E8AAF1C5}" srcId="{F0AE34A8-8CBE-466A-BE09-4652C2EB15EC}" destId="{CCD8FA4F-6BF4-4DE7-B647-0C61DE251F4C}" srcOrd="2" destOrd="0" parTransId="{14CE07A4-050C-4A32-9AA4-646BA41D62E1}" sibTransId="{B4E4417D-2CC2-40DF-BF12-BCF9B29CEAC6}"/>
    <dgm:cxn modelId="{1FCE723A-99E2-465D-997C-07A7A9C3F43D}" type="presOf" srcId="{F9C31114-C6F3-4570-A075-1C1CDA9A932D}" destId="{6BA57AA1-3A1F-4BA8-9119-F15E2AA6836F}" srcOrd="0" destOrd="0" presId="urn:microsoft.com/office/officeart/2005/8/layout/hierarchy3"/>
    <dgm:cxn modelId="{E4567D8C-558E-4912-A256-D08D31418913}" type="presOf" srcId="{7A5F4740-2D28-4462-BD4B-FE63A5D87816}" destId="{F929624A-5174-4413-89F9-4EF74A2499EB}" srcOrd="0" destOrd="0" presId="urn:microsoft.com/office/officeart/2005/8/layout/hierarchy3"/>
    <dgm:cxn modelId="{767728B8-193A-42FD-92F2-78C7EE83C530}" srcId="{4CDD8831-87DF-4ACD-A85E-0E2917740A42}" destId="{F0AE34A8-8CBE-466A-BE09-4652C2EB15EC}" srcOrd="2" destOrd="0" parTransId="{15D11086-E6A2-4A14-9206-48D3A9D46D8F}" sibTransId="{38C79ED2-12BD-4DE5-B5EB-C04E80A9D290}"/>
    <dgm:cxn modelId="{0956F6F8-FC7C-4558-93DB-358B3395BE71}" type="presOf" srcId="{865E7C2C-E5D7-4E8E-A7F0-508C3B6BCBE0}" destId="{8EE00D4D-4002-48FA-BB4B-C9523A5B59B2}" srcOrd="1" destOrd="0" presId="urn:microsoft.com/office/officeart/2005/8/layout/hierarchy3"/>
    <dgm:cxn modelId="{2B1B91E1-4274-4458-BD77-145B93BB5E0D}" srcId="{B6661FB7-BF62-4859-AE81-3C7C35C5BE04}" destId="{A3CAF958-949C-48A5-832B-69B6BDDAE0F5}" srcOrd="4" destOrd="0" parTransId="{460A00F2-20A2-4BAA-95D3-AE0D75D70012}" sibTransId="{CEFFB7A3-B275-4CDA-B5B5-2DCD06F33E15}"/>
    <dgm:cxn modelId="{8E4D54AD-C2EE-4B5E-A0F8-EB17B6B65A01}" srcId="{F0AE34A8-8CBE-466A-BE09-4652C2EB15EC}" destId="{7A5F4740-2D28-4462-BD4B-FE63A5D87816}" srcOrd="1" destOrd="0" parTransId="{C8DAB0B3-7CDE-4185-9EA4-7494C36D378A}" sibTransId="{825E7F50-8A85-450B-A2D7-114BA32914F2}"/>
    <dgm:cxn modelId="{324E4C18-CE95-4B34-A756-426D1652C662}" type="presOf" srcId="{7AA1787A-CED9-4F30-B153-516DB6E6E495}" destId="{04576D65-3259-43EB-A1D3-8553679CA313}" srcOrd="0" destOrd="0" presId="urn:microsoft.com/office/officeart/2005/8/layout/hierarchy3"/>
    <dgm:cxn modelId="{34086259-7A81-4FF7-9035-D15997A5D7E3}" type="presOf" srcId="{0A52E804-4FE0-4C92-A0BE-C26EEEEEAEAD}" destId="{20C6371D-29C1-44F0-B9EA-D1A62BF41A37}" srcOrd="0" destOrd="0" presId="urn:microsoft.com/office/officeart/2005/8/layout/hierarchy3"/>
    <dgm:cxn modelId="{6D94A362-601D-4ED9-BB78-2DCD0DDDDB6D}" srcId="{197B3A41-DF52-4FAE-BD9E-4968A007FE72}" destId="{0391112E-57E4-4261-B085-36580702413E}" srcOrd="1" destOrd="0" parTransId="{7AA1787A-CED9-4F30-B153-516DB6E6E495}" sibTransId="{B168D474-194B-4D84-8CFB-2157904F2079}"/>
    <dgm:cxn modelId="{C1974CC7-FF9B-4FF9-BAA9-7D726F26DC85}" type="presOf" srcId="{23B99278-23DC-4AAB-8AF4-A8AF81DD021F}" destId="{D6F53AD6-F33D-46CE-BC53-3838591DB99C}" srcOrd="0" destOrd="0" presId="urn:microsoft.com/office/officeart/2005/8/layout/hierarchy3"/>
    <dgm:cxn modelId="{1DF74361-B749-47AD-9F9C-D406B528C0C8}" srcId="{B6661FB7-BF62-4859-AE81-3C7C35C5BE04}" destId="{3E9B9D94-A167-4606-B3E8-2C1660BF529E}" srcOrd="1" destOrd="0" parTransId="{27052FCB-5574-4B43-938B-3E7F4C14A2DB}" sibTransId="{F30F98F5-EBBA-4246-A631-8CA7F5E28F99}"/>
    <dgm:cxn modelId="{D25578F9-E596-46F7-8A56-814E888291FF}" type="presOf" srcId="{94249AB0-8041-41E9-9375-F93BA26FC66B}" destId="{6E6CBE01-61BD-4190-80C8-492BBA76BAC4}" srcOrd="0" destOrd="0" presId="urn:microsoft.com/office/officeart/2005/8/layout/hierarchy3"/>
    <dgm:cxn modelId="{D11094F2-AF42-456B-921D-768E250119AC}" srcId="{D62B2FA8-F83A-4B25-BA90-072ECBD59A98}" destId="{8B4503F3-98FA-4E2B-A08F-A346C3FFF410}" srcOrd="1" destOrd="0" parTransId="{E89CAF1F-48F8-4F7B-BB51-2EB9A57E38D6}" sibTransId="{36D6072C-F6C6-4629-83EC-2942BB2E0B50}"/>
    <dgm:cxn modelId="{D16F8FE6-1CF8-4B48-9018-EA7912CF701B}" type="presParOf" srcId="{9E61B196-37AB-4116-A277-15CC8B3003DE}" destId="{CFAD0E86-7341-4DAA-8BCB-7AD41B00561A}" srcOrd="0" destOrd="0" presId="urn:microsoft.com/office/officeart/2005/8/layout/hierarchy3"/>
    <dgm:cxn modelId="{6DE081F0-458A-4865-91DA-7FA4D232627D}" type="presParOf" srcId="{CFAD0E86-7341-4DAA-8BCB-7AD41B00561A}" destId="{9C168CB9-8056-46BE-895C-512E45917FE0}" srcOrd="0" destOrd="0" presId="urn:microsoft.com/office/officeart/2005/8/layout/hierarchy3"/>
    <dgm:cxn modelId="{5CE073D3-1C8A-4C0D-A731-3CF9061665C7}" type="presParOf" srcId="{9C168CB9-8056-46BE-895C-512E45917FE0}" destId="{21D637F8-FEAA-40B6-B59B-560341A2E990}" srcOrd="0" destOrd="0" presId="urn:microsoft.com/office/officeart/2005/8/layout/hierarchy3"/>
    <dgm:cxn modelId="{3B778EF7-8306-4C03-87C8-B4165D79F957}" type="presParOf" srcId="{9C168CB9-8056-46BE-895C-512E45917FE0}" destId="{81057CDC-56E1-4AAA-B4CD-9ED55F56B8AA}" srcOrd="1" destOrd="0" presId="urn:microsoft.com/office/officeart/2005/8/layout/hierarchy3"/>
    <dgm:cxn modelId="{2808AE2D-BF05-418C-BCD0-E516DBA38B1E}" type="presParOf" srcId="{CFAD0E86-7341-4DAA-8BCB-7AD41B00561A}" destId="{5B905E8E-B859-4DA6-93B7-BE9005C07367}" srcOrd="1" destOrd="0" presId="urn:microsoft.com/office/officeart/2005/8/layout/hierarchy3"/>
    <dgm:cxn modelId="{5F973EED-5F6E-4021-BAE2-2017641DAC49}" type="presParOf" srcId="{5B905E8E-B859-4DA6-93B7-BE9005C07367}" destId="{CB9F9546-F550-4682-8FA6-1EE65451322B}" srcOrd="0" destOrd="0" presId="urn:microsoft.com/office/officeart/2005/8/layout/hierarchy3"/>
    <dgm:cxn modelId="{6B676AF4-C587-4FF8-B4E2-53328754B90B}" type="presParOf" srcId="{5B905E8E-B859-4DA6-93B7-BE9005C07367}" destId="{49EA7524-17B6-4084-A693-40628555A2CA}" srcOrd="1" destOrd="0" presId="urn:microsoft.com/office/officeart/2005/8/layout/hierarchy3"/>
    <dgm:cxn modelId="{235CA72C-281E-4C45-BBCD-B2BFC92BD60B}" type="presParOf" srcId="{5B905E8E-B859-4DA6-93B7-BE9005C07367}" destId="{B18B8C18-767A-498E-9C4E-302382BEB00E}" srcOrd="2" destOrd="0" presId="urn:microsoft.com/office/officeart/2005/8/layout/hierarchy3"/>
    <dgm:cxn modelId="{FBCDF7CE-6CA4-4BF7-9535-B2771052A7FD}" type="presParOf" srcId="{5B905E8E-B859-4DA6-93B7-BE9005C07367}" destId="{16C2025F-C01F-45F4-8671-24D032248368}" srcOrd="3" destOrd="0" presId="urn:microsoft.com/office/officeart/2005/8/layout/hierarchy3"/>
    <dgm:cxn modelId="{A139FA0C-DB35-4300-B018-B60B0363DFA8}" type="presParOf" srcId="{5B905E8E-B859-4DA6-93B7-BE9005C07367}" destId="{C023DD3B-7392-424B-BA7E-785C2FCD82EB}" srcOrd="4" destOrd="0" presId="urn:microsoft.com/office/officeart/2005/8/layout/hierarchy3"/>
    <dgm:cxn modelId="{E23FC786-0A64-4CD7-A627-02D08A621847}" type="presParOf" srcId="{5B905E8E-B859-4DA6-93B7-BE9005C07367}" destId="{6C3FF43D-C685-4E0B-ADB0-31DB4F51A5D0}" srcOrd="5" destOrd="0" presId="urn:microsoft.com/office/officeart/2005/8/layout/hierarchy3"/>
    <dgm:cxn modelId="{F6372268-2DBE-420F-90B7-A9976755C7BA}" type="presParOf" srcId="{5B905E8E-B859-4DA6-93B7-BE9005C07367}" destId="{DB0C1F26-F98B-4708-A160-E583F264F4D5}" srcOrd="6" destOrd="0" presId="urn:microsoft.com/office/officeart/2005/8/layout/hierarchy3"/>
    <dgm:cxn modelId="{8E91AB76-F295-41D1-B2B3-09AE7C7D61A1}" type="presParOf" srcId="{5B905E8E-B859-4DA6-93B7-BE9005C07367}" destId="{17F81B30-8BB7-49F8-8481-0511ED23296C}" srcOrd="7" destOrd="0" presId="urn:microsoft.com/office/officeart/2005/8/layout/hierarchy3"/>
    <dgm:cxn modelId="{F9E02425-FEF9-43DA-9D94-B3BBEC36B5C5}" type="presParOf" srcId="{5B905E8E-B859-4DA6-93B7-BE9005C07367}" destId="{589806D1-1D92-475F-AE36-A8C405FDA04B}" srcOrd="8" destOrd="0" presId="urn:microsoft.com/office/officeart/2005/8/layout/hierarchy3"/>
    <dgm:cxn modelId="{185B6519-0EA7-4DB8-8050-0F49B49B6E62}" type="presParOf" srcId="{5B905E8E-B859-4DA6-93B7-BE9005C07367}" destId="{B65F305D-A482-4D4A-BEA0-3A503DD5D1F0}" srcOrd="9" destOrd="0" presId="urn:microsoft.com/office/officeart/2005/8/layout/hierarchy3"/>
    <dgm:cxn modelId="{98F59829-2DEB-48B1-B1A2-9532B5B79355}" type="presParOf" srcId="{9E61B196-37AB-4116-A277-15CC8B3003DE}" destId="{55864DE4-C30C-4222-A914-0818183BC00A}" srcOrd="1" destOrd="0" presId="urn:microsoft.com/office/officeart/2005/8/layout/hierarchy3"/>
    <dgm:cxn modelId="{B74EAA14-F1AA-4CE8-8314-E11976A393B4}" type="presParOf" srcId="{55864DE4-C30C-4222-A914-0818183BC00A}" destId="{1A4FCC7E-410E-4EAF-9177-825EE655AD12}" srcOrd="0" destOrd="0" presId="urn:microsoft.com/office/officeart/2005/8/layout/hierarchy3"/>
    <dgm:cxn modelId="{3FC7E56F-45F3-4DA2-A04A-1AE2C9EE568D}" type="presParOf" srcId="{1A4FCC7E-410E-4EAF-9177-825EE655AD12}" destId="{E6CC0A89-FC89-4547-A63E-8A292CCE84C2}" srcOrd="0" destOrd="0" presId="urn:microsoft.com/office/officeart/2005/8/layout/hierarchy3"/>
    <dgm:cxn modelId="{16F9FA3C-450D-4FEE-BBA3-423453AE3BFC}" type="presParOf" srcId="{1A4FCC7E-410E-4EAF-9177-825EE655AD12}" destId="{8EE00D4D-4002-48FA-BB4B-C9523A5B59B2}" srcOrd="1" destOrd="0" presId="urn:microsoft.com/office/officeart/2005/8/layout/hierarchy3"/>
    <dgm:cxn modelId="{568EB3D0-D29F-497B-9100-3C3C386914C4}" type="presParOf" srcId="{55864DE4-C30C-4222-A914-0818183BC00A}" destId="{214CBB33-AFCC-4E29-8C57-60CBBB32FBD0}" srcOrd="1" destOrd="0" presId="urn:microsoft.com/office/officeart/2005/8/layout/hierarchy3"/>
    <dgm:cxn modelId="{73F6F88C-41F3-45CC-9A4C-EE781500D97A}" type="presParOf" srcId="{214CBB33-AFCC-4E29-8C57-60CBBB32FBD0}" destId="{C9BE49D5-C761-41E3-9134-A41C15DCA4EA}" srcOrd="0" destOrd="0" presId="urn:microsoft.com/office/officeart/2005/8/layout/hierarchy3"/>
    <dgm:cxn modelId="{CCADD96E-A0AC-4A68-BDDD-BE68C44F2126}" type="presParOf" srcId="{214CBB33-AFCC-4E29-8C57-60CBBB32FBD0}" destId="{5590CBC4-C01B-4F55-AA13-89B6C45F1F0A}" srcOrd="1" destOrd="0" presId="urn:microsoft.com/office/officeart/2005/8/layout/hierarchy3"/>
    <dgm:cxn modelId="{31CE7707-F04F-466A-8324-34B6F7916325}" type="presParOf" srcId="{214CBB33-AFCC-4E29-8C57-60CBBB32FBD0}" destId="{D90801E4-605A-4A30-9285-7059EF9884C3}" srcOrd="2" destOrd="0" presId="urn:microsoft.com/office/officeart/2005/8/layout/hierarchy3"/>
    <dgm:cxn modelId="{3D5B11AB-585F-43D9-BE2E-9E119DE5539D}" type="presParOf" srcId="{214CBB33-AFCC-4E29-8C57-60CBBB32FBD0}" destId="{A7A540D8-87DA-4A04-9B2B-54F8C6F800A8}" srcOrd="3" destOrd="0" presId="urn:microsoft.com/office/officeart/2005/8/layout/hierarchy3"/>
    <dgm:cxn modelId="{FCE257C3-C3A6-4FE1-9A43-C87A5379E59E}" type="presParOf" srcId="{9E61B196-37AB-4116-A277-15CC8B3003DE}" destId="{3191690E-F007-4300-9F2D-454AF2C2CFCF}" srcOrd="2" destOrd="0" presId="urn:microsoft.com/office/officeart/2005/8/layout/hierarchy3"/>
    <dgm:cxn modelId="{81F1CC83-B0E0-4D46-9D6B-C5F71565D859}" type="presParOf" srcId="{3191690E-F007-4300-9F2D-454AF2C2CFCF}" destId="{D63B3B6E-4278-4D17-89FF-1A934AC2D272}" srcOrd="0" destOrd="0" presId="urn:microsoft.com/office/officeart/2005/8/layout/hierarchy3"/>
    <dgm:cxn modelId="{B396B6EC-EAA2-4F2D-A324-7E85E72C8553}" type="presParOf" srcId="{D63B3B6E-4278-4D17-89FF-1A934AC2D272}" destId="{90752257-9654-436E-81DB-ED12A5EC0C98}" srcOrd="0" destOrd="0" presId="urn:microsoft.com/office/officeart/2005/8/layout/hierarchy3"/>
    <dgm:cxn modelId="{470296BB-A2B9-4E19-A8AA-47F49A279CD6}" type="presParOf" srcId="{D63B3B6E-4278-4D17-89FF-1A934AC2D272}" destId="{FF492CF9-9A31-48C9-B41A-B1C11D46D743}" srcOrd="1" destOrd="0" presId="urn:microsoft.com/office/officeart/2005/8/layout/hierarchy3"/>
    <dgm:cxn modelId="{0FDE8B0B-55B8-4E14-8BE2-ED53EDF0005D}" type="presParOf" srcId="{3191690E-F007-4300-9F2D-454AF2C2CFCF}" destId="{23C4B120-6A0D-4938-A2DB-5B723D2C853C}" srcOrd="1" destOrd="0" presId="urn:microsoft.com/office/officeart/2005/8/layout/hierarchy3"/>
    <dgm:cxn modelId="{719C504E-5F2F-4535-82D8-53EA31372BF2}" type="presParOf" srcId="{23C4B120-6A0D-4938-A2DB-5B723D2C853C}" destId="{8F057979-61B9-428F-BC3C-D23F0A7AB4AB}" srcOrd="0" destOrd="0" presId="urn:microsoft.com/office/officeart/2005/8/layout/hierarchy3"/>
    <dgm:cxn modelId="{F5FC290E-6FD1-4828-8B56-50D432744CFE}" type="presParOf" srcId="{23C4B120-6A0D-4938-A2DB-5B723D2C853C}" destId="{20C6371D-29C1-44F0-B9EA-D1A62BF41A37}" srcOrd="1" destOrd="0" presId="urn:microsoft.com/office/officeart/2005/8/layout/hierarchy3"/>
    <dgm:cxn modelId="{38C87BE7-0AE3-4FB6-BD4C-C79837278837}" type="presParOf" srcId="{23C4B120-6A0D-4938-A2DB-5B723D2C853C}" destId="{1207132B-71E4-4B16-9459-37E101E3858C}" srcOrd="2" destOrd="0" presId="urn:microsoft.com/office/officeart/2005/8/layout/hierarchy3"/>
    <dgm:cxn modelId="{4B0D4056-4072-4A71-9319-3F3602D82DC5}" type="presParOf" srcId="{23C4B120-6A0D-4938-A2DB-5B723D2C853C}" destId="{F929624A-5174-4413-89F9-4EF74A2499EB}" srcOrd="3" destOrd="0" presId="urn:microsoft.com/office/officeart/2005/8/layout/hierarchy3"/>
    <dgm:cxn modelId="{0354E383-A6CC-494F-814E-E366B7DD0422}" type="presParOf" srcId="{23C4B120-6A0D-4938-A2DB-5B723D2C853C}" destId="{918ED478-1033-4C68-9951-EC75A05159CB}" srcOrd="4" destOrd="0" presId="urn:microsoft.com/office/officeart/2005/8/layout/hierarchy3"/>
    <dgm:cxn modelId="{016E8321-43EC-46CB-9747-2982DD26A716}" type="presParOf" srcId="{23C4B120-6A0D-4938-A2DB-5B723D2C853C}" destId="{468887F1-E686-45CF-B38F-BFD6133D4BF9}" srcOrd="5" destOrd="0" presId="urn:microsoft.com/office/officeart/2005/8/layout/hierarchy3"/>
    <dgm:cxn modelId="{BA11C0D4-19EC-4B18-8523-A06DFA7631F2}" type="presParOf" srcId="{23C4B120-6A0D-4938-A2DB-5B723D2C853C}" destId="{74E12004-FFA8-4906-A7EE-ABFAD07984DD}" srcOrd="6" destOrd="0" presId="urn:microsoft.com/office/officeart/2005/8/layout/hierarchy3"/>
    <dgm:cxn modelId="{1F2F9230-AC09-4B21-B574-DD8B7A217F73}" type="presParOf" srcId="{23C4B120-6A0D-4938-A2DB-5B723D2C853C}" destId="{0BE657D2-8272-4AE1-A163-73B8D9512F64}" srcOrd="7" destOrd="0" presId="urn:microsoft.com/office/officeart/2005/8/layout/hierarchy3"/>
    <dgm:cxn modelId="{6DCB2662-C16F-4630-9101-943ACDE5BAE2}" type="presParOf" srcId="{9E61B196-37AB-4116-A277-15CC8B3003DE}" destId="{7C8173FC-87E7-4F10-9303-35D7F7A29426}" srcOrd="3" destOrd="0" presId="urn:microsoft.com/office/officeart/2005/8/layout/hierarchy3"/>
    <dgm:cxn modelId="{1AF7C689-6E75-4FC4-A27B-1651DE835F7B}" type="presParOf" srcId="{7C8173FC-87E7-4F10-9303-35D7F7A29426}" destId="{5DFA2237-C5FF-4E39-BB95-FAC8F2838359}" srcOrd="0" destOrd="0" presId="urn:microsoft.com/office/officeart/2005/8/layout/hierarchy3"/>
    <dgm:cxn modelId="{B5E11039-7AAF-4602-BAF0-62798F503139}" type="presParOf" srcId="{5DFA2237-C5FF-4E39-BB95-FAC8F2838359}" destId="{037B3F9D-9BC2-4639-9011-B165EA51CA66}" srcOrd="0" destOrd="0" presId="urn:microsoft.com/office/officeart/2005/8/layout/hierarchy3"/>
    <dgm:cxn modelId="{781F95C6-885C-42D9-85C1-85A176DE4388}" type="presParOf" srcId="{5DFA2237-C5FF-4E39-BB95-FAC8F2838359}" destId="{F059C563-C8A4-438D-A1B7-A3A1539A33AC}" srcOrd="1" destOrd="0" presId="urn:microsoft.com/office/officeart/2005/8/layout/hierarchy3"/>
    <dgm:cxn modelId="{285D3418-5804-4038-8AF6-028BB12F919F}" type="presParOf" srcId="{7C8173FC-87E7-4F10-9303-35D7F7A29426}" destId="{05204D63-0B5F-43AD-8704-188E842AA2DC}" srcOrd="1" destOrd="0" presId="urn:microsoft.com/office/officeart/2005/8/layout/hierarchy3"/>
    <dgm:cxn modelId="{FA33CD94-6066-4BB6-AA49-5AB64F86E527}" type="presParOf" srcId="{05204D63-0B5F-43AD-8704-188E842AA2DC}" destId="{14B7372C-216C-4B58-B13F-1665538E5271}" srcOrd="0" destOrd="0" presId="urn:microsoft.com/office/officeart/2005/8/layout/hierarchy3"/>
    <dgm:cxn modelId="{4190B516-DE3B-4C76-8B00-ED2382553C0F}" type="presParOf" srcId="{05204D63-0B5F-43AD-8704-188E842AA2DC}" destId="{9E72ED68-8672-44E6-AB24-5B4AF0EF600C}" srcOrd="1" destOrd="0" presId="urn:microsoft.com/office/officeart/2005/8/layout/hierarchy3"/>
    <dgm:cxn modelId="{B360E666-5A4C-4B31-8E55-443B66ABEC85}" type="presParOf" srcId="{05204D63-0B5F-43AD-8704-188E842AA2DC}" destId="{A89E5707-47E9-4B9C-9C70-B0BCBD2DEFB3}" srcOrd="2" destOrd="0" presId="urn:microsoft.com/office/officeart/2005/8/layout/hierarchy3"/>
    <dgm:cxn modelId="{F60BEF4F-469E-4298-A082-BAF70B44F934}" type="presParOf" srcId="{05204D63-0B5F-43AD-8704-188E842AA2DC}" destId="{6E6CBE01-61BD-4190-80C8-492BBA76BAC4}" srcOrd="3" destOrd="0" presId="urn:microsoft.com/office/officeart/2005/8/layout/hierarchy3"/>
    <dgm:cxn modelId="{AB405E17-A835-4174-8AF3-C3E1571205D9}" type="presParOf" srcId="{9E61B196-37AB-4116-A277-15CC8B3003DE}" destId="{F46C0D37-C6F8-4006-B59C-2E1DBDBBADA1}" srcOrd="4" destOrd="0" presId="urn:microsoft.com/office/officeart/2005/8/layout/hierarchy3"/>
    <dgm:cxn modelId="{403063D9-CA3F-4DD0-8EE0-A99EB03DD0B9}" type="presParOf" srcId="{F46C0D37-C6F8-4006-B59C-2E1DBDBBADA1}" destId="{1310E8F2-2429-40CB-ADDF-F8CA39D7B862}" srcOrd="0" destOrd="0" presId="urn:microsoft.com/office/officeart/2005/8/layout/hierarchy3"/>
    <dgm:cxn modelId="{E3E7662A-9C26-4E78-AD7F-011C98B166A2}" type="presParOf" srcId="{1310E8F2-2429-40CB-ADDF-F8CA39D7B862}" destId="{9EF4C6B5-2D30-4AB9-B6AB-E9064F3EDDE5}" srcOrd="0" destOrd="0" presId="urn:microsoft.com/office/officeart/2005/8/layout/hierarchy3"/>
    <dgm:cxn modelId="{7A04D04F-8D48-409B-8F16-ADC7922CF1CB}" type="presParOf" srcId="{1310E8F2-2429-40CB-ADDF-F8CA39D7B862}" destId="{C6B48E93-98C8-4B5A-9EAE-C073B2BFB07B}" srcOrd="1" destOrd="0" presId="urn:microsoft.com/office/officeart/2005/8/layout/hierarchy3"/>
    <dgm:cxn modelId="{C1ED00DD-3A6C-48B5-A9D4-A2A528F67B8E}" type="presParOf" srcId="{F46C0D37-C6F8-4006-B59C-2E1DBDBBADA1}" destId="{771455CE-3710-4543-99D3-83412A10CFA3}" srcOrd="1" destOrd="0" presId="urn:microsoft.com/office/officeart/2005/8/layout/hierarchy3"/>
    <dgm:cxn modelId="{A74F6605-686F-425C-9742-D9BB046F798C}" type="presParOf" srcId="{771455CE-3710-4543-99D3-83412A10CFA3}" destId="{449A11BA-CF7F-49FA-91FE-0953516CE4C1}" srcOrd="0" destOrd="0" presId="urn:microsoft.com/office/officeart/2005/8/layout/hierarchy3"/>
    <dgm:cxn modelId="{08D1949F-49AF-48DC-9ED3-247CE7276E62}" type="presParOf" srcId="{771455CE-3710-4543-99D3-83412A10CFA3}" destId="{6A62886B-1500-4A48-A38B-D91BB4B6E270}" srcOrd="1" destOrd="0" presId="urn:microsoft.com/office/officeart/2005/8/layout/hierarchy3"/>
    <dgm:cxn modelId="{E8B033D1-F5B4-4EAC-A66C-005AA1FF84DA}" type="presParOf" srcId="{771455CE-3710-4543-99D3-83412A10CFA3}" destId="{04576D65-3259-43EB-A1D3-8553679CA313}" srcOrd="2" destOrd="0" presId="urn:microsoft.com/office/officeart/2005/8/layout/hierarchy3"/>
    <dgm:cxn modelId="{0978FE48-792F-4048-A5BE-75E4D4F4E449}" type="presParOf" srcId="{771455CE-3710-4543-99D3-83412A10CFA3}" destId="{D52E9378-EA5D-4B3F-B3D9-210FC887DE02}" srcOrd="3" destOrd="0" presId="urn:microsoft.com/office/officeart/2005/8/layout/hierarchy3"/>
    <dgm:cxn modelId="{B44DFDA3-5BEA-4B3E-8364-26C403FC0740}" type="presParOf" srcId="{771455CE-3710-4543-99D3-83412A10CFA3}" destId="{18014C96-0F06-4E54-85B2-C58CAE5D2A9D}" srcOrd="4" destOrd="0" presId="urn:microsoft.com/office/officeart/2005/8/layout/hierarchy3"/>
    <dgm:cxn modelId="{219728D5-971A-4183-A78B-4C021033DA19}" type="presParOf" srcId="{771455CE-3710-4543-99D3-83412A10CFA3}" destId="{B4C575FF-6F49-4652-A62F-86D30B831425}" srcOrd="5" destOrd="0" presId="urn:microsoft.com/office/officeart/2005/8/layout/hierarchy3"/>
    <dgm:cxn modelId="{401783CA-8A63-4EDF-91F0-1F04349505BA}" type="presParOf" srcId="{9E61B196-37AB-4116-A277-15CC8B3003DE}" destId="{2ED0C734-A9D9-458A-BAB6-0F392986C469}" srcOrd="5" destOrd="0" presId="urn:microsoft.com/office/officeart/2005/8/layout/hierarchy3"/>
    <dgm:cxn modelId="{CA61FC6B-96C6-41E3-A2C7-406B9E1AEC2B}" type="presParOf" srcId="{2ED0C734-A9D9-458A-BAB6-0F392986C469}" destId="{1ACFB0A4-FD53-4008-AD6E-A828AE37AA00}" srcOrd="0" destOrd="0" presId="urn:microsoft.com/office/officeart/2005/8/layout/hierarchy3"/>
    <dgm:cxn modelId="{1BCAB820-92D5-4E15-9AA8-2950AB87F694}" type="presParOf" srcId="{1ACFB0A4-FD53-4008-AD6E-A828AE37AA00}" destId="{F938E6AE-459E-4200-8601-E2F19F2780B7}" srcOrd="0" destOrd="0" presId="urn:microsoft.com/office/officeart/2005/8/layout/hierarchy3"/>
    <dgm:cxn modelId="{206D7C67-5A9C-409E-B84E-31855C3A0AC8}" type="presParOf" srcId="{1ACFB0A4-FD53-4008-AD6E-A828AE37AA00}" destId="{237867AA-669F-42DC-9C0F-0EA83D43DE96}" srcOrd="1" destOrd="0" presId="urn:microsoft.com/office/officeart/2005/8/layout/hierarchy3"/>
    <dgm:cxn modelId="{56FC4F77-24B5-499C-BC5E-354346F2196D}" type="presParOf" srcId="{2ED0C734-A9D9-458A-BAB6-0F392986C469}" destId="{1829ECEC-79EE-4B66-8915-84385D34E20D}" srcOrd="1" destOrd="0" presId="urn:microsoft.com/office/officeart/2005/8/layout/hierarchy3"/>
    <dgm:cxn modelId="{26E6CF7B-2E37-4B50-9D2A-5E183373BAA6}" type="presParOf" srcId="{1829ECEC-79EE-4B66-8915-84385D34E20D}" destId="{301AC08A-3098-4AFB-9D1E-0865EE117971}" srcOrd="0" destOrd="0" presId="urn:microsoft.com/office/officeart/2005/8/layout/hierarchy3"/>
    <dgm:cxn modelId="{4F525E0A-334E-44AB-B1E6-044320F28ADE}" type="presParOf" srcId="{1829ECEC-79EE-4B66-8915-84385D34E20D}" destId="{426012CC-473E-4672-814A-A97B9078E194}" srcOrd="1" destOrd="0" presId="urn:microsoft.com/office/officeart/2005/8/layout/hierarchy3"/>
    <dgm:cxn modelId="{E385104C-82BB-475D-830A-B191D5F85486}" type="presParOf" srcId="{1829ECEC-79EE-4B66-8915-84385D34E20D}" destId="{D3308CDB-28AE-4612-94FC-96FDB4AC310C}" srcOrd="2" destOrd="0" presId="urn:microsoft.com/office/officeart/2005/8/layout/hierarchy3"/>
    <dgm:cxn modelId="{6058984F-AAAA-421B-9E59-D93E3C38AD2E}" type="presParOf" srcId="{1829ECEC-79EE-4B66-8915-84385D34E20D}" destId="{DEE9975F-863F-40B4-90F1-723F2B14D5FC}" srcOrd="3" destOrd="0" presId="urn:microsoft.com/office/officeart/2005/8/layout/hierarchy3"/>
    <dgm:cxn modelId="{EE8EFA62-D357-4080-B29D-758E70525CE2}" type="presParOf" srcId="{1829ECEC-79EE-4B66-8915-84385D34E20D}" destId="{6BA57AA1-3A1F-4BA8-9119-F15E2AA6836F}" srcOrd="4" destOrd="0" presId="urn:microsoft.com/office/officeart/2005/8/layout/hierarchy3"/>
    <dgm:cxn modelId="{FA366584-997E-4FDE-8C43-48B4B9437E22}" type="presParOf" srcId="{1829ECEC-79EE-4B66-8915-84385D34E20D}" destId="{B468D8C3-08FE-46CF-91FC-0624519F2EC0}" srcOrd="5" destOrd="0" presId="urn:microsoft.com/office/officeart/2005/8/layout/hierarchy3"/>
    <dgm:cxn modelId="{A41BF292-1C5C-45E3-8F5B-D9BEC8801385}" type="presParOf" srcId="{1829ECEC-79EE-4B66-8915-84385D34E20D}" destId="{385B1F23-1437-4817-83DF-459A31A789CF}" srcOrd="6" destOrd="0" presId="urn:microsoft.com/office/officeart/2005/8/layout/hierarchy3"/>
    <dgm:cxn modelId="{3BA12F71-0872-42FC-9457-742DCC86E481}" type="presParOf" srcId="{1829ECEC-79EE-4B66-8915-84385D34E20D}" destId="{D6F53AD6-F33D-46CE-BC53-3838591DB99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637F8-FEAA-40B6-B59B-560341A2E990}">
      <dsp:nvSpPr>
        <dsp:cNvPr id="0" name=""/>
        <dsp:cNvSpPr/>
      </dsp:nvSpPr>
      <dsp:spPr>
        <a:xfrm>
          <a:off x="1737" y="786362"/>
          <a:ext cx="1327896" cy="443317"/>
        </a:xfrm>
        <a:prstGeom prst="roundRect">
          <a:avLst>
            <a:gd name="adj" fmla="val 10000"/>
          </a:avLst>
        </a:prstGeom>
        <a:solidFill>
          <a:srgbClr val="B636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latin typeface="Arial" panose="020B0604020202020204" pitchFamily="34" charset="0"/>
              <a:cs typeface="Arial" panose="020B0604020202020204" pitchFamily="34" charset="0"/>
            </a:rPr>
            <a:t>Water Treatment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>
              <a:latin typeface="Arial" panose="020B0604020202020204" pitchFamily="34" charset="0"/>
              <a:cs typeface="Arial" panose="020B0604020202020204" pitchFamily="34" charset="0"/>
            </a:rPr>
            <a:t>水处理</a:t>
          </a:r>
          <a:endParaRPr lang="en-US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21" y="799346"/>
        <a:ext cx="1301928" cy="417349"/>
      </dsp:txXfrm>
    </dsp:sp>
    <dsp:sp modelId="{CB9F9546-F550-4682-8FA6-1EE65451322B}">
      <dsp:nvSpPr>
        <dsp:cNvPr id="0" name=""/>
        <dsp:cNvSpPr/>
      </dsp:nvSpPr>
      <dsp:spPr>
        <a:xfrm>
          <a:off x="134527" y="1229679"/>
          <a:ext cx="132789" cy="332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88"/>
              </a:lnTo>
              <a:lnTo>
                <a:pt x="132789" y="332488"/>
              </a:lnTo>
            </a:path>
          </a:pathLst>
        </a:custGeom>
        <a:noFill/>
        <a:ln w="254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A7524-17B6-4084-A693-40628555A2CA}">
      <dsp:nvSpPr>
        <dsp:cNvPr id="0" name=""/>
        <dsp:cNvSpPr/>
      </dsp:nvSpPr>
      <dsp:spPr>
        <a:xfrm>
          <a:off x="267317" y="1340509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636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Municipal Water Supply and Drainage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城市给排水</a:t>
          </a:r>
          <a:endParaRPr lang="en-US" sz="800" b="1" kern="1200" dirty="0"/>
        </a:p>
      </dsp:txBody>
      <dsp:txXfrm>
        <a:off x="280301" y="1353493"/>
        <a:ext cx="1036348" cy="417349"/>
      </dsp:txXfrm>
    </dsp:sp>
    <dsp:sp modelId="{B18B8C18-767A-498E-9C4E-302382BEB00E}">
      <dsp:nvSpPr>
        <dsp:cNvPr id="0" name=""/>
        <dsp:cNvSpPr/>
      </dsp:nvSpPr>
      <dsp:spPr>
        <a:xfrm>
          <a:off x="134527" y="1229679"/>
          <a:ext cx="132789" cy="88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635"/>
              </a:lnTo>
              <a:lnTo>
                <a:pt x="132789" y="886635"/>
              </a:lnTo>
            </a:path>
          </a:pathLst>
        </a:custGeom>
        <a:noFill/>
        <a:ln w="254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025F-C01F-45F4-8671-24D032248368}">
      <dsp:nvSpPr>
        <dsp:cNvPr id="0" name=""/>
        <dsp:cNvSpPr/>
      </dsp:nvSpPr>
      <dsp:spPr>
        <a:xfrm>
          <a:off x="267317" y="1894656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Industrial Water Treatment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工业水处理</a:t>
          </a:r>
          <a:endParaRPr lang="en-US" sz="800" b="1" kern="1200" dirty="0"/>
        </a:p>
      </dsp:txBody>
      <dsp:txXfrm>
        <a:off x="280301" y="1907640"/>
        <a:ext cx="1036348" cy="417349"/>
      </dsp:txXfrm>
    </dsp:sp>
    <dsp:sp modelId="{C023DD3B-7392-424B-BA7E-785C2FCD82EB}">
      <dsp:nvSpPr>
        <dsp:cNvPr id="0" name=""/>
        <dsp:cNvSpPr/>
      </dsp:nvSpPr>
      <dsp:spPr>
        <a:xfrm>
          <a:off x="134527" y="1229679"/>
          <a:ext cx="132789" cy="1440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782"/>
              </a:lnTo>
              <a:lnTo>
                <a:pt x="132789" y="1440782"/>
              </a:lnTo>
            </a:path>
          </a:pathLst>
        </a:custGeom>
        <a:noFill/>
        <a:ln w="254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FF43D-C685-4E0B-ADB0-31DB4F51A5D0}">
      <dsp:nvSpPr>
        <dsp:cNvPr id="0" name=""/>
        <dsp:cNvSpPr/>
      </dsp:nvSpPr>
      <dsp:spPr>
        <a:xfrm>
          <a:off x="267317" y="2448803"/>
          <a:ext cx="1062316" cy="443317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9900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Black Water Treatment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黑臭水体处理</a:t>
          </a:r>
          <a:endParaRPr lang="en-US" sz="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280301" y="2461787"/>
        <a:ext cx="1036348" cy="417349"/>
      </dsp:txXfrm>
    </dsp:sp>
    <dsp:sp modelId="{DB0C1F26-F98B-4708-A160-E583F264F4D5}">
      <dsp:nvSpPr>
        <dsp:cNvPr id="0" name=""/>
        <dsp:cNvSpPr/>
      </dsp:nvSpPr>
      <dsp:spPr>
        <a:xfrm>
          <a:off x="134527" y="1229679"/>
          <a:ext cx="132789" cy="1994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929"/>
              </a:lnTo>
              <a:lnTo>
                <a:pt x="132789" y="1994929"/>
              </a:lnTo>
            </a:path>
          </a:pathLst>
        </a:custGeom>
        <a:noFill/>
        <a:ln w="254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81B30-8BB7-49F8-8481-0511ED23296C}">
      <dsp:nvSpPr>
        <dsp:cNvPr id="0" name=""/>
        <dsp:cNvSpPr/>
      </dsp:nvSpPr>
      <dsp:spPr>
        <a:xfrm>
          <a:off x="267317" y="3002950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Rural Wastewater Treatment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乡镇污水处理</a:t>
          </a:r>
          <a:endParaRPr lang="en-US" sz="800" b="1" kern="1200" dirty="0"/>
        </a:p>
      </dsp:txBody>
      <dsp:txXfrm>
        <a:off x="280301" y="3015934"/>
        <a:ext cx="1036348" cy="417349"/>
      </dsp:txXfrm>
    </dsp:sp>
    <dsp:sp modelId="{589806D1-1D92-475F-AE36-A8C405FDA04B}">
      <dsp:nvSpPr>
        <dsp:cNvPr id="0" name=""/>
        <dsp:cNvSpPr/>
      </dsp:nvSpPr>
      <dsp:spPr>
        <a:xfrm>
          <a:off x="134527" y="1229679"/>
          <a:ext cx="132789" cy="2549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076"/>
              </a:lnTo>
              <a:lnTo>
                <a:pt x="132789" y="2549076"/>
              </a:lnTo>
            </a:path>
          </a:pathLst>
        </a:custGeom>
        <a:noFill/>
        <a:ln w="254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F305D-A482-4D4A-BEA0-3A503DD5D1F0}">
      <dsp:nvSpPr>
        <dsp:cNvPr id="0" name=""/>
        <dsp:cNvSpPr/>
      </dsp:nvSpPr>
      <dsp:spPr>
        <a:xfrm>
          <a:off x="267317" y="3557098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800" b="1" kern="1200" dirty="0"/>
            <a:t>Water Recycling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中水回用</a:t>
          </a:r>
          <a:endParaRPr lang="en-US" sz="800" b="1" kern="1200" dirty="0"/>
        </a:p>
      </dsp:txBody>
      <dsp:txXfrm>
        <a:off x="280301" y="3570082"/>
        <a:ext cx="1036348" cy="417349"/>
      </dsp:txXfrm>
    </dsp:sp>
    <dsp:sp modelId="{E6CC0A89-FC89-4547-A63E-8A292CCE84C2}">
      <dsp:nvSpPr>
        <dsp:cNvPr id="0" name=""/>
        <dsp:cNvSpPr/>
      </dsp:nvSpPr>
      <dsp:spPr>
        <a:xfrm>
          <a:off x="1551292" y="786362"/>
          <a:ext cx="1327896" cy="443317"/>
        </a:xfrm>
        <a:prstGeom prst="roundRect">
          <a:avLst>
            <a:gd name="adj" fmla="val 10000"/>
          </a:avLst>
        </a:prstGeom>
        <a:solidFill>
          <a:srgbClr val="8DB2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Air Pollution Treatment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大气治理</a:t>
          </a:r>
          <a:endParaRPr lang="en-US" sz="800" b="1" kern="1200" dirty="0"/>
        </a:p>
      </dsp:txBody>
      <dsp:txXfrm>
        <a:off x="1564276" y="799346"/>
        <a:ext cx="1301928" cy="417349"/>
      </dsp:txXfrm>
    </dsp:sp>
    <dsp:sp modelId="{C9BE49D5-C761-41E3-9134-A41C15DCA4EA}">
      <dsp:nvSpPr>
        <dsp:cNvPr id="0" name=""/>
        <dsp:cNvSpPr/>
      </dsp:nvSpPr>
      <dsp:spPr>
        <a:xfrm>
          <a:off x="1684082" y="1229679"/>
          <a:ext cx="132789" cy="332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88"/>
              </a:lnTo>
              <a:lnTo>
                <a:pt x="132789" y="332488"/>
              </a:lnTo>
            </a:path>
          </a:pathLst>
        </a:custGeom>
        <a:noFill/>
        <a:ln w="25400" cap="flat" cmpd="sng" algn="ctr">
          <a:solidFill>
            <a:srgbClr val="8DB24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0CBC4-C01B-4F55-AA13-89B6C45F1F0A}">
      <dsp:nvSpPr>
        <dsp:cNvPr id="0" name=""/>
        <dsp:cNvSpPr/>
      </dsp:nvSpPr>
      <dsp:spPr>
        <a:xfrm>
          <a:off x="1816872" y="1340509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B2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Flue Gas Treatment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烟气治理</a:t>
          </a:r>
          <a:endParaRPr lang="en-US" sz="800" b="1" kern="1200" dirty="0"/>
        </a:p>
      </dsp:txBody>
      <dsp:txXfrm>
        <a:off x="1829856" y="1353493"/>
        <a:ext cx="1036348" cy="417349"/>
      </dsp:txXfrm>
    </dsp:sp>
    <dsp:sp modelId="{D90801E4-605A-4A30-9285-7059EF9884C3}">
      <dsp:nvSpPr>
        <dsp:cNvPr id="0" name=""/>
        <dsp:cNvSpPr/>
      </dsp:nvSpPr>
      <dsp:spPr>
        <a:xfrm>
          <a:off x="1684082" y="1229679"/>
          <a:ext cx="132789" cy="88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635"/>
              </a:lnTo>
              <a:lnTo>
                <a:pt x="132789" y="886635"/>
              </a:lnTo>
            </a:path>
          </a:pathLst>
        </a:custGeom>
        <a:noFill/>
        <a:ln w="25400" cap="flat" cmpd="sng" algn="ctr">
          <a:solidFill>
            <a:srgbClr val="8DB24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540D8-87DA-4A04-9B2B-54F8C6F800A8}">
      <dsp:nvSpPr>
        <dsp:cNvPr id="0" name=""/>
        <dsp:cNvSpPr/>
      </dsp:nvSpPr>
      <dsp:spPr>
        <a:xfrm>
          <a:off x="1816872" y="1894656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B2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err="1"/>
            <a:t>Voc</a:t>
          </a:r>
          <a:r>
            <a:rPr lang="en-US" sz="800" b="1" kern="1200" dirty="0"/>
            <a:t> Treatment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烟气治理</a:t>
          </a:r>
          <a:endParaRPr lang="en-US" sz="800" b="1" kern="1200" dirty="0"/>
        </a:p>
      </dsp:txBody>
      <dsp:txXfrm>
        <a:off x="1829856" y="1907640"/>
        <a:ext cx="1036348" cy="417349"/>
      </dsp:txXfrm>
    </dsp:sp>
    <dsp:sp modelId="{90752257-9654-436E-81DB-ED12A5EC0C98}">
      <dsp:nvSpPr>
        <dsp:cNvPr id="0" name=""/>
        <dsp:cNvSpPr/>
      </dsp:nvSpPr>
      <dsp:spPr>
        <a:xfrm>
          <a:off x="3100847" y="786362"/>
          <a:ext cx="1327896" cy="443317"/>
        </a:xfrm>
        <a:prstGeom prst="roundRect">
          <a:avLst>
            <a:gd name="adj" fmla="val 10000"/>
          </a:avLst>
        </a:prstGeom>
        <a:solidFill>
          <a:srgbClr val="6D4D93"/>
        </a:solidFill>
        <a:ln w="25400" cap="flat" cmpd="sng" algn="ctr">
          <a:solidFill>
            <a:srgbClr val="6D4D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Solid Waste Treatment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固废治理</a:t>
          </a:r>
          <a:endParaRPr lang="en-US" sz="800" b="1" kern="1200" dirty="0"/>
        </a:p>
      </dsp:txBody>
      <dsp:txXfrm>
        <a:off x="3113831" y="799346"/>
        <a:ext cx="1301928" cy="417349"/>
      </dsp:txXfrm>
    </dsp:sp>
    <dsp:sp modelId="{8F057979-61B9-428F-BC3C-D23F0A7AB4AB}">
      <dsp:nvSpPr>
        <dsp:cNvPr id="0" name=""/>
        <dsp:cNvSpPr/>
      </dsp:nvSpPr>
      <dsp:spPr>
        <a:xfrm>
          <a:off x="3233637" y="1229679"/>
          <a:ext cx="132789" cy="332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88"/>
              </a:lnTo>
              <a:lnTo>
                <a:pt x="132789" y="332488"/>
              </a:lnTo>
            </a:path>
          </a:pathLst>
        </a:custGeom>
        <a:noFill/>
        <a:ln w="25400" cap="flat" cmpd="sng" algn="ctr">
          <a:solidFill>
            <a:srgbClr val="6D4D9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6371D-29C1-44F0-B9EA-D1A62BF41A37}">
      <dsp:nvSpPr>
        <dsp:cNvPr id="0" name=""/>
        <dsp:cNvSpPr/>
      </dsp:nvSpPr>
      <dsp:spPr>
        <a:xfrm>
          <a:off x="3366427" y="1340509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D4D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Waste Disposal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垃圾处理</a:t>
          </a:r>
          <a:endParaRPr lang="en-US" sz="800" b="1" kern="1200" dirty="0"/>
        </a:p>
      </dsp:txBody>
      <dsp:txXfrm>
        <a:off x="3379411" y="1353493"/>
        <a:ext cx="1036348" cy="417349"/>
      </dsp:txXfrm>
    </dsp:sp>
    <dsp:sp modelId="{1207132B-71E4-4B16-9459-37E101E3858C}">
      <dsp:nvSpPr>
        <dsp:cNvPr id="0" name=""/>
        <dsp:cNvSpPr/>
      </dsp:nvSpPr>
      <dsp:spPr>
        <a:xfrm>
          <a:off x="3233637" y="1229679"/>
          <a:ext cx="132789" cy="88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635"/>
              </a:lnTo>
              <a:lnTo>
                <a:pt x="132789" y="886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9624A-5174-4413-89F9-4EF74A2499EB}">
      <dsp:nvSpPr>
        <dsp:cNvPr id="0" name=""/>
        <dsp:cNvSpPr/>
      </dsp:nvSpPr>
      <dsp:spPr>
        <a:xfrm>
          <a:off x="3366427" y="1894656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D4D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Sludge Disposal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淤泥处理</a:t>
          </a:r>
          <a:endParaRPr lang="en-US" sz="800" b="1" kern="1200" dirty="0"/>
        </a:p>
      </dsp:txBody>
      <dsp:txXfrm>
        <a:off x="3379411" y="1907640"/>
        <a:ext cx="1036348" cy="417349"/>
      </dsp:txXfrm>
    </dsp:sp>
    <dsp:sp modelId="{918ED478-1033-4C68-9951-EC75A05159CB}">
      <dsp:nvSpPr>
        <dsp:cNvPr id="0" name=""/>
        <dsp:cNvSpPr/>
      </dsp:nvSpPr>
      <dsp:spPr>
        <a:xfrm>
          <a:off x="3233637" y="1229679"/>
          <a:ext cx="132789" cy="1440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782"/>
              </a:lnTo>
              <a:lnTo>
                <a:pt x="132789" y="1440782"/>
              </a:lnTo>
            </a:path>
          </a:pathLst>
        </a:custGeom>
        <a:noFill/>
        <a:ln w="25400" cap="flat" cmpd="sng" algn="ctr">
          <a:solidFill>
            <a:srgbClr val="6D4D9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887F1-E686-45CF-B38F-BFD6133D4BF9}">
      <dsp:nvSpPr>
        <dsp:cNvPr id="0" name=""/>
        <dsp:cNvSpPr/>
      </dsp:nvSpPr>
      <dsp:spPr>
        <a:xfrm>
          <a:off x="3366427" y="2448803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D4D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Industrial Waste Disposal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工业废置物处理</a:t>
          </a:r>
          <a:endParaRPr lang="en-US" sz="800" b="1" kern="1200" dirty="0"/>
        </a:p>
      </dsp:txBody>
      <dsp:txXfrm>
        <a:off x="3379411" y="2461787"/>
        <a:ext cx="1036348" cy="417349"/>
      </dsp:txXfrm>
    </dsp:sp>
    <dsp:sp modelId="{74E12004-FFA8-4906-A7EE-ABFAD07984DD}">
      <dsp:nvSpPr>
        <dsp:cNvPr id="0" name=""/>
        <dsp:cNvSpPr/>
      </dsp:nvSpPr>
      <dsp:spPr>
        <a:xfrm>
          <a:off x="3233637" y="1229679"/>
          <a:ext cx="132789" cy="1994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929"/>
              </a:lnTo>
              <a:lnTo>
                <a:pt x="132789" y="1994929"/>
              </a:lnTo>
            </a:path>
          </a:pathLst>
        </a:custGeom>
        <a:noFill/>
        <a:ln w="25400" cap="flat" cmpd="sng" algn="ctr">
          <a:solidFill>
            <a:srgbClr val="6D4D9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657D2-8272-4AE1-A163-73B8D9512F64}">
      <dsp:nvSpPr>
        <dsp:cNvPr id="0" name=""/>
        <dsp:cNvSpPr/>
      </dsp:nvSpPr>
      <dsp:spPr>
        <a:xfrm>
          <a:off x="3366427" y="3002950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D4D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Hazardous Waste Disposal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危险废置物处理</a:t>
          </a:r>
          <a:endParaRPr lang="en-US" sz="800" b="1" kern="1200" dirty="0"/>
        </a:p>
      </dsp:txBody>
      <dsp:txXfrm>
        <a:off x="3379411" y="3015934"/>
        <a:ext cx="1036348" cy="417349"/>
      </dsp:txXfrm>
    </dsp:sp>
    <dsp:sp modelId="{037B3F9D-9BC2-4639-9011-B165EA51CA66}">
      <dsp:nvSpPr>
        <dsp:cNvPr id="0" name=""/>
        <dsp:cNvSpPr/>
      </dsp:nvSpPr>
      <dsp:spPr>
        <a:xfrm>
          <a:off x="4650402" y="786362"/>
          <a:ext cx="1327896" cy="443317"/>
        </a:xfrm>
        <a:prstGeom prst="roundRect">
          <a:avLst>
            <a:gd name="adj" fmla="val 10000"/>
          </a:avLst>
        </a:prstGeom>
        <a:solidFill>
          <a:srgbClr val="30A1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ECF Production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清洁化生产</a:t>
          </a:r>
          <a:endParaRPr lang="en-US" sz="800" b="1" kern="1200" dirty="0"/>
        </a:p>
      </dsp:txBody>
      <dsp:txXfrm>
        <a:off x="4663386" y="799346"/>
        <a:ext cx="1301928" cy="417349"/>
      </dsp:txXfrm>
    </dsp:sp>
    <dsp:sp modelId="{14B7372C-216C-4B58-B13F-1665538E5271}">
      <dsp:nvSpPr>
        <dsp:cNvPr id="0" name=""/>
        <dsp:cNvSpPr/>
      </dsp:nvSpPr>
      <dsp:spPr>
        <a:xfrm>
          <a:off x="4783192" y="1229679"/>
          <a:ext cx="132789" cy="332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88"/>
              </a:lnTo>
              <a:lnTo>
                <a:pt x="132789" y="3324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2ED68-8672-44E6-AB24-5B4AF0EF600C}">
      <dsp:nvSpPr>
        <dsp:cNvPr id="0" name=""/>
        <dsp:cNvSpPr/>
      </dsp:nvSpPr>
      <dsp:spPr>
        <a:xfrm>
          <a:off x="4915982" y="1340509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0A1B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Chlorine Dioxide Production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二氧化氯制备</a:t>
          </a:r>
          <a:endParaRPr lang="en-US" sz="800" b="1" kern="1200" dirty="0"/>
        </a:p>
      </dsp:txBody>
      <dsp:txXfrm>
        <a:off x="4928966" y="1353493"/>
        <a:ext cx="1036348" cy="417349"/>
      </dsp:txXfrm>
    </dsp:sp>
    <dsp:sp modelId="{A89E5707-47E9-4B9C-9C70-B0BCBD2DEFB3}">
      <dsp:nvSpPr>
        <dsp:cNvPr id="0" name=""/>
        <dsp:cNvSpPr/>
      </dsp:nvSpPr>
      <dsp:spPr>
        <a:xfrm>
          <a:off x="4783192" y="1229679"/>
          <a:ext cx="132789" cy="88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635"/>
              </a:lnTo>
              <a:lnTo>
                <a:pt x="132789" y="886635"/>
              </a:lnTo>
            </a:path>
          </a:pathLst>
        </a:custGeom>
        <a:noFill/>
        <a:ln w="25400" cap="flat" cmpd="sng" algn="ctr">
          <a:solidFill>
            <a:srgbClr val="30A1B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CBE01-61BD-4190-80C8-492BBA76BAC4}">
      <dsp:nvSpPr>
        <dsp:cNvPr id="0" name=""/>
        <dsp:cNvSpPr/>
      </dsp:nvSpPr>
      <dsp:spPr>
        <a:xfrm>
          <a:off x="4915982" y="1894656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0A1B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Chemical Techniques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其他化学品技术</a:t>
          </a:r>
          <a:endParaRPr lang="en-US" sz="800" b="1" kern="1200" dirty="0"/>
        </a:p>
      </dsp:txBody>
      <dsp:txXfrm>
        <a:off x="4928966" y="1907640"/>
        <a:ext cx="1036348" cy="417349"/>
      </dsp:txXfrm>
    </dsp:sp>
    <dsp:sp modelId="{9EF4C6B5-2D30-4AB9-B6AB-E9064F3EDDE5}">
      <dsp:nvSpPr>
        <dsp:cNvPr id="0" name=""/>
        <dsp:cNvSpPr/>
      </dsp:nvSpPr>
      <dsp:spPr>
        <a:xfrm>
          <a:off x="6199957" y="786362"/>
          <a:ext cx="1327896" cy="443317"/>
        </a:xfrm>
        <a:prstGeom prst="roundRect">
          <a:avLst>
            <a:gd name="adj" fmla="val 10000"/>
          </a:avLst>
        </a:prstGeom>
        <a:solidFill>
          <a:srgbClr val="EA80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New Energy and Green Product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新能源开发</a:t>
          </a:r>
          <a:endParaRPr lang="en-US" sz="800" b="1" kern="1200" dirty="0"/>
        </a:p>
      </dsp:txBody>
      <dsp:txXfrm>
        <a:off x="6212941" y="799346"/>
        <a:ext cx="1301928" cy="417349"/>
      </dsp:txXfrm>
    </dsp:sp>
    <dsp:sp modelId="{449A11BA-CF7F-49FA-91FE-0953516CE4C1}">
      <dsp:nvSpPr>
        <dsp:cNvPr id="0" name=""/>
        <dsp:cNvSpPr/>
      </dsp:nvSpPr>
      <dsp:spPr>
        <a:xfrm>
          <a:off x="6332747" y="1229679"/>
          <a:ext cx="132789" cy="332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88"/>
              </a:lnTo>
              <a:lnTo>
                <a:pt x="132789" y="332488"/>
              </a:lnTo>
            </a:path>
          </a:pathLst>
        </a:custGeom>
        <a:noFill/>
        <a:ln w="25400" cap="flat" cmpd="sng" algn="ctr">
          <a:solidFill>
            <a:srgbClr val="EA802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2886B-1500-4A48-A38B-D91BB4B6E270}">
      <dsp:nvSpPr>
        <dsp:cNvPr id="0" name=""/>
        <dsp:cNvSpPr/>
      </dsp:nvSpPr>
      <dsp:spPr>
        <a:xfrm>
          <a:off x="6465537" y="1340509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A802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Biomass Energy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生物质能源</a:t>
          </a:r>
          <a:endParaRPr lang="en-US" sz="800" b="1" kern="1200" dirty="0"/>
        </a:p>
      </dsp:txBody>
      <dsp:txXfrm>
        <a:off x="6478521" y="1353493"/>
        <a:ext cx="1036348" cy="417349"/>
      </dsp:txXfrm>
    </dsp:sp>
    <dsp:sp modelId="{04576D65-3259-43EB-A1D3-8553679CA313}">
      <dsp:nvSpPr>
        <dsp:cNvPr id="0" name=""/>
        <dsp:cNvSpPr/>
      </dsp:nvSpPr>
      <dsp:spPr>
        <a:xfrm>
          <a:off x="6332747" y="1229679"/>
          <a:ext cx="132789" cy="88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635"/>
              </a:lnTo>
              <a:lnTo>
                <a:pt x="132789" y="886635"/>
              </a:lnTo>
            </a:path>
          </a:pathLst>
        </a:custGeom>
        <a:noFill/>
        <a:ln w="25400" cap="flat" cmpd="sng" algn="ctr">
          <a:solidFill>
            <a:srgbClr val="EA802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E9378-EA5D-4B3F-B3D9-210FC887DE02}">
      <dsp:nvSpPr>
        <dsp:cNvPr id="0" name=""/>
        <dsp:cNvSpPr/>
      </dsp:nvSpPr>
      <dsp:spPr>
        <a:xfrm>
          <a:off x="6465537" y="1894656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A802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Bio-fertilizer Production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生化肥生产</a:t>
          </a:r>
          <a:endParaRPr lang="en-US" sz="800" b="1" kern="1200" dirty="0"/>
        </a:p>
      </dsp:txBody>
      <dsp:txXfrm>
        <a:off x="6478521" y="1907640"/>
        <a:ext cx="1036348" cy="417349"/>
      </dsp:txXfrm>
    </dsp:sp>
    <dsp:sp modelId="{18014C96-0F06-4E54-85B2-C58CAE5D2A9D}">
      <dsp:nvSpPr>
        <dsp:cNvPr id="0" name=""/>
        <dsp:cNvSpPr/>
      </dsp:nvSpPr>
      <dsp:spPr>
        <a:xfrm>
          <a:off x="6332747" y="1229679"/>
          <a:ext cx="132789" cy="1440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782"/>
              </a:lnTo>
              <a:lnTo>
                <a:pt x="132789" y="1440782"/>
              </a:lnTo>
            </a:path>
          </a:pathLst>
        </a:custGeom>
        <a:noFill/>
        <a:ln w="25400" cap="flat" cmpd="sng" algn="ctr">
          <a:solidFill>
            <a:srgbClr val="EA802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575FF-6F49-4652-A62F-86D30B831425}">
      <dsp:nvSpPr>
        <dsp:cNvPr id="0" name=""/>
        <dsp:cNvSpPr/>
      </dsp:nvSpPr>
      <dsp:spPr>
        <a:xfrm>
          <a:off x="6465537" y="2448803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A802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Ecological Agriculture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生态农业</a:t>
          </a:r>
          <a:endParaRPr lang="en-US" sz="800" b="1" kern="1200" dirty="0"/>
        </a:p>
      </dsp:txBody>
      <dsp:txXfrm>
        <a:off x="6478521" y="2461787"/>
        <a:ext cx="1036348" cy="417349"/>
      </dsp:txXfrm>
    </dsp:sp>
    <dsp:sp modelId="{F938E6AE-459E-4200-8601-E2F19F2780B7}">
      <dsp:nvSpPr>
        <dsp:cNvPr id="0" name=""/>
        <dsp:cNvSpPr/>
      </dsp:nvSpPr>
      <dsp:spPr>
        <a:xfrm>
          <a:off x="7749513" y="786362"/>
          <a:ext cx="1327896" cy="443317"/>
        </a:xfrm>
        <a:prstGeom prst="roundRect">
          <a:avLst>
            <a:gd name="adj" fmla="val 10000"/>
          </a:avLst>
        </a:prstGeom>
        <a:solidFill>
          <a:srgbClr val="B435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Ecological Remediation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生态修复</a:t>
          </a:r>
          <a:endParaRPr lang="en-US" sz="800" b="1" kern="1200" dirty="0"/>
        </a:p>
      </dsp:txBody>
      <dsp:txXfrm>
        <a:off x="7762497" y="799346"/>
        <a:ext cx="1301928" cy="417349"/>
      </dsp:txXfrm>
    </dsp:sp>
    <dsp:sp modelId="{301AC08A-3098-4AFB-9D1E-0865EE117971}">
      <dsp:nvSpPr>
        <dsp:cNvPr id="0" name=""/>
        <dsp:cNvSpPr/>
      </dsp:nvSpPr>
      <dsp:spPr>
        <a:xfrm>
          <a:off x="7882302" y="1229679"/>
          <a:ext cx="132789" cy="332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88"/>
              </a:lnTo>
              <a:lnTo>
                <a:pt x="132789" y="332488"/>
              </a:lnTo>
            </a:path>
          </a:pathLst>
        </a:custGeom>
        <a:noFill/>
        <a:ln w="25400" cap="flat" cmpd="sng" algn="ctr">
          <a:solidFill>
            <a:srgbClr val="B4353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012CC-473E-4672-814A-A97B9078E194}">
      <dsp:nvSpPr>
        <dsp:cNvPr id="0" name=""/>
        <dsp:cNvSpPr/>
      </dsp:nvSpPr>
      <dsp:spPr>
        <a:xfrm>
          <a:off x="8015092" y="1340509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435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Contaminated Land Remediation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场地修复</a:t>
          </a:r>
          <a:endParaRPr lang="en-US" sz="800" b="1" kern="1200" dirty="0"/>
        </a:p>
      </dsp:txBody>
      <dsp:txXfrm>
        <a:off x="8028076" y="1353493"/>
        <a:ext cx="1036348" cy="417349"/>
      </dsp:txXfrm>
    </dsp:sp>
    <dsp:sp modelId="{D3308CDB-28AE-4612-94FC-96FDB4AC310C}">
      <dsp:nvSpPr>
        <dsp:cNvPr id="0" name=""/>
        <dsp:cNvSpPr/>
      </dsp:nvSpPr>
      <dsp:spPr>
        <a:xfrm>
          <a:off x="7882302" y="1229679"/>
          <a:ext cx="132789" cy="88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635"/>
              </a:lnTo>
              <a:lnTo>
                <a:pt x="132789" y="886635"/>
              </a:lnTo>
            </a:path>
          </a:pathLst>
        </a:custGeom>
        <a:noFill/>
        <a:ln w="25400" cap="flat" cmpd="sng" algn="ctr">
          <a:solidFill>
            <a:srgbClr val="B4353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9975F-863F-40B4-90F1-723F2B14D5FC}">
      <dsp:nvSpPr>
        <dsp:cNvPr id="0" name=""/>
        <dsp:cNvSpPr/>
      </dsp:nvSpPr>
      <dsp:spPr>
        <a:xfrm>
          <a:off x="8015092" y="1894656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435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Soil &amp; Farm Land Remediation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土壤、农田修复</a:t>
          </a:r>
          <a:endParaRPr lang="en-US" sz="800" b="1" kern="1200" dirty="0"/>
        </a:p>
      </dsp:txBody>
      <dsp:txXfrm>
        <a:off x="8028076" y="1907640"/>
        <a:ext cx="1036348" cy="417349"/>
      </dsp:txXfrm>
    </dsp:sp>
    <dsp:sp modelId="{6BA57AA1-3A1F-4BA8-9119-F15E2AA6836F}">
      <dsp:nvSpPr>
        <dsp:cNvPr id="0" name=""/>
        <dsp:cNvSpPr/>
      </dsp:nvSpPr>
      <dsp:spPr>
        <a:xfrm>
          <a:off x="7882302" y="1229679"/>
          <a:ext cx="132789" cy="1440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782"/>
              </a:lnTo>
              <a:lnTo>
                <a:pt x="132789" y="1440782"/>
              </a:lnTo>
            </a:path>
          </a:pathLst>
        </a:custGeom>
        <a:noFill/>
        <a:ln w="25400" cap="flat" cmpd="sng" algn="ctr">
          <a:solidFill>
            <a:srgbClr val="B4353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8D8C3-08FE-46CF-91FC-0624519F2EC0}">
      <dsp:nvSpPr>
        <dsp:cNvPr id="0" name=""/>
        <dsp:cNvSpPr/>
      </dsp:nvSpPr>
      <dsp:spPr>
        <a:xfrm>
          <a:off x="8015092" y="2448803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435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Lake Water Remediation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湖泊修复</a:t>
          </a:r>
          <a:endParaRPr lang="en-US" sz="800" b="1" kern="1200" dirty="0"/>
        </a:p>
      </dsp:txBody>
      <dsp:txXfrm>
        <a:off x="8028076" y="2461787"/>
        <a:ext cx="1036348" cy="417349"/>
      </dsp:txXfrm>
    </dsp:sp>
    <dsp:sp modelId="{385B1F23-1437-4817-83DF-459A31A789CF}">
      <dsp:nvSpPr>
        <dsp:cNvPr id="0" name=""/>
        <dsp:cNvSpPr/>
      </dsp:nvSpPr>
      <dsp:spPr>
        <a:xfrm>
          <a:off x="7882302" y="1229679"/>
          <a:ext cx="132789" cy="1994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929"/>
              </a:lnTo>
              <a:lnTo>
                <a:pt x="132789" y="1994929"/>
              </a:lnTo>
            </a:path>
          </a:pathLst>
        </a:custGeom>
        <a:noFill/>
        <a:ln w="25400" cap="flat" cmpd="sng" algn="ctr">
          <a:solidFill>
            <a:srgbClr val="B4353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53AD6-F33D-46CE-BC53-3838591DB99C}">
      <dsp:nvSpPr>
        <dsp:cNvPr id="0" name=""/>
        <dsp:cNvSpPr/>
      </dsp:nvSpPr>
      <dsp:spPr>
        <a:xfrm>
          <a:off x="8015092" y="3002950"/>
          <a:ext cx="1062316" cy="443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4353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Groundwater Remediation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b="1" kern="1200" dirty="0"/>
            <a:t>地下水修复</a:t>
          </a:r>
          <a:endParaRPr lang="en-US" sz="800" b="1" kern="1200" dirty="0"/>
        </a:p>
      </dsp:txBody>
      <dsp:txXfrm>
        <a:off x="8028076" y="3015934"/>
        <a:ext cx="1036348" cy="417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C80A6-40D7-4C4A-B075-8A0A3F83C273}" type="datetimeFigureOut">
              <a:rPr lang="zh-CN" altLang="en-US" smtClean="0"/>
              <a:pPr/>
              <a:t>2017/11/15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76B23-5FCD-43B0-B946-1A4A8223BA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31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2017/11/15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39775"/>
            <a:ext cx="59197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951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996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74980" algn="l" defTabSz="94996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49960" algn="l" defTabSz="94996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424940" algn="l" defTabSz="94996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99920" algn="l" defTabSz="94996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374900" algn="l" defTabSz="949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49880" algn="l" defTabSz="949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4860" algn="l" defTabSz="949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99840" algn="l" defTabSz="949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C449C-1B8B-47F1-911E-17200678328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382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2214546" y="53302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华文行楷" pitchFamily="2" charset="-122"/>
              </a:rPr>
              <a:t>博览世界  科技为先</a:t>
            </a:r>
            <a:r>
              <a:rPr lang="zh-CN" altLang="en-US" sz="1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zh-CN" altLang="en-US" sz="1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en-US" altLang="zh-CN" sz="1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Turning Science into Reality</a:t>
            </a:r>
            <a:endParaRPr lang="zh-CN" altLang="en-US" sz="1200" i="1" dirty="0">
              <a:solidFill>
                <a:srgbClr val="006600"/>
              </a:solidFill>
            </a:endParaRPr>
          </a:p>
        </p:txBody>
      </p:sp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289" y="-20"/>
            <a:ext cx="2228712" cy="772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直接连接符 54"/>
          <p:cNvCxnSpPr/>
          <p:nvPr userDrawn="1"/>
        </p:nvCxnSpPr>
        <p:spPr>
          <a:xfrm>
            <a:off x="0" y="772568"/>
            <a:ext cx="9144000" cy="1323"/>
          </a:xfrm>
          <a:prstGeom prst="line">
            <a:avLst/>
          </a:prstGeom>
          <a:ln w="63500" cmpd="thinThick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51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653DDE0A-621C-4D43-A76F-CD9BC4F7019D}" type="datetimeFigureOut">
              <a:rPr lang="zh-CN" altLang="en-US" smtClean="0"/>
              <a:pPr/>
              <a:t>2017/11/15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866FC016-3E2F-479B-827D-DA17FBFA4E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40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519" y="113771"/>
            <a:ext cx="7886700" cy="457729"/>
          </a:xfrm>
          <a:prstGeom prst="rect">
            <a:avLst/>
          </a:prstGeom>
        </p:spPr>
        <p:txBody>
          <a:bodyPr lIns="71323" tIns="35662" rIns="71323" bIns="35662">
            <a:normAutofit/>
          </a:bodyPr>
          <a:lstStyle>
            <a:lvl1pPr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D997B5FA-0921-464F-AAE1-844C04324D75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7331393" y="0"/>
            <a:ext cx="1812131" cy="846667"/>
            <a:chOff x="9516913" y="1"/>
            <a:chExt cx="2675087" cy="1015884"/>
          </a:xfrm>
        </p:grpSpPr>
        <p:sp>
          <p:nvSpPr>
            <p:cNvPr id="8" name="任意多边形 7"/>
            <p:cNvSpPr/>
            <p:nvPr/>
          </p:nvSpPr>
          <p:spPr>
            <a:xfrm>
              <a:off x="9759429" y="337833"/>
              <a:ext cx="2432571" cy="678052"/>
            </a:xfrm>
            <a:custGeom>
              <a:avLst/>
              <a:gdLst>
                <a:gd name="connsiteX0" fmla="*/ 0 w 5981700"/>
                <a:gd name="connsiteY0" fmla="*/ 990600 h 1676400"/>
                <a:gd name="connsiteX1" fmla="*/ 533400 w 5981700"/>
                <a:gd name="connsiteY1" fmla="*/ 1676400 h 1676400"/>
                <a:gd name="connsiteX2" fmla="*/ 5981700 w 5981700"/>
                <a:gd name="connsiteY2" fmla="*/ 0 h 1676400"/>
                <a:gd name="connsiteX3" fmla="*/ 0 w 5981700"/>
                <a:gd name="connsiteY3" fmla="*/ 990600 h 1676400"/>
                <a:gd name="connsiteX0-1" fmla="*/ 0 w 5981700"/>
                <a:gd name="connsiteY0-2" fmla="*/ 990600 h 1651000"/>
                <a:gd name="connsiteX1-3" fmla="*/ 406400 w 5981700"/>
                <a:gd name="connsiteY1-4" fmla="*/ 1651000 h 1651000"/>
                <a:gd name="connsiteX2-5" fmla="*/ 5981700 w 5981700"/>
                <a:gd name="connsiteY2-6" fmla="*/ 0 h 1651000"/>
                <a:gd name="connsiteX3-7" fmla="*/ 0 w 5981700"/>
                <a:gd name="connsiteY3-8" fmla="*/ 990600 h 1651000"/>
                <a:gd name="connsiteX0-9" fmla="*/ 0 w 6273800"/>
                <a:gd name="connsiteY0-10" fmla="*/ 1066800 h 1651000"/>
                <a:gd name="connsiteX1-11" fmla="*/ 698500 w 6273800"/>
                <a:gd name="connsiteY1-12" fmla="*/ 1651000 h 1651000"/>
                <a:gd name="connsiteX2-13" fmla="*/ 6273800 w 6273800"/>
                <a:gd name="connsiteY2-14" fmla="*/ 0 h 1651000"/>
                <a:gd name="connsiteX3-15" fmla="*/ 0 w 6273800"/>
                <a:gd name="connsiteY3-16" fmla="*/ 1066800 h 1651000"/>
                <a:gd name="connsiteX0-17" fmla="*/ 0 w 6273800"/>
                <a:gd name="connsiteY0-18" fmla="*/ 1066800 h 1765300"/>
                <a:gd name="connsiteX1-19" fmla="*/ 212725 w 6273800"/>
                <a:gd name="connsiteY1-20" fmla="*/ 1765300 h 1765300"/>
                <a:gd name="connsiteX2-21" fmla="*/ 6273800 w 6273800"/>
                <a:gd name="connsiteY2-22" fmla="*/ 0 h 1765300"/>
                <a:gd name="connsiteX3-23" fmla="*/ 0 w 6273800"/>
                <a:gd name="connsiteY3-24" fmla="*/ 1066800 h 1765300"/>
                <a:gd name="connsiteX0-25" fmla="*/ 0 w 6242050"/>
                <a:gd name="connsiteY0-26" fmla="*/ 1041400 h 1739900"/>
                <a:gd name="connsiteX1-27" fmla="*/ 212725 w 6242050"/>
                <a:gd name="connsiteY1-28" fmla="*/ 1739900 h 1739900"/>
                <a:gd name="connsiteX2-29" fmla="*/ 6242050 w 6242050"/>
                <a:gd name="connsiteY2-30" fmla="*/ 0 h 1739900"/>
                <a:gd name="connsiteX3-31" fmla="*/ 0 w 6242050"/>
                <a:gd name="connsiteY3-32" fmla="*/ 1041400 h 1739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242050" h="1739900">
                  <a:moveTo>
                    <a:pt x="0" y="1041400"/>
                  </a:moveTo>
                  <a:lnTo>
                    <a:pt x="212725" y="1739900"/>
                  </a:lnTo>
                  <a:lnTo>
                    <a:pt x="6242050" y="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8D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rot="5400000">
              <a:off x="10407143" y="-890229"/>
              <a:ext cx="892152" cy="2672611"/>
            </a:xfrm>
            <a:custGeom>
              <a:avLst/>
              <a:gdLst>
                <a:gd name="connsiteX0" fmla="*/ 0 w 892152"/>
                <a:gd name="connsiteY0" fmla="*/ 2672611 h 2672611"/>
                <a:gd name="connsiteX1" fmla="*/ 0 w 892152"/>
                <a:gd name="connsiteY1" fmla="*/ 0 h 2672611"/>
                <a:gd name="connsiteX2" fmla="*/ 337719 w 892152"/>
                <a:gd name="connsiteY2" fmla="*/ 0 h 2672611"/>
                <a:gd name="connsiteX3" fmla="*/ 892152 w 892152"/>
                <a:gd name="connsiteY3" fmla="*/ 2672611 h 267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152" h="2672611">
                  <a:moveTo>
                    <a:pt x="0" y="2672611"/>
                  </a:moveTo>
                  <a:lnTo>
                    <a:pt x="0" y="0"/>
                  </a:lnTo>
                  <a:lnTo>
                    <a:pt x="337719" y="0"/>
                  </a:lnTo>
                  <a:lnTo>
                    <a:pt x="892152" y="2672611"/>
                  </a:lnTo>
                  <a:close/>
                </a:path>
              </a:pathLst>
            </a:custGeom>
            <a:solidFill>
              <a:srgbClr val="BE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图片 9" descr="博世科长logo白色"/>
          <p:cNvPicPr>
            <a:picLocks noChangeAspect="1"/>
          </p:cNvPicPr>
          <p:nvPr userDrawn="1"/>
        </p:nvPicPr>
        <p:blipFill>
          <a:blip r:embed="rId2"/>
          <a:srcRect l="14431" t="22984" r="14761" b="54868"/>
          <a:stretch>
            <a:fillRect/>
          </a:stretch>
        </p:blipFill>
        <p:spPr>
          <a:xfrm>
            <a:off x="7409974" y="94721"/>
            <a:ext cx="1226820" cy="2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8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9" cy="571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" y="1903"/>
            <a:ext cx="9144264" cy="57130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7498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4996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42494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9992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56235" indent="-35623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72160" indent="-29718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87450" indent="-2374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62430" indent="-2374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137410" indent="-2374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612390" indent="-237490" algn="l" defTabSz="949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370" indent="-237490" algn="l" defTabSz="949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2350" indent="-237490" algn="l" defTabSz="949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330" indent="-237490" algn="l" defTabSz="949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499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980" algn="l" defTabSz="9499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960" algn="l" defTabSz="9499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4940" algn="l" defTabSz="9499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9920" algn="l" defTabSz="9499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900" algn="l" defTabSz="9499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9880" algn="l" defTabSz="9499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4860" algn="l" defTabSz="9499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9840" algn="l" defTabSz="9499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3361477652794dca8b8f7b8c79f73b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079" y="1489349"/>
            <a:ext cx="7344816" cy="247917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0" y="409228"/>
            <a:ext cx="9249582" cy="1118451"/>
          </a:xfrm>
          <a:prstGeom prst="rect">
            <a:avLst/>
          </a:prstGeom>
        </p:spPr>
        <p:txBody>
          <a:bodyPr wrap="square" lIns="71314" tIns="35657" rIns="71314" bIns="35657">
            <a:spAutoFit/>
          </a:bodyPr>
          <a:lstStyle/>
          <a:p>
            <a:pPr algn="ctr" eaLnBrk="0" hangingPunct="0"/>
            <a:r>
              <a:rPr lang="zh-CN" altLang="en-US" sz="2800" b="1" dirty="0">
                <a:solidFill>
                  <a:srgbClr val="006C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澜沧江－湄公河环境产业与科技合作</a:t>
            </a:r>
            <a:r>
              <a:rPr lang="zh-CN" altLang="en-US" sz="2800" b="1" dirty="0" smtClean="0">
                <a:solidFill>
                  <a:srgbClr val="006C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</a:t>
            </a:r>
            <a:endParaRPr lang="en-US" altLang="zh-CN" sz="2800" b="1" dirty="0" smtClean="0">
              <a:solidFill>
                <a:srgbClr val="006C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/>
            <a:r>
              <a:rPr lang="en-US" altLang="zh-CN" sz="20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Environmental Industries and Technical Co-operations </a:t>
            </a:r>
          </a:p>
          <a:p>
            <a:pPr algn="ctr" eaLnBrk="0" hangingPunct="0"/>
            <a:r>
              <a:rPr lang="en-US" altLang="zh-CN" sz="20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in </a:t>
            </a:r>
            <a:r>
              <a:rPr lang="en-US" altLang="zh-CN" sz="20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the </a:t>
            </a:r>
            <a:r>
              <a:rPr lang="en-US" altLang="zh-CN" sz="20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Lancang</a:t>
            </a:r>
            <a:r>
              <a:rPr lang="en-US" altLang="zh-CN" sz="20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-Mekong </a:t>
            </a:r>
            <a:r>
              <a:rPr lang="en-US" altLang="zh-CN" sz="20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Region</a:t>
            </a:r>
            <a:endParaRPr lang="zh-CN" altLang="en-US" sz="20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24176" y="4225652"/>
            <a:ext cx="5801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latin typeface="+mn-ea"/>
                <a:ea typeface="+mn-ea"/>
              </a:rPr>
              <a:t>博世科环保集团   宋海农  总经理</a:t>
            </a:r>
            <a:r>
              <a:rPr lang="en-US" altLang="zh-CN" b="1" dirty="0" smtClean="0">
                <a:latin typeface="+mn-ea"/>
                <a:ea typeface="+mn-ea"/>
              </a:rPr>
              <a:t>/</a:t>
            </a:r>
            <a:r>
              <a:rPr lang="zh-CN" altLang="en-US" b="1" dirty="0" smtClean="0">
                <a:latin typeface="+mn-ea"/>
                <a:ea typeface="+mn-ea"/>
              </a:rPr>
              <a:t>博士 </a:t>
            </a:r>
            <a:endParaRPr lang="en-US" altLang="zh-CN" b="1" dirty="0" smtClean="0">
              <a:latin typeface="+mn-ea"/>
              <a:ea typeface="+mn-ea"/>
            </a:endParaRPr>
          </a:p>
          <a:p>
            <a:pPr algn="ctr">
              <a:defRPr/>
            </a:pPr>
            <a:r>
              <a:rPr lang="en-US" altLang="zh-CN" b="1" dirty="0" err="1" smtClean="0">
                <a:latin typeface="+mn-ea"/>
                <a:ea typeface="+mn-ea"/>
                <a:cs typeface="Times New Roman" pitchFamily="18" charset="0"/>
              </a:rPr>
              <a:t>Bossco</a:t>
            </a:r>
            <a:r>
              <a:rPr lang="en-US" altLang="zh-CN" b="1" dirty="0" smtClean="0"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CN" b="1" dirty="0">
                <a:latin typeface="+mn-ea"/>
                <a:ea typeface="+mn-ea"/>
                <a:cs typeface="Times New Roman" pitchFamily="18" charset="0"/>
              </a:rPr>
              <a:t>Environmental Protection </a:t>
            </a:r>
            <a:r>
              <a:rPr lang="en-US" altLang="zh-CN" b="1" dirty="0" smtClean="0">
                <a:latin typeface="+mn-ea"/>
                <a:ea typeface="+mn-ea"/>
                <a:cs typeface="Times New Roman" pitchFamily="18" charset="0"/>
              </a:rPr>
              <a:t>Technology Group</a:t>
            </a:r>
          </a:p>
          <a:p>
            <a:pPr algn="ctr">
              <a:defRPr/>
            </a:pPr>
            <a:r>
              <a:rPr lang="en-US" altLang="zh-CN" b="1" dirty="0" smtClean="0">
                <a:latin typeface="+mn-ea"/>
                <a:ea typeface="+mn-ea"/>
                <a:cs typeface="Times New Roman" pitchFamily="18" charset="0"/>
              </a:rPr>
              <a:t>Dr. </a:t>
            </a:r>
            <a:r>
              <a:rPr lang="en-US" altLang="zh-CN" b="1" dirty="0" err="1" smtClean="0">
                <a:latin typeface="+mn-ea"/>
                <a:ea typeface="+mn-ea"/>
                <a:cs typeface="Times New Roman" pitchFamily="18" charset="0"/>
              </a:rPr>
              <a:t>Hainong</a:t>
            </a:r>
            <a:r>
              <a:rPr lang="en-US" altLang="zh-CN" b="1" dirty="0" smtClean="0">
                <a:latin typeface="+mn-ea"/>
                <a:ea typeface="+mn-ea"/>
                <a:cs typeface="Times New Roman" pitchFamily="18" charset="0"/>
              </a:rPr>
              <a:t> Song   GM </a:t>
            </a:r>
          </a:p>
          <a:p>
            <a:pPr algn="ctr">
              <a:defRPr/>
            </a:pPr>
            <a:r>
              <a:rPr lang="en-US" altLang="zh-CN" b="1" dirty="0" smtClean="0"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+mn-ea"/>
                <a:ea typeface="+mn-ea"/>
              </a:rPr>
              <a:t>Nov 15,2017</a:t>
            </a:r>
            <a:endParaRPr lang="en-US" altLang="zh-CN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18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246048"/>
            <a:ext cx="770485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zh-CN" sz="2800" b="1" dirty="0" smtClean="0"/>
              <a:t>广西与</a:t>
            </a:r>
            <a:r>
              <a:rPr lang="zh-CN" altLang="en-US" sz="2800" b="1" dirty="0"/>
              <a:t>澜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湄地区</a:t>
            </a:r>
            <a:r>
              <a:rPr lang="zh-CN" altLang="zh-CN" sz="2800" b="1" dirty="0"/>
              <a:t>合作的优势</a:t>
            </a:r>
            <a:endParaRPr lang="en-US" altLang="zh-CN" sz="2800" b="1" dirty="0"/>
          </a:p>
          <a:p>
            <a:r>
              <a:rPr lang="en-US" altLang="zh-CN" sz="2000" b="1" dirty="0">
                <a:solidFill>
                  <a:srgbClr val="EA6103"/>
                </a:solidFill>
              </a:rPr>
              <a:t>Advantages in Guangxi-ASEAN Co-operation</a:t>
            </a:r>
            <a:endParaRPr lang="zh-CN" altLang="en-US" sz="2000" dirty="0">
              <a:solidFill>
                <a:srgbClr val="EA6103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504" y="1245155"/>
            <a:ext cx="8856984" cy="2908489"/>
          </a:xfrm>
          <a:prstGeom prst="rect">
            <a:avLst/>
          </a:prstGeom>
          <a:solidFill>
            <a:srgbClr val="E8EAE9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区位优势：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广西是古代海上丝绸之路发祥地之一，广西具有与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湄公河流域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国家陆海相邻的独特优势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，气候相近，产业结构类似；</a:t>
            </a:r>
            <a:r>
              <a:rPr lang="en-US" b="1" dirty="0"/>
              <a:t> </a:t>
            </a:r>
          </a:p>
          <a:p>
            <a:pPr>
              <a:lnSpc>
                <a:spcPts val="2200"/>
              </a:lnSpc>
            </a:pPr>
            <a:r>
              <a:rPr lang="en-US" sz="15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Region: Close to </a:t>
            </a:r>
            <a:r>
              <a:rPr lang="en-US" altLang="zh-CN" sz="15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Mekong River region countries, lots in comment</a:t>
            </a:r>
            <a:endParaRPr lang="en-US" sz="1500" b="1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平台优势：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东盟博览会、中国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东盟商务与投资峰会及中国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东盟环境保护论坛等相继在南宁举办的平台优势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200"/>
              </a:lnSpc>
            </a:pPr>
            <a:r>
              <a:rPr lang="en-US" altLang="zh-CN" sz="15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Platform: China-ASEAN Expo, CABIS, CAECF, etc.</a:t>
            </a:r>
            <a:endParaRPr lang="zh-CN" altLang="zh-CN" sz="1500" b="1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政策优势：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广西作为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世纪海上丝绸之路与丝绸之路经济带的重要门户，广西的环保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投入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东南亚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2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5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Policy: Government encourage to develop </a:t>
            </a:r>
            <a:r>
              <a:rPr lang="en-US" sz="15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Southeast Asia market.</a:t>
            </a:r>
          </a:p>
          <a:p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http://www.chinatoday.com.cn/chinese/economy/ls/201701/W02017012455635566919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65" y="3793604"/>
            <a:ext cx="5619247" cy="157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3" y="285619"/>
            <a:ext cx="457260" cy="507883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979712" y="5345668"/>
            <a:ext cx="4785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（广西南宁</a:t>
            </a:r>
            <a:r>
              <a:rPr lang="en-US" altLang="zh-CN" b="1" dirty="0" smtClean="0">
                <a:solidFill>
                  <a:srgbClr val="0070C0"/>
                </a:solidFill>
              </a:rPr>
              <a:t>——</a:t>
            </a:r>
            <a:r>
              <a:rPr lang="zh-CN" altLang="en-US" b="1" dirty="0" smtClean="0">
                <a:solidFill>
                  <a:srgbClr val="0070C0"/>
                </a:solidFill>
              </a:rPr>
              <a:t>博世科环保集团总部所在地）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86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1255" y="1201316"/>
            <a:ext cx="4970825" cy="4376588"/>
          </a:xfrm>
        </p:spPr>
        <p:txBody>
          <a:bodyPr/>
          <a:lstStyle/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zh-CN" altLang="zh-CN" sz="1800" dirty="0">
                <a:latin typeface="微软雅黑" panose="020B0503020204020204" pitchFamily="34" charset="-122"/>
              </a:rPr>
              <a:t>由中马两国总理亲自推动、两国政府合作共建的</a:t>
            </a:r>
            <a:r>
              <a:rPr lang="zh-CN" altLang="zh-CN" sz="1800" dirty="0">
                <a:solidFill>
                  <a:srgbClr val="FF0000"/>
                </a:solidFill>
                <a:latin typeface="微软雅黑" panose="020B0503020204020204" pitchFamily="34" charset="-122"/>
              </a:rPr>
              <a:t>马中关丹产业园区，与中马钦州产业园一起，成为了世界上首个互相在对方建设产业园区的</a:t>
            </a:r>
            <a:r>
              <a:rPr lang="zh-CN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姊妹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园区。</a:t>
            </a:r>
            <a:r>
              <a:rPr lang="en-US" altLang="zh-CN" sz="1500" b="1" dirty="0">
                <a:solidFill>
                  <a:srgbClr val="EA6103"/>
                </a:solidFill>
                <a:latin typeface="微软雅黑" panose="020B0503020204020204" pitchFamily="34" charset="-122"/>
              </a:rPr>
              <a:t>The world’s first, promote by prime minister of Malaysia &amp; China, built industrial park at each other side.</a:t>
            </a: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zh-CN" altLang="zh-CN" sz="1800" dirty="0">
                <a:latin typeface="微软雅黑" panose="020B0503020204020204" pitchFamily="34" charset="-122"/>
              </a:rPr>
              <a:t>目前，广西已与东盟的</a:t>
            </a:r>
            <a:r>
              <a:rPr lang="en-US" altLang="zh-CN" sz="1800" dirty="0">
                <a:latin typeface="微软雅黑" panose="020B0503020204020204" pitchFamily="34" charset="-122"/>
              </a:rPr>
              <a:t>8</a:t>
            </a:r>
            <a:r>
              <a:rPr lang="zh-CN" altLang="zh-CN" sz="1800" dirty="0">
                <a:latin typeface="微软雅黑" panose="020B0503020204020204" pitchFamily="34" charset="-122"/>
              </a:rPr>
              <a:t>个国家开展园区合作，正在建设和推进的园区有近</a:t>
            </a:r>
            <a:r>
              <a:rPr lang="en-US" altLang="zh-CN" sz="1800" dirty="0">
                <a:latin typeface="微软雅黑" panose="020B0503020204020204" pitchFamily="34" charset="-122"/>
              </a:rPr>
              <a:t>20</a:t>
            </a:r>
            <a:r>
              <a:rPr lang="zh-CN" altLang="zh-CN" sz="1800" dirty="0">
                <a:latin typeface="微软雅黑" panose="020B0503020204020204" pitchFamily="34" charset="-122"/>
              </a:rPr>
              <a:t>个，</a:t>
            </a:r>
            <a:r>
              <a:rPr lang="zh-CN" altLang="en-US" sz="1800" dirty="0">
                <a:latin typeface="微软雅黑" panose="020B0503020204020204" pitchFamily="34" charset="-122"/>
              </a:rPr>
              <a:t>包括</a:t>
            </a:r>
            <a:r>
              <a:rPr lang="zh-CN" altLang="zh-CN" sz="1800" dirty="0">
                <a:solidFill>
                  <a:srgbClr val="FF0000"/>
                </a:solidFill>
                <a:latin typeface="微软雅黑" panose="020B0503020204020204" pitchFamily="34" charset="-122"/>
              </a:rPr>
              <a:t>中越跨境经济合作区、中印尼经贸合作区、文莱—广西经济走廊、中新南宁产业园、以及中泰、中柬、中老等</a:t>
            </a:r>
            <a:r>
              <a:rPr lang="zh-CN" altLang="zh-CN" sz="1800" dirty="0">
                <a:latin typeface="微软雅黑" panose="020B0503020204020204" pitchFamily="34" charset="-122"/>
              </a:rPr>
              <a:t>更多国际合作园区建设</a:t>
            </a:r>
            <a:r>
              <a:rPr lang="zh-CN" altLang="en-US" sz="1800" dirty="0">
                <a:latin typeface="微软雅黑" panose="020B0503020204020204" pitchFamily="34" charset="-122"/>
              </a:rPr>
              <a:t>，</a:t>
            </a:r>
            <a:r>
              <a:rPr lang="zh-CN" altLang="zh-CN" sz="1800" dirty="0">
                <a:latin typeface="微软雅黑" panose="020B0503020204020204" pitchFamily="34" charset="-122"/>
              </a:rPr>
              <a:t>未来将实现东盟国家合作园区全覆盖。</a:t>
            </a:r>
            <a:r>
              <a:rPr lang="en-US" altLang="zh-CN" sz="1500" b="1" dirty="0">
                <a:solidFill>
                  <a:srgbClr val="EA6103"/>
                </a:solidFill>
                <a:latin typeface="微软雅黑" panose="020B0503020204020204" pitchFamily="34" charset="-122"/>
              </a:rPr>
              <a:t>So far, Guangxi has collaborated with 8 ASEAN countries, built over 20 industrial parks.</a:t>
            </a:r>
            <a:endParaRPr lang="zh-CN" altLang="zh-CN" sz="1500" b="1" dirty="0">
              <a:solidFill>
                <a:srgbClr val="EA610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026" name="Picture 2" descr="https://timgsa.baidu.com/timg?image&amp;quality=80&amp;size=b9999_10000&amp;sec=1510577223326&amp;di=4dab40256aca22a6d11a6112b5688e57&amp;imgtype=jpg&amp;src=http%3A%2F%2Fimg4.imgtn.bdimg.com%2Fit%2Fu%3D2766399594%2C1099427867%26fm%3D214%26gp%3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7300"/>
            <a:ext cx="3672408" cy="214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44478"/>
          <a:stretch/>
        </p:blipFill>
        <p:spPr bwMode="auto">
          <a:xfrm>
            <a:off x="5220072" y="3383384"/>
            <a:ext cx="3672408" cy="163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228866"/>
            <a:ext cx="8579296" cy="8002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zh-CN" sz="2400" b="1" dirty="0"/>
              <a:t>广西与东盟</a:t>
            </a:r>
            <a:r>
              <a:rPr lang="zh-CN" altLang="en-US" sz="2400" b="1" dirty="0"/>
              <a:t>国家共建产业</a:t>
            </a:r>
            <a:r>
              <a:rPr lang="zh-CN" altLang="en-US" sz="2400" b="1" dirty="0" smtClean="0"/>
              <a:t>园区</a:t>
            </a:r>
            <a:r>
              <a:rPr lang="en-US" altLang="zh-CN" sz="2400" b="1" dirty="0" smtClean="0"/>
              <a:t>——</a:t>
            </a:r>
            <a:r>
              <a:rPr lang="zh-CN" altLang="en-US" sz="2000" b="1" dirty="0" smtClean="0"/>
              <a:t>给双方的环境产业合作带来契机</a:t>
            </a:r>
            <a:r>
              <a:rPr lang="en-US" altLang="zh-CN" sz="2800" b="1" dirty="0"/>
              <a:t/>
            </a:r>
            <a:br>
              <a:rPr lang="en-US" altLang="zh-CN" sz="2800" b="1" dirty="0"/>
            </a:br>
            <a:r>
              <a:rPr lang="en-US" altLang="zh-CN" sz="2200" b="1" dirty="0">
                <a:solidFill>
                  <a:srgbClr val="EA6103"/>
                </a:solidFill>
              </a:rPr>
              <a:t>GX-ASEAN Co-built Industrial Parks </a:t>
            </a:r>
            <a:endParaRPr lang="zh-CN" altLang="en-US" sz="2200" dirty="0">
              <a:solidFill>
                <a:srgbClr val="EA6103"/>
              </a:solidFill>
            </a:endParaRPr>
          </a:p>
        </p:txBody>
      </p:sp>
      <p:pic>
        <p:nvPicPr>
          <p:cNvPr id="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3" y="285619"/>
            <a:ext cx="457260" cy="507883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3" descr="배경2.JPG">
            <a:extLst>
              <a:ext uri="{FF2B5EF4-FFF2-40B4-BE49-F238E27FC236}">
                <a16:creationId xmlns="" xmlns:a16="http://schemas.microsoft.com/office/drawing/2014/main" id="{F8DADFAD-1F90-4F2C-922F-32500A546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503"/>
            <a:ext cx="9144000" cy="49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20" descr="구름.PNG">
            <a:extLst>
              <a:ext uri="{FF2B5EF4-FFF2-40B4-BE49-F238E27FC236}">
                <a16:creationId xmlns="" xmlns:a16="http://schemas.microsoft.com/office/drawing/2014/main" id="{D715012E-9787-4F7C-8C38-F01B3C7A1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95082"/>
            <a:ext cx="9143999" cy="263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>
            <a:extLst>
              <a:ext uri="{FF2B5EF4-FFF2-40B4-BE49-F238E27FC236}">
                <a16:creationId xmlns="" xmlns:a16="http://schemas.microsoft.com/office/drawing/2014/main" id="{4C63EEB6-FF0E-42FD-89B7-CE547C0499B1}"/>
              </a:ext>
            </a:extLst>
          </p:cNvPr>
          <p:cNvSpPr txBox="1">
            <a:spLocks/>
          </p:cNvSpPr>
          <p:nvPr/>
        </p:nvSpPr>
        <p:spPr>
          <a:xfrm>
            <a:off x="47205" y="985292"/>
            <a:ext cx="4315796" cy="4800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2348" indent="-242348" algn="l">
              <a:buFont typeface="Wingdings" panose="05000000000000000000" pitchFamily="2" charset="2"/>
              <a:buChar char="Ø"/>
            </a:pPr>
            <a:r>
              <a:rPr lang="en-US" altLang="zh-CN" sz="1909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BOSSCO Service </a:t>
            </a:r>
            <a:r>
              <a:rPr lang="zh-CN" altLang="en-US" sz="1909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服务领域</a:t>
            </a:r>
            <a:endParaRPr lang="zh-CN" altLang="en-US" sz="1909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74467D55-A896-4F88-B3BA-2A23FC5BFA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430954"/>
              </p:ext>
            </p:extLst>
          </p:nvPr>
        </p:nvGraphicFramePr>
        <p:xfrm>
          <a:off x="35496" y="697260"/>
          <a:ext cx="9079147" cy="4786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图片 7" descr="C:\Users\Administrator\Desktop\博世科长logo灰色.png博世科长logo灰色">
            <a:extLst>
              <a:ext uri="{FF2B5EF4-FFF2-40B4-BE49-F238E27FC236}">
                <a16:creationId xmlns="" xmlns:a16="http://schemas.microsoft.com/office/drawing/2014/main" id="{EB10FE70-9D15-4CA9-B3CF-8904D4EEC2C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 l="16783" t="23637" r="14084" b="57712"/>
          <a:stretch>
            <a:fillRect/>
          </a:stretch>
        </p:blipFill>
        <p:spPr>
          <a:xfrm>
            <a:off x="8264602" y="5420413"/>
            <a:ext cx="706704" cy="265642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638944" y="-22820"/>
            <a:ext cx="7866112" cy="98529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2400" b="1" dirty="0" smtClean="0"/>
              <a:t>博世科在国际环境合作的经验与案例分享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en-US" altLang="zh-CN" sz="2400" b="1" dirty="0" smtClean="0">
                <a:solidFill>
                  <a:srgbClr val="EA6103"/>
                </a:solidFill>
              </a:rPr>
              <a:t>Case Study</a:t>
            </a:r>
            <a:r>
              <a:rPr lang="zh-CN" altLang="zh-CN" sz="4000" dirty="0">
                <a:solidFill>
                  <a:srgbClr val="EA6103"/>
                </a:solidFill>
              </a:rPr>
              <a:t/>
            </a:r>
            <a:br>
              <a:rPr lang="zh-CN" altLang="zh-CN" sz="4000" dirty="0">
                <a:solidFill>
                  <a:srgbClr val="EA6103"/>
                </a:solidFill>
              </a:rPr>
            </a:br>
            <a:endParaRPr lang="zh-CN" altLang="en-US" sz="4000" dirty="0">
              <a:solidFill>
                <a:srgbClr val="EA6103"/>
              </a:solidFill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="" xmlns:a16="http://schemas.microsoft.com/office/drawing/2014/main" id="{103C3DD8-2205-4ABF-BE51-7D8608000F88}"/>
              </a:ext>
            </a:extLst>
          </p:cNvPr>
          <p:cNvSpPr txBox="1">
            <a:spLocks/>
          </p:cNvSpPr>
          <p:nvPr/>
        </p:nvSpPr>
        <p:spPr>
          <a:xfrm>
            <a:off x="971600" y="4930849"/>
            <a:ext cx="7999706" cy="7552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2348" indent="-242348" algn="l">
              <a:buFont typeface="Wingdings" panose="05000000000000000000" pitchFamily="2" charset="2"/>
              <a:buChar char="Ø"/>
            </a:pPr>
            <a:r>
              <a:rPr lang="en-US" altLang="zh-CN" sz="1909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Full Environmental Protection Industrial Chain </a:t>
            </a:r>
            <a:r>
              <a:rPr lang="zh-CN" altLang="en-US" sz="1909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环保全</a:t>
            </a:r>
            <a:r>
              <a:rPr lang="zh-CN" altLang="en-US" sz="1909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产业链</a:t>
            </a:r>
            <a:r>
              <a:rPr lang="en-US" altLang="zh-CN" sz="1909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909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472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23" descr="배경2.JPG">
            <a:extLst>
              <a:ext uri="{FF2B5EF4-FFF2-40B4-BE49-F238E27FC236}">
                <a16:creationId xmlns="" xmlns:a16="http://schemas.microsoft.com/office/drawing/2014/main" id="{D1285008-2768-4924-9F88-0F2A75CB6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503"/>
            <a:ext cx="9144000" cy="49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그림 20" descr="구름.PNG">
            <a:extLst>
              <a:ext uri="{FF2B5EF4-FFF2-40B4-BE49-F238E27FC236}">
                <a16:creationId xmlns="" xmlns:a16="http://schemas.microsoft.com/office/drawing/2014/main" id="{062CFFD5-6AA2-44A2-A8FA-9B67EFA3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95082"/>
            <a:ext cx="9143999" cy="263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4" t="41624" r="13635" b="8892"/>
          <a:stretch>
            <a:fillRect/>
          </a:stretch>
        </p:blipFill>
        <p:spPr>
          <a:xfrm>
            <a:off x="1" y="909841"/>
            <a:ext cx="9143999" cy="4805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8518" y="1662794"/>
            <a:ext cx="1367116" cy="4350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848" b="1" spc="2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Serves </a:t>
            </a:r>
            <a:r>
              <a:rPr lang="en-US" altLang="zh-CN" sz="1272" b="1" spc="2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210</a:t>
            </a:r>
            <a:r>
              <a:rPr lang="en-US" altLang="zh-CN" sz="848" b="1" spc="2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+cities</a:t>
            </a:r>
          </a:p>
          <a:p>
            <a:pPr algn="ctr"/>
            <a:r>
              <a:rPr lang="zh-CN" altLang="en-US" sz="955" b="1" spc="2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r>
              <a:rPr lang="en-US" altLang="zh-CN" sz="955" b="1" spc="2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210+</a:t>
            </a:r>
            <a:r>
              <a:rPr lang="zh-CN" altLang="en-US" sz="955" b="1" spc="2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城市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2911" y="4687594"/>
            <a:ext cx="1108630" cy="5801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848" b="1" spc="26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Covers </a:t>
            </a:r>
            <a:r>
              <a:rPr lang="en-US" altLang="zh-CN" sz="1272" b="1" spc="26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848" b="1" spc="26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48" b="1" spc="26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Continents</a:t>
            </a:r>
          </a:p>
          <a:p>
            <a:pPr algn="ctr"/>
            <a:r>
              <a:rPr lang="zh-CN" altLang="en-US" sz="859" b="1" spc="4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涉足</a:t>
            </a:r>
            <a:r>
              <a:rPr lang="zh-CN" altLang="en-US" sz="1050" b="1" spc="4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859" b="1" spc="4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1556" y="4153644"/>
            <a:ext cx="1576788" cy="7106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848" b="1" spc="26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Serves </a:t>
            </a:r>
            <a:r>
              <a:rPr lang="en-US" altLang="zh-CN" sz="1272" b="1" spc="26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en-US" altLang="zh-CN" sz="848" b="1" spc="26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</a:p>
          <a:p>
            <a:pPr algn="ctr"/>
            <a:r>
              <a:rPr lang="en-US" altLang="zh-CN" sz="848" b="1" spc="26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Industrial Zones</a:t>
            </a:r>
          </a:p>
          <a:p>
            <a:pPr algn="ctr"/>
            <a:r>
              <a:rPr lang="zh-CN" altLang="en-US" sz="859" b="1" spc="48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整治</a:t>
            </a:r>
            <a:r>
              <a:rPr lang="en-US" altLang="zh-CN" sz="1050" b="1" spc="48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en-US" altLang="zh-CN" sz="859" b="1" spc="48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859" b="1" spc="48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工业区</a:t>
            </a:r>
          </a:p>
          <a:p>
            <a:pPr algn="ctr"/>
            <a:endParaRPr lang="zh-CN" altLang="en-US" sz="848" b="1" spc="26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0839" y="1662794"/>
            <a:ext cx="1381571" cy="7849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1061" b="1" spc="26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en-US" altLang="zh-CN" sz="848" b="1" spc="26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 Water Projects </a:t>
            </a:r>
            <a:r>
              <a:rPr lang="en-US" altLang="zh-CN" sz="742" b="1" spc="26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Implemented</a:t>
            </a:r>
          </a:p>
          <a:p>
            <a:pPr algn="ctr"/>
            <a:r>
              <a:rPr lang="zh-CN" altLang="en-US" sz="764" b="1" spc="48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治理</a:t>
            </a:r>
            <a:r>
              <a:rPr lang="en-US" altLang="zh-CN" sz="1002" b="1" spc="48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en-US" altLang="zh-CN" sz="764" b="1" spc="48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764" b="1" spc="48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给排水工程</a:t>
            </a:r>
          </a:p>
          <a:p>
            <a:pPr algn="ctr"/>
            <a:endParaRPr lang="zh-CN" altLang="en-US" sz="742" b="1" spc="26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848" b="1" spc="26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3247" y="2901856"/>
            <a:ext cx="1727592" cy="679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1272" b="1" spc="26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Benefiting</a:t>
            </a:r>
            <a:r>
              <a:rPr lang="zh-CN" altLang="en-US" sz="1272" b="1" spc="26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72" b="1" spc="26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280M People</a:t>
            </a:r>
          </a:p>
          <a:p>
            <a:pPr algn="ctr"/>
            <a:r>
              <a:rPr lang="en-US" altLang="zh-CN" sz="1272" b="1" spc="26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2.8</a:t>
            </a:r>
            <a:r>
              <a:rPr lang="zh-CN" altLang="en-US" sz="1272" b="1" spc="26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亿人口受益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5656" y="4267029"/>
            <a:ext cx="1093853" cy="7106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1272" b="1" spc="26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92</a:t>
            </a:r>
            <a:r>
              <a:rPr lang="en-US" altLang="zh-CN" sz="848" b="1" spc="26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Key Projects</a:t>
            </a:r>
          </a:p>
          <a:p>
            <a:pPr algn="ctr"/>
            <a:r>
              <a:rPr lang="zh-CN" altLang="en-US" sz="859" b="1" spc="4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重点工程</a:t>
            </a:r>
            <a:r>
              <a:rPr lang="en-US" altLang="zh-CN" sz="1050" b="1" spc="4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92</a:t>
            </a:r>
            <a:r>
              <a:rPr lang="zh-CN" altLang="en-US" sz="859" b="1" spc="4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zh-CN" altLang="en-US" sz="848" b="1" spc="26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848" b="1" spc="26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="" xmlns:a16="http://schemas.microsoft.com/office/drawing/2014/main" id="{06CE9BA5-EBCC-4827-B03E-CC1CB3D8F4CC}"/>
              </a:ext>
            </a:extLst>
          </p:cNvPr>
          <p:cNvSpPr txBox="1">
            <a:spLocks/>
          </p:cNvSpPr>
          <p:nvPr/>
        </p:nvSpPr>
        <p:spPr>
          <a:xfrm>
            <a:off x="119156" y="140692"/>
            <a:ext cx="6570282" cy="4800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2348" indent="-242348" algn="l">
              <a:buFont typeface="Wingdings" panose="05000000000000000000" pitchFamily="2" charset="2"/>
              <a:buChar char="Ø"/>
            </a:pPr>
            <a:r>
              <a:rPr lang="en-US" altLang="zh-CN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Markets </a:t>
            </a:r>
            <a:r>
              <a:rPr lang="zh-CN" alt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市场布局</a:t>
            </a:r>
            <a:endParaRPr lang="zh-CN" altLang="en-US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7" descr="C:\Users\Administrator\Desktop\博世科长logo灰色.png博世科长logo灰色">
            <a:extLst>
              <a:ext uri="{FF2B5EF4-FFF2-40B4-BE49-F238E27FC236}">
                <a16:creationId xmlns="" xmlns:a16="http://schemas.microsoft.com/office/drawing/2014/main" id="{EB10FE70-9D15-4CA9-B3CF-8904D4EEC2C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6783" t="23637" r="14084" b="57712"/>
          <a:stretch>
            <a:fillRect/>
          </a:stretch>
        </p:blipFill>
        <p:spPr>
          <a:xfrm>
            <a:off x="8264602" y="5420413"/>
            <a:ext cx="706704" cy="2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2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3" descr="배경2.JPG">
            <a:extLst>
              <a:ext uri="{FF2B5EF4-FFF2-40B4-BE49-F238E27FC236}">
                <a16:creationId xmlns="" xmlns:a16="http://schemas.microsoft.com/office/drawing/2014/main" id="{1E5B6147-1F00-478B-876E-BF36365A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503"/>
            <a:ext cx="9144000" cy="49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20" descr="구름.PNG">
            <a:extLst>
              <a:ext uri="{FF2B5EF4-FFF2-40B4-BE49-F238E27FC236}">
                <a16:creationId xmlns="" xmlns:a16="http://schemas.microsoft.com/office/drawing/2014/main" id="{50FC58CB-5E26-4501-8015-3CC6CE427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95082"/>
            <a:ext cx="9143999" cy="263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>
            <a:extLst>
              <a:ext uri="{FF2B5EF4-FFF2-40B4-BE49-F238E27FC236}">
                <a16:creationId xmlns="" xmlns:a16="http://schemas.microsoft.com/office/drawing/2014/main" id="{3BF06EEB-C4B1-442F-8DB0-692223DA437B}"/>
              </a:ext>
            </a:extLst>
          </p:cNvPr>
          <p:cNvSpPr txBox="1">
            <a:spLocks/>
          </p:cNvSpPr>
          <p:nvPr/>
        </p:nvSpPr>
        <p:spPr>
          <a:xfrm>
            <a:off x="64852" y="59880"/>
            <a:ext cx="7099435" cy="4800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2348" indent="-242348" algn="l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Case Study of industry water supply &amp;wastewater treatment </a:t>
            </a:r>
            <a:r>
              <a:rPr lang="zh-CN" altLang="en-US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工业供排水</a:t>
            </a:r>
          </a:p>
        </p:txBody>
      </p:sp>
      <p:pic>
        <p:nvPicPr>
          <p:cNvPr id="8" name="图片 7" descr="C:\Users\Administrator\Desktop\博世科长logo灰色.png博世科长logo灰色">
            <a:extLst>
              <a:ext uri="{FF2B5EF4-FFF2-40B4-BE49-F238E27FC236}">
                <a16:creationId xmlns="" xmlns:a16="http://schemas.microsoft.com/office/drawing/2014/main" id="{EB10FE70-9D15-4CA9-B3CF-8904D4EEC2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6783" t="23637" r="14084" b="57712"/>
          <a:stretch>
            <a:fillRect/>
          </a:stretch>
        </p:blipFill>
        <p:spPr>
          <a:xfrm>
            <a:off x="8264602" y="5420413"/>
            <a:ext cx="706704" cy="2656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06" y="1201316"/>
            <a:ext cx="3593366" cy="29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32" y="1201316"/>
            <a:ext cx="2552240" cy="302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260921" y="4407138"/>
            <a:ext cx="8553101" cy="110443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7498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4996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42494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9992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400" b="1" dirty="0">
                <a:solidFill>
                  <a:srgbClr val="FF0000"/>
                </a:solidFill>
              </a:rPr>
              <a:t>博世科核心技术厌氧、好氧和深度处理技术，在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国内外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造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纸</a:t>
            </a:r>
            <a:r>
              <a:rPr lang="zh-CN" altLang="en-US" sz="1400" b="1" dirty="0">
                <a:solidFill>
                  <a:srgbClr val="FF0000"/>
                </a:solidFill>
              </a:rPr>
              <a:t>、制药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、淀粉、酒精</a:t>
            </a:r>
            <a:r>
              <a:rPr lang="zh-CN" altLang="en-US" sz="1400" b="1" dirty="0">
                <a:solidFill>
                  <a:srgbClr val="FF0000"/>
                </a:solidFill>
              </a:rPr>
              <a:t>、食品等工业广泛应用，超过</a:t>
            </a:r>
            <a:r>
              <a:rPr lang="en-US" altLang="zh-CN" sz="1400" b="1" dirty="0">
                <a:solidFill>
                  <a:srgbClr val="FF0000"/>
                </a:solidFill>
              </a:rPr>
              <a:t>100</a:t>
            </a:r>
            <a:r>
              <a:rPr lang="zh-CN" altLang="en-US" sz="1400" b="1" dirty="0">
                <a:solidFill>
                  <a:srgbClr val="FF0000"/>
                </a:solidFill>
              </a:rPr>
              <a:t>多个工程案例，为客户提供优质、稳定的综合污水处理服务。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1400" b="1" dirty="0" err="1" smtClean="0"/>
              <a:t>Bossco</a:t>
            </a:r>
            <a:r>
              <a:rPr lang="en-US" altLang="zh-CN" sz="1400" b="1" dirty="0" smtClean="0"/>
              <a:t> patented technology in </a:t>
            </a:r>
            <a:r>
              <a:rPr lang="en-US" altLang="zh-CN" sz="1400" b="1" dirty="0"/>
              <a:t>a</a:t>
            </a:r>
            <a:r>
              <a:rPr lang="en-US" altLang="zh-CN" sz="1400" b="1" dirty="0" smtClean="0"/>
              <a:t>naerobic, aerobic and tertiary treatment technology has been widely used in pulp and paper, pharmaceutical, molasses, food industries etc. and it is more than 100 installations. </a:t>
            </a:r>
            <a:r>
              <a:rPr lang="en-US" altLang="zh-CN" sz="1400" b="1" dirty="0" err="1" smtClean="0"/>
              <a:t>Bossco</a:t>
            </a:r>
            <a:r>
              <a:rPr lang="en-US" altLang="zh-CN" sz="1400" b="1" dirty="0" smtClean="0"/>
              <a:t> is providing the integrate and excellent technology  to end users.  </a:t>
            </a:r>
          </a:p>
        </p:txBody>
      </p:sp>
    </p:spTree>
    <p:extLst>
      <p:ext uri="{BB962C8B-B14F-4D97-AF65-F5344CB8AC3E}">
        <p14:creationId xmlns:p14="http://schemas.microsoft.com/office/powerpoint/2010/main" val="1623374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3" descr="배경2.JPG">
            <a:extLst>
              <a:ext uri="{FF2B5EF4-FFF2-40B4-BE49-F238E27FC236}">
                <a16:creationId xmlns="" xmlns:a16="http://schemas.microsoft.com/office/drawing/2014/main" id="{C6B88126-7625-47FE-8454-5799DCC10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503"/>
            <a:ext cx="9144000" cy="49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20" descr="구름.PNG">
            <a:extLst>
              <a:ext uri="{FF2B5EF4-FFF2-40B4-BE49-F238E27FC236}">
                <a16:creationId xmlns="" xmlns:a16="http://schemas.microsoft.com/office/drawing/2014/main" id="{B2211986-6449-43FB-A820-7F9DB9915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95082"/>
            <a:ext cx="9143999" cy="263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3" descr="C:\Users\Administrator\Desktop\博世科长logo灰色.png博世科长logo灰色">
            <a:extLst>
              <a:ext uri="{FF2B5EF4-FFF2-40B4-BE49-F238E27FC236}">
                <a16:creationId xmlns="" xmlns:a16="http://schemas.microsoft.com/office/drawing/2014/main" id="{E04C80C8-CCA3-4818-BC68-82C5EE8477D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6783" t="23637" r="14084" b="57712"/>
          <a:stretch>
            <a:fillRect/>
          </a:stretch>
        </p:blipFill>
        <p:spPr>
          <a:xfrm>
            <a:off x="8264602" y="5449358"/>
            <a:ext cx="706704" cy="265642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="" xmlns:a16="http://schemas.microsoft.com/office/drawing/2014/main" id="{9F9134A6-2DA7-445C-9657-3211BBC84BE1}"/>
              </a:ext>
            </a:extLst>
          </p:cNvPr>
          <p:cNvSpPr txBox="1">
            <a:spLocks/>
          </p:cNvSpPr>
          <p:nvPr/>
        </p:nvSpPr>
        <p:spPr>
          <a:xfrm>
            <a:off x="64853" y="1"/>
            <a:ext cx="6570282" cy="7455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2348" indent="-242348" algn="l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Case Study of industry water supply &amp;wastewater treatment </a:t>
            </a:r>
            <a:r>
              <a:rPr lang="zh-CN" alt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工业供排水</a:t>
            </a:r>
            <a:endParaRPr lang="zh-CN" altLang="en-US" sz="2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6" y="1057299"/>
            <a:ext cx="2929574" cy="272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00" y="1057300"/>
            <a:ext cx="3022206" cy="275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78" y="1057300"/>
            <a:ext cx="2952328" cy="275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928" y="0"/>
            <a:ext cx="1303271" cy="354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451478" y="4262154"/>
            <a:ext cx="2402342" cy="11607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7498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4996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42494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9992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400" b="1" dirty="0">
                <a:solidFill>
                  <a:srgbClr val="FF0000"/>
                </a:solidFill>
              </a:rPr>
              <a:t>越南理文</a:t>
            </a:r>
            <a:r>
              <a:rPr lang="en-US" altLang="zh-CN" sz="1400" b="1" dirty="0">
                <a:solidFill>
                  <a:srgbClr val="FF0000"/>
                </a:solidFill>
              </a:rPr>
              <a:t>4</a:t>
            </a:r>
            <a:r>
              <a:rPr lang="zh-CN" altLang="en-US" sz="1400" b="1" dirty="0">
                <a:solidFill>
                  <a:srgbClr val="FF0000"/>
                </a:solidFill>
              </a:rPr>
              <a:t>万方</a:t>
            </a:r>
            <a:r>
              <a:rPr lang="en-US" altLang="zh-CN" sz="1400" b="1" dirty="0">
                <a:solidFill>
                  <a:srgbClr val="FF0000"/>
                </a:solidFill>
              </a:rPr>
              <a:t>/</a:t>
            </a:r>
            <a:r>
              <a:rPr lang="zh-CN" altLang="en-US" sz="1400" b="1" dirty="0">
                <a:solidFill>
                  <a:srgbClr val="FF0000"/>
                </a:solidFill>
              </a:rPr>
              <a:t>天给水工程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1400" b="1" dirty="0" err="1" smtClean="0"/>
              <a:t>Leeman</a:t>
            </a:r>
            <a:r>
              <a:rPr lang="en-US" altLang="zh-CN" sz="1400" b="1" dirty="0" smtClean="0"/>
              <a:t> </a:t>
            </a:r>
            <a:r>
              <a:rPr lang="en-US" altLang="zh-CN" sz="1400" b="1" dirty="0">
                <a:solidFill>
                  <a:srgbClr val="C00000"/>
                </a:solidFill>
              </a:rPr>
              <a:t>40000m3/d</a:t>
            </a:r>
            <a:r>
              <a:rPr lang="en-US" altLang="zh-CN" sz="1400" b="1" dirty="0"/>
              <a:t> </a:t>
            </a:r>
            <a:r>
              <a:rPr lang="en-US" altLang="zh-CN" sz="1400" b="1" dirty="0" smtClean="0"/>
              <a:t>Water Treatment Project in Vietnam</a:t>
            </a: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3431637" y="4081636"/>
            <a:ext cx="2280725" cy="11607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7498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4996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42494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9992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l"/>
            <a:r>
              <a:rPr lang="zh-CN" altLang="zh-CN" sz="1400" b="1" dirty="0">
                <a:solidFill>
                  <a:srgbClr val="FF0000"/>
                </a:solidFill>
              </a:rPr>
              <a:t>玻利维亚圣布埃纳文图拉糖厂项目污水系统</a:t>
            </a:r>
          </a:p>
          <a:p>
            <a:pPr algn="l"/>
            <a:r>
              <a:rPr lang="en-US" altLang="zh-CN" sz="1400" b="1" dirty="0" smtClean="0"/>
              <a:t>Waste treatment plant in Sugar mill in Bolivia.  </a:t>
            </a: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337229" y="4083118"/>
            <a:ext cx="2280725" cy="11607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7498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4996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42494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9992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l"/>
            <a:r>
              <a:rPr lang="zh-CN" altLang="zh-CN" sz="1400" b="1" dirty="0">
                <a:solidFill>
                  <a:srgbClr val="FF0000"/>
                </a:solidFill>
              </a:rPr>
              <a:t>白俄罗斯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18000</a:t>
            </a:r>
            <a:r>
              <a:rPr lang="zh-CN" altLang="zh-CN" sz="1400" b="1" dirty="0">
                <a:solidFill>
                  <a:srgbClr val="FF0000"/>
                </a:solidFill>
              </a:rPr>
              <a:t>吨</a:t>
            </a:r>
            <a:r>
              <a:rPr lang="en-US" altLang="zh-CN" sz="1400" b="1" dirty="0">
                <a:solidFill>
                  <a:srgbClr val="FF0000"/>
                </a:solidFill>
              </a:rPr>
              <a:t>/</a:t>
            </a:r>
            <a:r>
              <a:rPr lang="zh-CN" altLang="zh-CN" sz="1400" b="1" dirty="0" smtClean="0">
                <a:solidFill>
                  <a:srgbClr val="FF0000"/>
                </a:solidFill>
              </a:rPr>
              <a:t>日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供水和</a:t>
            </a:r>
            <a:r>
              <a:rPr lang="zh-CN" altLang="zh-CN" sz="1400" b="1" dirty="0" smtClean="0">
                <a:solidFill>
                  <a:srgbClr val="FF0000"/>
                </a:solidFill>
              </a:rPr>
              <a:t>污水处理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项目</a:t>
            </a:r>
            <a:endParaRPr lang="zh-CN" altLang="zh-CN" sz="11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1400" b="1" dirty="0" smtClean="0">
                <a:solidFill>
                  <a:srgbClr val="C00000"/>
                </a:solidFill>
              </a:rPr>
              <a:t>18000m3/d</a:t>
            </a:r>
            <a:r>
              <a:rPr lang="en-US" altLang="zh-CN" sz="1400" b="1" dirty="0" smtClean="0"/>
              <a:t> water supply/ Waste treatment plant in Belarus   </a:t>
            </a:r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13140952" y="3964230"/>
            <a:ext cx="1773302" cy="11607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7498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4996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42494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9992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l"/>
            <a:r>
              <a:rPr lang="zh-CN" altLang="zh-CN" sz="1400" dirty="0">
                <a:solidFill>
                  <a:srgbClr val="FF0000"/>
                </a:solidFill>
              </a:rPr>
              <a:t>印度尼西亚烟草</a:t>
            </a:r>
            <a:r>
              <a:rPr lang="zh-CN" altLang="en-US" sz="1400" dirty="0">
                <a:solidFill>
                  <a:srgbClr val="FF0000"/>
                </a:solidFill>
              </a:rPr>
              <a:t>厂</a:t>
            </a:r>
            <a:r>
              <a:rPr lang="zh-CN" altLang="zh-CN" sz="1400" dirty="0">
                <a:solidFill>
                  <a:srgbClr val="FF0000"/>
                </a:solidFill>
              </a:rPr>
              <a:t>废水</a:t>
            </a:r>
            <a:r>
              <a:rPr lang="zh-CN" altLang="en-US" sz="1400" dirty="0">
                <a:solidFill>
                  <a:srgbClr val="FF0000"/>
                </a:solidFill>
              </a:rPr>
              <a:t>处理项目</a:t>
            </a:r>
            <a:endParaRPr lang="zh-CN" altLang="zh-CN" sz="1400" dirty="0">
              <a:solidFill>
                <a:srgbClr val="FF0000"/>
              </a:solidFill>
            </a:endParaRPr>
          </a:p>
          <a:p>
            <a:pPr algn="l"/>
            <a:r>
              <a:rPr lang="en-US" altLang="zh-CN" sz="1400" dirty="0" smtClean="0"/>
              <a:t>Waste treatment plant in tobacco factory in Indonesia </a:t>
            </a:r>
          </a:p>
        </p:txBody>
      </p:sp>
    </p:spTree>
    <p:extLst>
      <p:ext uri="{BB962C8B-B14F-4D97-AF65-F5344CB8AC3E}">
        <p14:creationId xmlns:p14="http://schemas.microsoft.com/office/powerpoint/2010/main" val="2021830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3" descr="배경2.JPG">
            <a:extLst>
              <a:ext uri="{FF2B5EF4-FFF2-40B4-BE49-F238E27FC236}">
                <a16:creationId xmlns="" xmlns:a16="http://schemas.microsoft.com/office/drawing/2014/main" id="{A29D0B86-6631-49CD-926F-0498FD708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503"/>
            <a:ext cx="9144000" cy="49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KPP二氧化氯项目-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6" y="1048300"/>
            <a:ext cx="3669164" cy="260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SC027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24" y="1048300"/>
            <a:ext cx="336499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7" descr="C:\Users\Administrator\Desktop\博世科长logo灰色.png博世科长logo灰色">
            <a:extLst>
              <a:ext uri="{FF2B5EF4-FFF2-40B4-BE49-F238E27FC236}">
                <a16:creationId xmlns="" xmlns:a16="http://schemas.microsoft.com/office/drawing/2014/main" id="{EB10FE70-9D15-4CA9-B3CF-8904D4EEC2C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6783" t="23637" r="14084" b="57712"/>
          <a:stretch>
            <a:fillRect/>
          </a:stretch>
        </p:blipFill>
        <p:spPr>
          <a:xfrm>
            <a:off x="8264602" y="5420413"/>
            <a:ext cx="706704" cy="265642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="" xmlns:a16="http://schemas.microsoft.com/office/drawing/2014/main" id="{9F9134A6-2DA7-445C-9657-3211BBC84BE1}"/>
              </a:ext>
            </a:extLst>
          </p:cNvPr>
          <p:cNvSpPr txBox="1">
            <a:spLocks/>
          </p:cNvSpPr>
          <p:nvPr/>
        </p:nvSpPr>
        <p:spPr>
          <a:xfrm>
            <a:off x="64852" y="1"/>
            <a:ext cx="6955419" cy="9852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2348" indent="-242348" algn="l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Case Study </a:t>
            </a:r>
            <a:r>
              <a:rPr lang="en-US" altLang="zh-CN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of chlorine </a:t>
            </a:r>
            <a:r>
              <a:rPr lang="en-US" altLang="zh-CN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dioxide</a:t>
            </a:r>
          </a:p>
          <a:p>
            <a:pPr marL="242348" indent="-242348" algn="l"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为造纸清洁化生产提供</a:t>
            </a:r>
            <a:r>
              <a:rPr lang="zh-CN" altLang="en-US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大型二氧化氯制备系统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688916" y="4217639"/>
            <a:ext cx="3451036" cy="93467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7498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4996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42494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9992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FF0000"/>
                </a:solidFill>
              </a:rPr>
              <a:t>印尼</a:t>
            </a:r>
            <a:r>
              <a:rPr lang="en-US" altLang="zh-CN" sz="1600" b="1" dirty="0">
                <a:solidFill>
                  <a:srgbClr val="FF0000"/>
                </a:solidFill>
              </a:rPr>
              <a:t>APP</a:t>
            </a:r>
            <a:r>
              <a:rPr lang="zh-CN" altLang="en-US" sz="1600" b="1" dirty="0">
                <a:solidFill>
                  <a:srgbClr val="FF0000"/>
                </a:solidFill>
              </a:rPr>
              <a:t>金光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集团占碑工厂</a:t>
            </a:r>
            <a:r>
              <a:rPr lang="en-US" altLang="zh-CN" sz="1600" b="1" dirty="0">
                <a:solidFill>
                  <a:srgbClr val="FF0000"/>
                </a:solidFill>
              </a:rPr>
              <a:t>12</a:t>
            </a:r>
            <a:r>
              <a:rPr lang="zh-CN" altLang="en-US" sz="1600" b="1" dirty="0">
                <a:solidFill>
                  <a:srgbClr val="FF0000"/>
                </a:solidFill>
              </a:rPr>
              <a:t>吨</a:t>
            </a:r>
            <a:r>
              <a:rPr lang="en-US" altLang="zh-CN" sz="1600" b="1" dirty="0">
                <a:solidFill>
                  <a:srgbClr val="FF0000"/>
                </a:solidFill>
              </a:rPr>
              <a:t>/</a:t>
            </a:r>
            <a:r>
              <a:rPr lang="zh-CN" altLang="en-US" sz="1600" b="1" dirty="0">
                <a:solidFill>
                  <a:srgbClr val="FF0000"/>
                </a:solidFill>
              </a:rPr>
              <a:t>天二氧化氯生产线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1600" b="1" dirty="0" smtClean="0">
                <a:solidFill>
                  <a:srgbClr val="C00000"/>
                </a:solidFill>
              </a:rPr>
              <a:t>12t/d</a:t>
            </a:r>
            <a:r>
              <a:rPr lang="en-US" altLang="zh-CN" sz="1600" b="1" dirty="0" smtClean="0"/>
              <a:t> </a:t>
            </a:r>
            <a:r>
              <a:rPr lang="en-US" altLang="zh-CN" sz="1600" b="1" dirty="0"/>
              <a:t>chlorine dioxide plant, </a:t>
            </a:r>
            <a:r>
              <a:rPr lang="en-US" altLang="zh-CN" sz="1600" b="1" dirty="0" smtClean="0"/>
              <a:t>Jambi </a:t>
            </a:r>
            <a:r>
              <a:rPr lang="en-US" altLang="zh-CN" sz="1600" b="1" dirty="0"/>
              <a:t>Mill, APP Group, Indonesia </a:t>
            </a: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5086640" y="4226103"/>
            <a:ext cx="3149114" cy="1067491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7498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4996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42494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9992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FF0000"/>
                </a:solidFill>
              </a:rPr>
              <a:t>印尼</a:t>
            </a:r>
            <a:r>
              <a:rPr lang="en-US" altLang="zh-CN" sz="1600" b="1" dirty="0">
                <a:solidFill>
                  <a:srgbClr val="FF0000"/>
                </a:solidFill>
              </a:rPr>
              <a:t>APP</a:t>
            </a:r>
            <a:r>
              <a:rPr lang="zh-CN" altLang="en-US" sz="1600" b="1" dirty="0">
                <a:solidFill>
                  <a:srgbClr val="FF0000"/>
                </a:solidFill>
              </a:rPr>
              <a:t>金光集团巴拉望工厂</a:t>
            </a:r>
            <a:r>
              <a:rPr lang="en-US" altLang="zh-CN" sz="1600" b="1" dirty="0">
                <a:solidFill>
                  <a:srgbClr val="FF0000"/>
                </a:solidFill>
              </a:rPr>
              <a:t>35</a:t>
            </a:r>
            <a:r>
              <a:rPr lang="zh-CN" altLang="en-US" sz="1600" b="1" dirty="0">
                <a:solidFill>
                  <a:srgbClr val="FF0000"/>
                </a:solidFill>
              </a:rPr>
              <a:t>吨</a:t>
            </a:r>
            <a:r>
              <a:rPr lang="en-US" altLang="zh-CN" sz="1600" b="1" dirty="0">
                <a:solidFill>
                  <a:srgbClr val="FF0000"/>
                </a:solidFill>
              </a:rPr>
              <a:t>/</a:t>
            </a:r>
            <a:r>
              <a:rPr lang="zh-CN" altLang="en-US" sz="1600" b="1" dirty="0">
                <a:solidFill>
                  <a:srgbClr val="FF0000"/>
                </a:solidFill>
              </a:rPr>
              <a:t>天二氧化氯生产线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1600" b="1" dirty="0" smtClean="0">
                <a:solidFill>
                  <a:srgbClr val="C00000"/>
                </a:solidFill>
              </a:rPr>
              <a:t>35t/d</a:t>
            </a:r>
            <a:r>
              <a:rPr lang="en-US" altLang="zh-CN" sz="1600" b="1" dirty="0" smtClean="0"/>
              <a:t> chlorine dioxide plant, IKPP Mill, APP Group, Indonesia </a:t>
            </a:r>
          </a:p>
        </p:txBody>
      </p:sp>
    </p:spTree>
    <p:extLst>
      <p:ext uri="{BB962C8B-B14F-4D97-AF65-F5344CB8AC3E}">
        <p14:creationId xmlns:p14="http://schemas.microsoft.com/office/powerpoint/2010/main" val="180585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3" descr="배경2.JPG">
            <a:extLst>
              <a:ext uri="{FF2B5EF4-FFF2-40B4-BE49-F238E27FC236}">
                <a16:creationId xmlns="" xmlns:a16="http://schemas.microsoft.com/office/drawing/2014/main" id="{C6B88126-7625-47FE-8454-5799DCC10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503"/>
            <a:ext cx="9144000" cy="49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20" descr="구름.PNG">
            <a:extLst>
              <a:ext uri="{FF2B5EF4-FFF2-40B4-BE49-F238E27FC236}">
                <a16:creationId xmlns="" xmlns:a16="http://schemas.microsoft.com/office/drawing/2014/main" id="{B2211986-6449-43FB-A820-7F9DB9915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550863"/>
            <a:ext cx="9143999" cy="263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3" descr="C:\Users\Administrator\Desktop\博世科长logo灰色.png博世科长logo灰色">
            <a:extLst>
              <a:ext uri="{FF2B5EF4-FFF2-40B4-BE49-F238E27FC236}">
                <a16:creationId xmlns="" xmlns:a16="http://schemas.microsoft.com/office/drawing/2014/main" id="{E04C80C8-CCA3-4818-BC68-82C5EE8477D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6783" t="23637" r="14084" b="57712"/>
          <a:stretch>
            <a:fillRect/>
          </a:stretch>
        </p:blipFill>
        <p:spPr>
          <a:xfrm>
            <a:off x="8267190" y="5432804"/>
            <a:ext cx="706704" cy="265642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="" xmlns:a16="http://schemas.microsoft.com/office/drawing/2014/main" id="{9F9134A6-2DA7-445C-9657-3211BBC84BE1}"/>
              </a:ext>
            </a:extLst>
          </p:cNvPr>
          <p:cNvSpPr txBox="1">
            <a:spLocks/>
          </p:cNvSpPr>
          <p:nvPr/>
        </p:nvSpPr>
        <p:spPr>
          <a:xfrm>
            <a:off x="64852" y="224781"/>
            <a:ext cx="7243451" cy="4800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2348" indent="-242348" algn="l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Case </a:t>
            </a:r>
            <a:r>
              <a:rPr lang="en-US" altLang="zh-CN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Study of soil </a:t>
            </a:r>
            <a:r>
              <a:rPr lang="en-US" altLang="zh-CN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and remediation </a:t>
            </a:r>
            <a:r>
              <a:rPr lang="zh-CN" alt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土壤及</a:t>
            </a:r>
            <a:r>
              <a:rPr lang="zh-CN" alt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生态环境修复</a:t>
            </a:r>
            <a:endParaRPr lang="zh-CN" altLang="en-US" sz="2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7" descr="F:\TumblerRidgeESAPicture2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2"/>
          <a:stretch/>
        </p:blipFill>
        <p:spPr bwMode="auto">
          <a:xfrm>
            <a:off x="5809303" y="949669"/>
            <a:ext cx="3099266" cy="2237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标题 1"/>
          <p:cNvSpPr txBox="1">
            <a:spLocks/>
          </p:cNvSpPr>
          <p:nvPr/>
        </p:nvSpPr>
        <p:spPr>
          <a:xfrm>
            <a:off x="251520" y="970009"/>
            <a:ext cx="5472608" cy="229500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7498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4996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42494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9992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800" b="1" dirty="0"/>
              <a:t>博世</a:t>
            </a:r>
            <a:r>
              <a:rPr lang="zh-CN" altLang="en-US" sz="1800" b="1" dirty="0" smtClean="0"/>
              <a:t>科</a:t>
            </a:r>
            <a:r>
              <a:rPr lang="zh-CN" altLang="en-US" sz="1800" b="1" dirty="0"/>
              <a:t>与</a:t>
            </a:r>
            <a:r>
              <a:rPr lang="zh-CN" altLang="en-US" sz="1800" b="1" dirty="0" smtClean="0"/>
              <a:t>加拿大全资子公司</a:t>
            </a:r>
            <a:r>
              <a:rPr lang="en-US" altLang="zh-CN" sz="1800" b="1" dirty="0" err="1" smtClean="0"/>
              <a:t>RemedX</a:t>
            </a:r>
            <a:r>
              <a:rPr lang="en-US" altLang="zh-CN" sz="1800" b="1" dirty="0" smtClean="0"/>
              <a:t> </a:t>
            </a:r>
            <a:r>
              <a:rPr lang="zh-CN" altLang="en-US" sz="1800" b="1" dirty="0" smtClean="0"/>
              <a:t>提供矿山修复、</a:t>
            </a:r>
            <a:r>
              <a:rPr lang="zh-CN" altLang="en-US" sz="1800" b="1" dirty="0" smtClean="0"/>
              <a:t>污染场地修复、重金属污染土壤修复</a:t>
            </a:r>
            <a:r>
              <a:rPr lang="zh-CN" altLang="en-US" sz="1800" b="1" dirty="0" smtClean="0"/>
              <a:t>、油田污泥治理等</a:t>
            </a:r>
            <a:r>
              <a:rPr lang="zh-CN" altLang="en-US" sz="1800" b="1" dirty="0"/>
              <a:t>服务</a:t>
            </a:r>
            <a:r>
              <a:rPr lang="zh-CN" altLang="en-US" sz="1800" b="1" dirty="0" smtClean="0"/>
              <a:t>。</a:t>
            </a:r>
            <a:r>
              <a:rPr lang="zh-CN" altLang="en-US" sz="1800" b="1" dirty="0" smtClean="0"/>
              <a:t>在北美、</a:t>
            </a:r>
            <a:r>
              <a:rPr lang="zh-CN" altLang="en-US" sz="1800" b="1" dirty="0"/>
              <a:t>非洲和</a:t>
            </a:r>
            <a:r>
              <a:rPr lang="zh-CN" altLang="en-US" sz="1800" b="1" dirty="0" smtClean="0"/>
              <a:t>中东</a:t>
            </a:r>
            <a:r>
              <a:rPr lang="zh-CN" altLang="en-US" sz="1800" b="1" dirty="0"/>
              <a:t>等</a:t>
            </a:r>
            <a:r>
              <a:rPr lang="zh-CN" altLang="en-US" sz="1800" b="1" dirty="0" smtClean="0"/>
              <a:t>地</a:t>
            </a:r>
            <a:r>
              <a:rPr lang="zh-CN" altLang="en-US" sz="1800" b="1" dirty="0" smtClean="0"/>
              <a:t>完成了</a:t>
            </a:r>
            <a:r>
              <a:rPr lang="en-US" altLang="zh-CN" sz="1800" b="1" dirty="0" smtClean="0"/>
              <a:t>500</a:t>
            </a:r>
            <a:r>
              <a:rPr lang="zh-CN" altLang="en-US" sz="1800" b="1" dirty="0" smtClean="0"/>
              <a:t>多个</a:t>
            </a:r>
            <a:r>
              <a:rPr lang="zh-CN" altLang="en-US" sz="1800" b="1" dirty="0" smtClean="0"/>
              <a:t>项目。</a:t>
            </a:r>
            <a:endParaRPr lang="en-US" altLang="zh-CN" sz="1800" b="1" dirty="0" smtClean="0"/>
          </a:p>
          <a:p>
            <a:pPr algn="l"/>
            <a:endParaRPr lang="en-US" altLang="zh-CN" sz="1800" b="1" dirty="0" smtClean="0"/>
          </a:p>
          <a:p>
            <a:pPr algn="l"/>
            <a:r>
              <a:rPr lang="zh-CN" altLang="en-US" sz="1800" b="1" dirty="0" smtClean="0">
                <a:solidFill>
                  <a:srgbClr val="0070C0"/>
                </a:solidFill>
              </a:rPr>
              <a:t>博</a:t>
            </a:r>
            <a:r>
              <a:rPr lang="zh-CN" altLang="en-US" sz="1800" b="1" dirty="0">
                <a:solidFill>
                  <a:srgbClr val="0070C0"/>
                </a:solidFill>
              </a:rPr>
              <a:t>世</a:t>
            </a:r>
            <a:r>
              <a:rPr lang="zh-CN" altLang="en-US" sz="1800" b="1" dirty="0" smtClean="0">
                <a:solidFill>
                  <a:srgbClr val="0070C0"/>
                </a:solidFill>
              </a:rPr>
              <a:t>科承担广西北海的采石场</a:t>
            </a:r>
            <a:r>
              <a:rPr lang="zh-CN" altLang="en-US" sz="1800" b="1" dirty="0">
                <a:solidFill>
                  <a:srgbClr val="0070C0"/>
                </a:solidFill>
              </a:rPr>
              <a:t>矿坑海岸带综合环境生态</a:t>
            </a:r>
            <a:r>
              <a:rPr lang="zh-CN" altLang="en-US" sz="1800" b="1" dirty="0" smtClean="0">
                <a:solidFill>
                  <a:srgbClr val="0070C0"/>
                </a:solidFill>
              </a:rPr>
              <a:t>修复，</a:t>
            </a:r>
            <a:r>
              <a:rPr lang="zh-CN" altLang="en-US" sz="1800" b="1" dirty="0" smtClean="0">
                <a:solidFill>
                  <a:srgbClr val="0070C0"/>
                </a:solidFill>
              </a:rPr>
              <a:t>对</a:t>
            </a:r>
            <a:r>
              <a:rPr lang="zh-CN" altLang="en-US" sz="1800" b="1" dirty="0" smtClean="0">
                <a:solidFill>
                  <a:srgbClr val="0070C0"/>
                </a:solidFill>
              </a:rPr>
              <a:t>保护北部湾红树林</a:t>
            </a:r>
            <a:r>
              <a:rPr lang="zh-CN" altLang="en-US" sz="1800" b="1" dirty="0">
                <a:solidFill>
                  <a:srgbClr val="0070C0"/>
                </a:solidFill>
              </a:rPr>
              <a:t>湿地珍稀生态资源具有重要的实践</a:t>
            </a:r>
            <a:r>
              <a:rPr lang="zh-CN" altLang="en-US" sz="1800" b="1" dirty="0" smtClean="0">
                <a:solidFill>
                  <a:srgbClr val="0070C0"/>
                </a:solidFill>
              </a:rPr>
              <a:t>意义</a:t>
            </a:r>
            <a:r>
              <a:rPr lang="zh-CN" altLang="en-US" sz="1800" b="1" dirty="0" smtClean="0"/>
              <a:t>。</a:t>
            </a:r>
            <a:endParaRPr lang="en-US" altLang="zh-CN" sz="1800" b="1" dirty="0"/>
          </a:p>
          <a:p>
            <a:pPr algn="l"/>
            <a:endParaRPr lang="en-US" altLang="zh-CN" sz="1600" b="1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8"/>
          <a:stretch/>
        </p:blipFill>
        <p:spPr>
          <a:xfrm>
            <a:off x="395536" y="3712348"/>
            <a:ext cx="4228233" cy="19860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96572"/>
            <a:ext cx="3972270" cy="20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49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210207"/>
            <a:ext cx="323193" cy="3077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99" tIns="29649" rIns="59299" bIns="29649" rtlCol="0" anchor="ctr"/>
          <a:lstStyle/>
          <a:p>
            <a:pPr algn="ctr"/>
            <a:endParaRPr lang="zh-CN" altLang="en-US" b="1"/>
          </a:p>
        </p:txBody>
      </p:sp>
      <p:grpSp>
        <p:nvGrpSpPr>
          <p:cNvPr id="6" name="组合 5"/>
          <p:cNvGrpSpPr/>
          <p:nvPr/>
        </p:nvGrpSpPr>
        <p:grpSpPr>
          <a:xfrm>
            <a:off x="2" y="2257502"/>
            <a:ext cx="9149834" cy="1049339"/>
            <a:chOff x="-38" y="4551"/>
            <a:chExt cx="19353" cy="198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-38" y="6534"/>
              <a:ext cx="9638" cy="0"/>
            </a:xfrm>
            <a:prstGeom prst="line">
              <a:avLst/>
            </a:prstGeom>
            <a:ln w="12700"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9600" y="4551"/>
              <a:ext cx="12" cy="1983"/>
            </a:xfrm>
            <a:prstGeom prst="line">
              <a:avLst/>
            </a:prstGeom>
            <a:ln w="12700"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9600" y="4551"/>
              <a:ext cx="9715" cy="1"/>
            </a:xfrm>
            <a:prstGeom prst="line">
              <a:avLst/>
            </a:prstGeom>
            <a:ln w="12700"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标题 1">
            <a:extLst>
              <a:ext uri="{FF2B5EF4-FFF2-40B4-BE49-F238E27FC236}">
                <a16:creationId xmlns="" xmlns:a16="http://schemas.microsoft.com/office/drawing/2014/main" id="{9F9134A6-2DA7-445C-9657-3211BBC84BE1}"/>
              </a:ext>
            </a:extLst>
          </p:cNvPr>
          <p:cNvSpPr txBox="1">
            <a:spLocks/>
          </p:cNvSpPr>
          <p:nvPr/>
        </p:nvSpPr>
        <p:spPr>
          <a:xfrm>
            <a:off x="269294" y="10427"/>
            <a:ext cx="6570282" cy="7073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2348" indent="-242348" algn="l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Case </a:t>
            </a:r>
            <a:r>
              <a:rPr lang="en-US" altLang="zh-CN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Study of </a:t>
            </a:r>
            <a:r>
              <a:rPr lang="en-US" altLang="zh-CN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regional water environment  treatment </a:t>
            </a:r>
            <a:r>
              <a:rPr lang="zh-CN" alt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流域水环境治理</a:t>
            </a:r>
            <a:endParaRPr lang="zh-CN" altLang="en-US" sz="2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33" y="1201316"/>
            <a:ext cx="4334541" cy="280831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52638" y="4153644"/>
            <a:ext cx="4397198" cy="129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99" tIns="29649" rIns="59299" bIns="29649" rtlCol="0" anchor="ctr"/>
          <a:lstStyle/>
          <a:p>
            <a:pPr indent="-185309" algn="ctr">
              <a:lnSpc>
                <a:spcPct val="150000"/>
              </a:lnSpc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云南澄江县抚仙湖农村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生活污水处理及人居环境提升工程</a:t>
            </a: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Rural </a:t>
            </a: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wastewater treatment 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of </a:t>
            </a:r>
            <a:r>
              <a:rPr lang="en-US" altLang="zh-CN" sz="1400" b="1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Chengjiang,Yunnan</a:t>
            </a:r>
            <a:endParaRPr lang="en-US" altLang="zh-CN" sz="1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Picture 2" descr="E:\熊建华电脑备份201707\201705博世科\综合服务商\沙洋项目\901775256144760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3" y="1201316"/>
            <a:ext cx="4455203" cy="28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356978" y="4153644"/>
            <a:ext cx="4266387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99" tIns="29649" rIns="59299" bIns="29649" rtlCol="0" anchor="ctr"/>
          <a:lstStyle/>
          <a:p>
            <a:pPr indent="-185309" algn="ctr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湖北沙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洋乡镇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污水处理厂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endParaRPr lang="en-US" altLang="zh-CN" sz="1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185309" algn="ctr">
              <a:lnSpc>
                <a:spcPct val="150000"/>
              </a:lnSpc>
              <a:defRPr/>
            </a:pPr>
            <a:r>
              <a:rPr lang="en-US" altLang="zh-CN" sz="1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Rural wastewater treatment of </a:t>
            </a:r>
            <a:r>
              <a:rPr lang="en-US" altLang="zh-CN" sz="1400" b="1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Shayang,Hubei</a:t>
            </a:r>
            <a:r>
              <a:rPr lang="en-US" altLang="zh-CN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307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3284"/>
            <a:ext cx="4379752" cy="292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54" y="936041"/>
            <a:ext cx="4345644" cy="289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1">
            <a:extLst>
              <a:ext uri="{FF2B5EF4-FFF2-40B4-BE49-F238E27FC236}">
                <a16:creationId xmlns="" xmlns:a16="http://schemas.microsoft.com/office/drawing/2014/main" id="{9F9134A6-2DA7-445C-9657-3211BBC84BE1}"/>
              </a:ext>
            </a:extLst>
          </p:cNvPr>
          <p:cNvSpPr txBox="1">
            <a:spLocks/>
          </p:cNvSpPr>
          <p:nvPr/>
        </p:nvSpPr>
        <p:spPr>
          <a:xfrm>
            <a:off x="269294" y="10427"/>
            <a:ext cx="6570282" cy="7073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2348" indent="-242348" algn="l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Case </a:t>
            </a:r>
            <a:r>
              <a:rPr lang="en-US" altLang="zh-CN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Study of </a:t>
            </a:r>
            <a:r>
              <a:rPr lang="en-US" altLang="zh-CN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regional water environment  treatment </a:t>
            </a:r>
            <a:r>
              <a:rPr lang="zh-CN" alt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流域水环境治理</a:t>
            </a:r>
            <a:endParaRPr lang="zh-CN" altLang="en-US" sz="2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9F9134A6-2DA7-445C-9657-3211BBC84BE1}"/>
              </a:ext>
            </a:extLst>
          </p:cNvPr>
          <p:cNvSpPr txBox="1">
            <a:spLocks/>
          </p:cNvSpPr>
          <p:nvPr/>
        </p:nvSpPr>
        <p:spPr>
          <a:xfrm>
            <a:off x="1187624" y="4084684"/>
            <a:ext cx="7200800" cy="1293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云南大理</a:t>
            </a:r>
            <a:r>
              <a:rPr lang="zh-CN" altLang="en-US" sz="1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洱海（澜沧江流域），博</a:t>
            </a:r>
            <a:r>
              <a:rPr lang="zh-CN" altLang="en-US" sz="1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世</a:t>
            </a:r>
            <a:r>
              <a:rPr lang="zh-CN" altLang="en-US" sz="1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科</a:t>
            </a:r>
            <a:r>
              <a:rPr lang="zh-CN" altLang="en-US" sz="1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进行了相关污水直排口的污染治理建设，</a:t>
            </a:r>
            <a:r>
              <a:rPr lang="en-US" altLang="zh-CN" sz="1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个项目点位已全部</a:t>
            </a:r>
            <a:r>
              <a:rPr lang="zh-CN" altLang="en-US" sz="1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进入运营</a:t>
            </a:r>
            <a:r>
              <a:rPr lang="zh-CN" altLang="en-US" sz="1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US" altLang="zh-CN" sz="1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Rural wastewater treatment </a:t>
            </a:r>
            <a:r>
              <a:rPr lang="en-US" altLang="zh-CN" sz="1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around </a:t>
            </a:r>
            <a:r>
              <a:rPr lang="en-US" altLang="zh-CN" sz="1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Erhai</a:t>
            </a:r>
            <a:r>
              <a:rPr lang="en-US" altLang="zh-CN" sz="1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River,Yunan</a:t>
            </a:r>
            <a:r>
              <a:rPr lang="en-US" altLang="zh-CN" sz="1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l"/>
            <a:endParaRPr lang="en-US" altLang="zh-CN" sz="1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65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六边形 68"/>
          <p:cNvSpPr/>
          <p:nvPr/>
        </p:nvSpPr>
        <p:spPr>
          <a:xfrm>
            <a:off x="2915816" y="4300652"/>
            <a:ext cx="6137251" cy="74158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/>
          </a:p>
        </p:txBody>
      </p:sp>
      <p:sp>
        <p:nvSpPr>
          <p:cNvPr id="68" name="六边形 67"/>
          <p:cNvSpPr/>
          <p:nvPr/>
        </p:nvSpPr>
        <p:spPr>
          <a:xfrm>
            <a:off x="2915816" y="3223622"/>
            <a:ext cx="6079297" cy="74158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/>
          </a:p>
        </p:txBody>
      </p:sp>
      <p:sp>
        <p:nvSpPr>
          <p:cNvPr id="91" name="六边形 90"/>
          <p:cNvSpPr/>
          <p:nvPr/>
        </p:nvSpPr>
        <p:spPr>
          <a:xfrm>
            <a:off x="2915816" y="2039995"/>
            <a:ext cx="6065243" cy="74158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/>
          </a:p>
        </p:txBody>
      </p:sp>
      <p:sp>
        <p:nvSpPr>
          <p:cNvPr id="92" name="六边形 91"/>
          <p:cNvSpPr/>
          <p:nvPr/>
        </p:nvSpPr>
        <p:spPr>
          <a:xfrm>
            <a:off x="3901291" y="2074957"/>
            <a:ext cx="5063632" cy="67165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Freeform 5"/>
          <p:cNvSpPr/>
          <p:nvPr/>
        </p:nvSpPr>
        <p:spPr bwMode="auto">
          <a:xfrm>
            <a:off x="496585" y="1576352"/>
            <a:ext cx="2212784" cy="217828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txBody>
          <a:bodyPr vert="horz" wrap="square" lIns="71314" tIns="35657" rIns="71314" bIns="35657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3" name="Freeform 5"/>
          <p:cNvSpPr/>
          <p:nvPr/>
        </p:nvSpPr>
        <p:spPr bwMode="auto">
          <a:xfrm>
            <a:off x="322332" y="1553058"/>
            <a:ext cx="2212784" cy="217828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1000"/>
                  <a:lumOff val="39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266700" dist="203200" dir="678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1314" tIns="35657" rIns="71314" bIns="35657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783492" y="2015301"/>
            <a:ext cx="1638969" cy="819265"/>
          </a:xfrm>
          <a:prstGeom prst="rect">
            <a:avLst/>
          </a:prstGeom>
        </p:spPr>
        <p:txBody>
          <a:bodyPr wrap="square" lIns="95062" tIns="47531" rIns="95062" bIns="47531">
            <a:spAutoFit/>
          </a:bodyPr>
          <a:lstStyle/>
          <a:p>
            <a:pPr defTabSz="9709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700" b="1" kern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105" name="Rectangle 4"/>
          <p:cNvSpPr txBox="1">
            <a:spLocks noChangeArrowheads="1"/>
          </p:cNvSpPr>
          <p:nvPr/>
        </p:nvSpPr>
        <p:spPr bwMode="auto">
          <a:xfrm>
            <a:off x="782004" y="2768327"/>
            <a:ext cx="1621013" cy="4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287" tIns="35643" rIns="71287" bIns="3564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900" kern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900" kern="0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09"/>
          <p:cNvGrpSpPr/>
          <p:nvPr/>
        </p:nvGrpSpPr>
        <p:grpSpPr>
          <a:xfrm rot="16200000">
            <a:off x="3066441" y="1986796"/>
            <a:ext cx="834763" cy="847981"/>
            <a:chOff x="8439634" y="3544648"/>
            <a:chExt cx="1611146" cy="1817848"/>
          </a:xfrm>
        </p:grpSpPr>
        <p:sp>
          <p:nvSpPr>
            <p:cNvPr id="1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9" name="Rectangle 7"/>
          <p:cNvSpPr>
            <a:spLocks noChangeArrowheads="1"/>
          </p:cNvSpPr>
          <p:nvPr/>
        </p:nvSpPr>
        <p:spPr bwMode="auto">
          <a:xfrm>
            <a:off x="3331216" y="2159337"/>
            <a:ext cx="292168" cy="502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104890" y="2065412"/>
            <a:ext cx="4755207" cy="687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环保企业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参与国际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合作中的特点和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r>
              <a:rPr lang="en-US" altLang="zh-CN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Characteristics &amp; Advantages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2" name="六边形 41"/>
          <p:cNvSpPr/>
          <p:nvPr/>
        </p:nvSpPr>
        <p:spPr>
          <a:xfrm>
            <a:off x="2929869" y="1057300"/>
            <a:ext cx="6065243" cy="74158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/>
          </a:p>
        </p:txBody>
      </p:sp>
      <p:sp>
        <p:nvSpPr>
          <p:cNvPr id="43" name="六边形 42"/>
          <p:cNvSpPr/>
          <p:nvPr/>
        </p:nvSpPr>
        <p:spPr>
          <a:xfrm>
            <a:off x="3931481" y="1105723"/>
            <a:ext cx="5063632" cy="67165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 dirty="0"/>
          </a:p>
        </p:txBody>
      </p:sp>
      <p:grpSp>
        <p:nvGrpSpPr>
          <p:cNvPr id="44" name="组合 109"/>
          <p:cNvGrpSpPr/>
          <p:nvPr/>
        </p:nvGrpSpPr>
        <p:grpSpPr>
          <a:xfrm rot="16200000">
            <a:off x="3066441" y="978684"/>
            <a:ext cx="834763" cy="847981"/>
            <a:chOff x="8439634" y="3544648"/>
            <a:chExt cx="1611146" cy="1817848"/>
          </a:xfrm>
        </p:grpSpPr>
        <p:sp>
          <p:nvSpPr>
            <p:cNvPr id="45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343728" y="1132591"/>
            <a:ext cx="292168" cy="502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4135080" y="1133415"/>
            <a:ext cx="4699319" cy="687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－湄环境合作为环保产业带来的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 smtClean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</a:rPr>
              <a:t>Opportunities</a:t>
            </a:r>
            <a:endParaRPr lang="zh-CN" altLang="en-US" sz="2000" b="1" kern="0" dirty="0">
              <a:solidFill>
                <a:srgbClr val="FF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3792801" y="3265963"/>
            <a:ext cx="5172121" cy="67165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 dirty="0"/>
          </a:p>
        </p:txBody>
      </p:sp>
      <p:grpSp>
        <p:nvGrpSpPr>
          <p:cNvPr id="56" name="组合 109"/>
          <p:cNvGrpSpPr/>
          <p:nvPr/>
        </p:nvGrpSpPr>
        <p:grpSpPr>
          <a:xfrm rot="16200000">
            <a:off x="3059919" y="3177800"/>
            <a:ext cx="834763" cy="847981"/>
            <a:chOff x="8439634" y="3544648"/>
            <a:chExt cx="1611146" cy="1817848"/>
          </a:xfrm>
        </p:grpSpPr>
        <p:sp>
          <p:nvSpPr>
            <p:cNvPr id="57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3331216" y="3369768"/>
            <a:ext cx="436268" cy="502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3923928" y="3250056"/>
            <a:ext cx="4987557" cy="687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科在国际环境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产业与科技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合作中经验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与案例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 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ase 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tudy</a:t>
            </a:r>
            <a:endParaRPr lang="zh-CN" altLang="en-US" sz="2000" b="1" kern="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1" name="六边形 60"/>
          <p:cNvSpPr/>
          <p:nvPr/>
        </p:nvSpPr>
        <p:spPr>
          <a:xfrm>
            <a:off x="3927003" y="4335614"/>
            <a:ext cx="5063632" cy="67165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 dirty="0"/>
          </a:p>
        </p:txBody>
      </p:sp>
      <p:grpSp>
        <p:nvGrpSpPr>
          <p:cNvPr id="62" name="组合 109"/>
          <p:cNvGrpSpPr/>
          <p:nvPr/>
        </p:nvGrpSpPr>
        <p:grpSpPr>
          <a:xfrm rot="16200000">
            <a:off x="3082556" y="4247453"/>
            <a:ext cx="834763" cy="847981"/>
            <a:chOff x="8439634" y="3544648"/>
            <a:chExt cx="1611146" cy="1817848"/>
          </a:xfrm>
        </p:grpSpPr>
        <p:sp>
          <p:nvSpPr>
            <p:cNvPr id="6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3347864" y="4442834"/>
            <a:ext cx="292168" cy="502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4130602" y="4402184"/>
            <a:ext cx="4699319" cy="687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澜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湄环境产业与科技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合作的展望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Outlooks</a:t>
            </a:r>
            <a:endParaRPr lang="zh-CN" altLang="en-US" sz="2000" b="1" kern="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636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54054"/>
            <a:ext cx="72315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Pollutants comprehensive treatment project of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000" b="1" dirty="0"/>
              <a:t>ndustrial park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工业园区综合环境服务项目合作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 descr="D:\2017博世科\2017文件资料\201704金砖国家环境可持续城市伙伴关系国际研讨会\国外交流\马来西亚BHS公司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5" y="1539049"/>
            <a:ext cx="4464496" cy="288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5521" y="4635144"/>
            <a:ext cx="4585444" cy="93238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7498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4996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42494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9992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与马来西亚上市公司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BHS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签署战略合作协议</a:t>
            </a:r>
            <a:endParaRPr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r>
              <a:rPr lang="en-US" altLang="zh-CN" sz="1400" b="1" dirty="0" smtClean="0">
                <a:latin typeface="微软雅黑" pitchFamily="34" charset="-122"/>
              </a:rPr>
              <a:t>Strategic Cooperation Frame Agreement between </a:t>
            </a:r>
            <a:r>
              <a:rPr lang="en-US" altLang="zh-CN" sz="1400" b="1" dirty="0" err="1" smtClean="0">
                <a:latin typeface="微软雅黑" pitchFamily="34" charset="-122"/>
              </a:rPr>
              <a:t>Bossco</a:t>
            </a:r>
            <a:r>
              <a:rPr lang="en-US" altLang="zh-CN" sz="1400" b="1" dirty="0" smtClean="0">
                <a:latin typeface="微软雅黑" pitchFamily="34" charset="-122"/>
              </a:rPr>
              <a:t> and </a:t>
            </a:r>
            <a:r>
              <a:rPr lang="en-US" altLang="zh-CN" sz="1400" b="1" dirty="0" err="1" smtClean="0">
                <a:latin typeface="微软雅黑" pitchFamily="34" charset="-122"/>
              </a:rPr>
              <a:t>BSH,Malaysia</a:t>
            </a:r>
            <a:endParaRPr lang="zh-CN" altLang="en-US" sz="1400" b="1" dirty="0">
              <a:latin typeface="微软雅黑" pitchFamily="34" charset="-122"/>
            </a:endParaRPr>
          </a:p>
        </p:txBody>
      </p:sp>
      <p:pic>
        <p:nvPicPr>
          <p:cNvPr id="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9" y="208703"/>
            <a:ext cx="457260" cy="507883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0361"/>
            <a:ext cx="3683466" cy="284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620965" y="463085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纳吉布总理见证北根工业园的开工奠基仪式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Malaysia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Prime Minister has witness the opening of </a:t>
            </a:r>
            <a:r>
              <a:rPr lang="en-US" altLang="zh-CN" sz="1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Pakan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Industrial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Park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7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0802" y="3251320"/>
            <a:ext cx="2561206" cy="1910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21196"/>
            <a:ext cx="8229600" cy="648072"/>
          </a:xfrm>
        </p:spPr>
        <p:txBody>
          <a:bodyPr/>
          <a:lstStyle/>
          <a:p>
            <a:r>
              <a:rPr lang="en-US" altLang="zh-CN" sz="2000" b="1" u="sng" dirty="0"/>
              <a:t>	</a:t>
            </a:r>
            <a:r>
              <a:rPr lang="zh-CN" altLang="en-US" sz="2000" b="1" u="sng" dirty="0" smtClean="0"/>
              <a:t>马来西亚</a:t>
            </a:r>
            <a:r>
              <a:rPr lang="zh-CN" altLang="zh-CN" sz="2000" b="1" u="sng" dirty="0" smtClean="0"/>
              <a:t>万发成工业有限公司</a:t>
            </a:r>
            <a:r>
              <a:rPr lang="zh-CN" altLang="en-US" sz="2000" b="1" u="sng" dirty="0" smtClean="0"/>
              <a:t>（</a:t>
            </a:r>
            <a:r>
              <a:rPr lang="en-US" altLang="zh-CN" sz="2000" b="1" u="sng" dirty="0" smtClean="0"/>
              <a:t>BSH)</a:t>
            </a:r>
            <a:r>
              <a:rPr lang="zh-CN" altLang="en-US" sz="2000" b="1" u="sng" dirty="0" smtClean="0"/>
              <a:t>在</a:t>
            </a:r>
            <a:r>
              <a:rPr lang="zh-CN" altLang="zh-CN" sz="2000" b="1" u="sng" dirty="0" smtClean="0"/>
              <a:t>北根绿色工艺园</a:t>
            </a:r>
            <a:r>
              <a:rPr lang="zh-CN" altLang="en-US" sz="2000" b="1" u="sng" dirty="0" smtClean="0"/>
              <a:t>合作项目</a:t>
            </a:r>
            <a:r>
              <a:rPr lang="en-US" altLang="zh-CN" sz="2000" b="1" dirty="0" smtClean="0"/>
              <a:t> </a:t>
            </a:r>
            <a:r>
              <a:rPr lang="en-US" altLang="zh-CN" sz="2000" b="1" dirty="0"/>
              <a:t>Industrial park project </a:t>
            </a:r>
            <a:r>
              <a:rPr lang="en-US" altLang="zh-CN" sz="2000" b="1" dirty="0" smtClean="0"/>
              <a:t>of Green Technology Park </a:t>
            </a:r>
            <a:r>
              <a:rPr lang="en-US" altLang="zh-CN" sz="2000" b="1" dirty="0" err="1" smtClean="0"/>
              <a:t>Pekan</a:t>
            </a:r>
            <a:r>
              <a:rPr lang="en-US" altLang="zh-CN" sz="2000" b="1" dirty="0" smtClean="0"/>
              <a:t> ,Malaysia</a:t>
            </a:r>
            <a:r>
              <a:rPr lang="zh-CN" altLang="en-US" sz="2000" b="1" dirty="0"/>
              <a:t/>
            </a:r>
            <a:br>
              <a:rPr lang="zh-CN" altLang="en-US" sz="2000" b="1" dirty="0"/>
            </a:br>
            <a:r>
              <a:rPr lang="zh-CN" altLang="en-US" sz="2000" b="1" dirty="0"/>
              <a:t/>
            </a:r>
            <a:br>
              <a:rPr lang="zh-CN" altLang="en-US" sz="2000" b="1" dirty="0"/>
            </a:br>
            <a:endParaRPr lang="zh-CN" altLang="en-US" sz="2000" b="1" dirty="0">
              <a:latin typeface="微软雅黑" panose="020B0503020204020204" pitchFamily="34" charset="-122"/>
            </a:endParaRPr>
          </a:p>
        </p:txBody>
      </p:sp>
      <p:pic>
        <p:nvPicPr>
          <p:cNvPr id="2050" name="Picture 2" descr="C:\Users\jianhuabear\Desktop\QQ截图201704210125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53075"/>
            <a:ext cx="5342904" cy="35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200020"/>
            <a:ext cx="2067242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马来西亚棕榈油废弃物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棕榈空果串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EFB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1521375" y="1724626"/>
            <a:ext cx="157131" cy="330491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2152604"/>
            <a:ext cx="252028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棕榈空果串制浆造纸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EFB pulp &amp;paper making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484" y="4497776"/>
            <a:ext cx="16561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制浆清洁生产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0268" y="3361556"/>
            <a:ext cx="16561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制浆造纸废水处理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378" y="4088364"/>
            <a:ext cx="19003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生物质能源开发利用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667" y="4826593"/>
            <a:ext cx="22271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固体废弃物资源化利用</a:t>
            </a:r>
          </a:p>
        </p:txBody>
      </p:sp>
      <p:sp>
        <p:nvSpPr>
          <p:cNvPr id="15" name="下箭头 14"/>
          <p:cNvSpPr/>
          <p:nvPr/>
        </p:nvSpPr>
        <p:spPr>
          <a:xfrm>
            <a:off x="1509954" y="2906949"/>
            <a:ext cx="157131" cy="330491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14484" y="3707453"/>
            <a:ext cx="16561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棕榈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油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废水处理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9832" y="4949703"/>
            <a:ext cx="5354116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Wastewater treatment /Solid waste  reuse/biomass energy develop  /ECF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bleaching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2490316" y="5224158"/>
            <a:ext cx="446379" cy="24622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六边形 68"/>
          <p:cNvSpPr/>
          <p:nvPr/>
        </p:nvSpPr>
        <p:spPr>
          <a:xfrm>
            <a:off x="2915816" y="4300652"/>
            <a:ext cx="6137251" cy="74158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/>
          </a:p>
        </p:txBody>
      </p:sp>
      <p:sp>
        <p:nvSpPr>
          <p:cNvPr id="68" name="六边形 67"/>
          <p:cNvSpPr/>
          <p:nvPr/>
        </p:nvSpPr>
        <p:spPr>
          <a:xfrm>
            <a:off x="2915816" y="3223622"/>
            <a:ext cx="6079297" cy="74158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/>
          </a:p>
        </p:txBody>
      </p:sp>
      <p:sp>
        <p:nvSpPr>
          <p:cNvPr id="91" name="六边形 90"/>
          <p:cNvSpPr/>
          <p:nvPr/>
        </p:nvSpPr>
        <p:spPr>
          <a:xfrm>
            <a:off x="2915816" y="2039995"/>
            <a:ext cx="6065243" cy="74158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/>
          </a:p>
        </p:txBody>
      </p:sp>
      <p:sp>
        <p:nvSpPr>
          <p:cNvPr id="92" name="六边形 91"/>
          <p:cNvSpPr/>
          <p:nvPr/>
        </p:nvSpPr>
        <p:spPr>
          <a:xfrm>
            <a:off x="3901291" y="2074957"/>
            <a:ext cx="5063632" cy="67165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Freeform 5"/>
          <p:cNvSpPr/>
          <p:nvPr/>
        </p:nvSpPr>
        <p:spPr bwMode="auto">
          <a:xfrm>
            <a:off x="496585" y="1576352"/>
            <a:ext cx="2212784" cy="217828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txBody>
          <a:bodyPr vert="horz" wrap="square" lIns="71314" tIns="35657" rIns="71314" bIns="35657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3" name="Freeform 5"/>
          <p:cNvSpPr/>
          <p:nvPr/>
        </p:nvSpPr>
        <p:spPr bwMode="auto">
          <a:xfrm>
            <a:off x="322332" y="1553058"/>
            <a:ext cx="2212784" cy="217828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1000"/>
                  <a:lumOff val="39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266700" dist="203200" dir="678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1314" tIns="35657" rIns="71314" bIns="35657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783492" y="2015301"/>
            <a:ext cx="1638969" cy="819265"/>
          </a:xfrm>
          <a:prstGeom prst="rect">
            <a:avLst/>
          </a:prstGeom>
        </p:spPr>
        <p:txBody>
          <a:bodyPr wrap="square" lIns="95062" tIns="47531" rIns="95062" bIns="47531">
            <a:spAutoFit/>
          </a:bodyPr>
          <a:lstStyle/>
          <a:p>
            <a:pPr defTabSz="9709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700" b="1" kern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105" name="Rectangle 4"/>
          <p:cNvSpPr txBox="1">
            <a:spLocks noChangeArrowheads="1"/>
          </p:cNvSpPr>
          <p:nvPr/>
        </p:nvSpPr>
        <p:spPr bwMode="auto">
          <a:xfrm>
            <a:off x="782004" y="2768327"/>
            <a:ext cx="1621013" cy="4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287" tIns="35643" rIns="71287" bIns="3564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900" kern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900" kern="0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09"/>
          <p:cNvGrpSpPr/>
          <p:nvPr/>
        </p:nvGrpSpPr>
        <p:grpSpPr>
          <a:xfrm rot="16200000">
            <a:off x="3066441" y="1986796"/>
            <a:ext cx="834763" cy="847981"/>
            <a:chOff x="8439634" y="3544648"/>
            <a:chExt cx="1611146" cy="1817848"/>
          </a:xfrm>
        </p:grpSpPr>
        <p:sp>
          <p:nvSpPr>
            <p:cNvPr id="1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9" name="Rectangle 7"/>
          <p:cNvSpPr>
            <a:spLocks noChangeArrowheads="1"/>
          </p:cNvSpPr>
          <p:nvPr/>
        </p:nvSpPr>
        <p:spPr bwMode="auto">
          <a:xfrm>
            <a:off x="3331216" y="2159337"/>
            <a:ext cx="292168" cy="502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104890" y="2065412"/>
            <a:ext cx="4755207" cy="687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环保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企业在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参与国际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合作中的特点和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r>
              <a:rPr lang="en-US" altLang="zh-CN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Characteristics &amp; Advantages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2" name="六边形 41"/>
          <p:cNvSpPr/>
          <p:nvPr/>
        </p:nvSpPr>
        <p:spPr>
          <a:xfrm>
            <a:off x="2929869" y="1057300"/>
            <a:ext cx="6065243" cy="74158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/>
          </a:p>
        </p:txBody>
      </p:sp>
      <p:sp>
        <p:nvSpPr>
          <p:cNvPr id="43" name="六边形 42"/>
          <p:cNvSpPr/>
          <p:nvPr/>
        </p:nvSpPr>
        <p:spPr>
          <a:xfrm>
            <a:off x="3931481" y="1105723"/>
            <a:ext cx="5063632" cy="67165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 dirty="0"/>
          </a:p>
        </p:txBody>
      </p:sp>
      <p:grpSp>
        <p:nvGrpSpPr>
          <p:cNvPr id="44" name="组合 109"/>
          <p:cNvGrpSpPr/>
          <p:nvPr/>
        </p:nvGrpSpPr>
        <p:grpSpPr>
          <a:xfrm rot="16200000">
            <a:off x="3066441" y="978684"/>
            <a:ext cx="834763" cy="847981"/>
            <a:chOff x="8439634" y="3544648"/>
            <a:chExt cx="1611146" cy="1817848"/>
          </a:xfrm>
        </p:grpSpPr>
        <p:sp>
          <p:nvSpPr>
            <p:cNvPr id="45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343728" y="1132591"/>
            <a:ext cx="292168" cy="502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4135080" y="1133415"/>
            <a:ext cx="4699319" cy="687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澜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－湄环境合作为环保产业带来的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Opportunities</a:t>
            </a:r>
            <a:endParaRPr lang="zh-CN" altLang="en-US" sz="2000" b="1" kern="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3792801" y="3265963"/>
            <a:ext cx="5172121" cy="67165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 dirty="0"/>
          </a:p>
        </p:txBody>
      </p:sp>
      <p:grpSp>
        <p:nvGrpSpPr>
          <p:cNvPr id="56" name="组合 109"/>
          <p:cNvGrpSpPr/>
          <p:nvPr/>
        </p:nvGrpSpPr>
        <p:grpSpPr>
          <a:xfrm rot="16200000">
            <a:off x="3059919" y="3177800"/>
            <a:ext cx="834763" cy="847981"/>
            <a:chOff x="8439634" y="3544648"/>
            <a:chExt cx="1611146" cy="1817848"/>
          </a:xfrm>
        </p:grpSpPr>
        <p:sp>
          <p:nvSpPr>
            <p:cNvPr id="57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3331216" y="3369768"/>
            <a:ext cx="436268" cy="502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3923928" y="3250056"/>
            <a:ext cx="4987557" cy="687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科集团在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产业与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科技中的合作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经验与案例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 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ase 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tudy</a:t>
            </a:r>
            <a:endParaRPr lang="zh-CN" altLang="en-US" sz="2000" b="1" kern="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1" name="六边形 60"/>
          <p:cNvSpPr/>
          <p:nvPr/>
        </p:nvSpPr>
        <p:spPr>
          <a:xfrm>
            <a:off x="3927003" y="4335614"/>
            <a:ext cx="5063632" cy="67165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 dirty="0"/>
          </a:p>
        </p:txBody>
      </p:sp>
      <p:grpSp>
        <p:nvGrpSpPr>
          <p:cNvPr id="62" name="组合 109"/>
          <p:cNvGrpSpPr/>
          <p:nvPr/>
        </p:nvGrpSpPr>
        <p:grpSpPr>
          <a:xfrm rot="16200000">
            <a:off x="3082556" y="4247453"/>
            <a:ext cx="834763" cy="847981"/>
            <a:chOff x="8439634" y="3544648"/>
            <a:chExt cx="1611146" cy="1817848"/>
          </a:xfrm>
        </p:grpSpPr>
        <p:sp>
          <p:nvSpPr>
            <p:cNvPr id="6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3347864" y="4442834"/>
            <a:ext cx="292168" cy="502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4130602" y="4402184"/>
            <a:ext cx="4699319" cy="687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澜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湄环境产业与科技合作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 smtClean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</a:rPr>
              <a:t>Outlooks</a:t>
            </a:r>
            <a:endParaRPr lang="zh-CN" altLang="en-US" sz="2000" b="1" kern="0" dirty="0">
              <a:solidFill>
                <a:srgbClr val="FF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16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3" descr="배경2.JPG">
            <a:extLst>
              <a:ext uri="{FF2B5EF4-FFF2-40B4-BE49-F238E27FC236}">
                <a16:creationId xmlns:a16="http://schemas.microsoft.com/office/drawing/2014/main" xmlns="" id="{C6B88126-7625-47FE-8454-5799DCC10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503"/>
            <a:ext cx="9144000" cy="49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20" descr="구름.PNG">
            <a:extLst>
              <a:ext uri="{FF2B5EF4-FFF2-40B4-BE49-F238E27FC236}">
                <a16:creationId xmlns:a16="http://schemas.microsoft.com/office/drawing/2014/main" xmlns="" id="{B2211986-6449-43FB-A820-7F9DB9915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8426"/>
            <a:ext cx="9143999" cy="263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3" descr="C:\Users\Administrator\Desktop\博世科长logo灰色.png博世科长logo灰色">
            <a:extLst>
              <a:ext uri="{FF2B5EF4-FFF2-40B4-BE49-F238E27FC236}">
                <a16:creationId xmlns:a16="http://schemas.microsoft.com/office/drawing/2014/main" xmlns="" id="{E04C80C8-CCA3-4818-BC68-82C5EE8477D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6783" t="23637" r="14084" b="57712"/>
          <a:stretch>
            <a:fillRect/>
          </a:stretch>
        </p:blipFill>
        <p:spPr>
          <a:xfrm>
            <a:off x="8344427" y="5449358"/>
            <a:ext cx="706704" cy="265642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170260" y="846140"/>
            <a:ext cx="8656815" cy="47397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建议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澜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湄各国环保信息、标准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法规、政策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共享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，尤其是加强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和共同参与机制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企业积极参与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澜湄各国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调查和污染普查，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了解环境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治理的需求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，有针对性的开展环境服务；</a:t>
            </a:r>
            <a:r>
              <a:rPr lang="en-US" altLang="zh-CN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 </a:t>
            </a:r>
            <a:r>
              <a:rPr lang="en-US" altLang="zh-CN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investigation to understand </a:t>
            </a:r>
            <a:r>
              <a:rPr lang="en-US" altLang="zh-CN" dirty="0" err="1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Lancang</a:t>
            </a:r>
            <a:r>
              <a:rPr lang="en-US" altLang="zh-CN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-Mekong Region environment needs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积极参与国际环境论坛、环保展览会和研讨会，联合开展环保示范性项目，加强企业在环境治理技术和经验交流，建立更多元、更多层次的交流机制</a:t>
            </a:r>
            <a:r>
              <a:rPr lang="zh-CN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Encourage companies to participate in environmental cooperation forum, exhibition or seminar etc. Carry out environmental demo projects, exchange environmental technology and experiences and create multiple communication mechanism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在水处理、生态修复和大气治理等领域的专业能力，开展澜沧江－湄公河环境治理能力建设工作，共同开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展澜湄国家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环境治理领域能力建设及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</a:t>
            </a:r>
            <a:r>
              <a:rPr lang="en-US" altLang="zh-CN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enterprise’s specialty to train </a:t>
            </a:r>
            <a:r>
              <a:rPr lang="en-US" altLang="zh-CN" dirty="0" err="1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Lancang</a:t>
            </a:r>
            <a:r>
              <a:rPr lang="en-US" altLang="zh-CN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-Mekong Region countries.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179512" y="107947"/>
            <a:ext cx="7953938" cy="68441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7498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4996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42494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9992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000" b="1" dirty="0" smtClean="0">
                <a:latin typeface="微软雅黑" pitchFamily="34" charset="-122"/>
              </a:rPr>
              <a:t>企业对澜</a:t>
            </a:r>
            <a:r>
              <a:rPr lang="en-US" altLang="zh-CN" sz="2000" b="1" dirty="0">
                <a:latin typeface="微软雅黑" pitchFamily="34" charset="-122"/>
              </a:rPr>
              <a:t>-</a:t>
            </a:r>
            <a:r>
              <a:rPr lang="zh-CN" altLang="en-US" sz="2000" b="1" dirty="0">
                <a:latin typeface="微软雅黑" pitchFamily="34" charset="-122"/>
              </a:rPr>
              <a:t>湄环境产业与科技</a:t>
            </a:r>
            <a:r>
              <a:rPr lang="zh-CN" altLang="en-US" sz="2000" b="1" dirty="0" smtClean="0">
                <a:latin typeface="微软雅黑" pitchFamily="34" charset="-122"/>
              </a:rPr>
              <a:t>合作的期待  </a:t>
            </a:r>
            <a:r>
              <a:rPr lang="en-US" altLang="zh-CN" sz="2000" b="1" dirty="0" smtClean="0">
                <a:latin typeface="微软雅黑" pitchFamily="34" charset="-122"/>
              </a:rPr>
              <a:t>Outlooks</a:t>
            </a:r>
            <a:endParaRPr lang="en-US" altLang="zh-CN" sz="2000" b="1" dirty="0"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3890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3" descr="배경2.JPG">
            <a:extLst>
              <a:ext uri="{FF2B5EF4-FFF2-40B4-BE49-F238E27FC236}">
                <a16:creationId xmlns:a16="http://schemas.microsoft.com/office/drawing/2014/main" xmlns="" id="{C6B88126-7625-47FE-8454-5799DCC10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503"/>
            <a:ext cx="9144000" cy="49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20" descr="구름.PNG">
            <a:extLst>
              <a:ext uri="{FF2B5EF4-FFF2-40B4-BE49-F238E27FC236}">
                <a16:creationId xmlns:a16="http://schemas.microsoft.com/office/drawing/2014/main" xmlns="" id="{B2211986-6449-43FB-A820-7F9DB9915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1246"/>
            <a:ext cx="9143999" cy="263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3" descr="C:\Users\Administrator\Desktop\博世科长logo灰色.png博世科长logo灰色">
            <a:extLst>
              <a:ext uri="{FF2B5EF4-FFF2-40B4-BE49-F238E27FC236}">
                <a16:creationId xmlns:a16="http://schemas.microsoft.com/office/drawing/2014/main" xmlns="" id="{E04C80C8-CCA3-4818-BC68-82C5EE8477D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6783" t="23637" r="14084" b="57712"/>
          <a:stretch>
            <a:fillRect/>
          </a:stretch>
        </p:blipFill>
        <p:spPr>
          <a:xfrm>
            <a:off x="8344427" y="5449358"/>
            <a:ext cx="706704" cy="265642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248103" y="739332"/>
            <a:ext cx="8094712" cy="48628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、充分发挥中国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的广西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云南与湄公河流域国家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山水相连、气候相近、产业结构类似等区位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优势开展澜湄环境合作。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在研究开发和设备制造等领域的技术和资金能力，开展环保类小型成套化装备在澜沧江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湄公河国家的示范应用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Invest and build small scale treatment plant for </a:t>
            </a:r>
            <a:r>
              <a:rPr lang="en-US" altLang="zh-CN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demonstration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企业参与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澜沧江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湄公河</a:t>
            </a:r>
            <a:r>
              <a:rPr lang="zh-CN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地区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城镇与</a:t>
            </a:r>
            <a:r>
              <a:rPr lang="zh-CN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农村环境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治理示范项目，并提供水处理、生态修复、清洁化生产、固废治理和大气治理等方面的综合解决</a:t>
            </a:r>
            <a:r>
              <a:rPr lang="zh-CN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方案。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Participate in environmental demonstration project, provide solution.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企业参与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澜沧江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湄公河地区工业园区的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污染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综合治理、</a:t>
            </a:r>
            <a:r>
              <a:rPr lang="zh-CN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参与工业园区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，合作共建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环保产业园区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实现企业、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澜湄各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国互利共</a:t>
            </a:r>
            <a:r>
              <a:rPr lang="zh-CN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赢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Provide </a:t>
            </a:r>
            <a:r>
              <a:rPr lang="en-US" altLang="zh-CN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technical and financial support to </a:t>
            </a:r>
            <a:r>
              <a:rPr lang="en-US" altLang="zh-CN" b="1" dirty="0" err="1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Lancang</a:t>
            </a:r>
            <a:r>
              <a:rPr lang="en-US" altLang="zh-CN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-Mekong Region Industrial Park</a:t>
            </a:r>
            <a:r>
              <a:rPr lang="en-US" altLang="zh-CN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179512" y="107947"/>
            <a:ext cx="7953938" cy="68441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7498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4996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42494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9992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000" b="1" dirty="0">
                <a:latin typeface="微软雅黑" pitchFamily="34" charset="-122"/>
              </a:rPr>
              <a:t>澜</a:t>
            </a:r>
            <a:r>
              <a:rPr lang="en-US" altLang="zh-CN" sz="2000" b="1" dirty="0">
                <a:latin typeface="微软雅黑" pitchFamily="34" charset="-122"/>
              </a:rPr>
              <a:t>-</a:t>
            </a:r>
            <a:r>
              <a:rPr lang="zh-CN" altLang="en-US" sz="2000" b="1" dirty="0">
                <a:latin typeface="微软雅黑" pitchFamily="34" charset="-122"/>
              </a:rPr>
              <a:t>湄环境产业与科技合作</a:t>
            </a:r>
            <a:r>
              <a:rPr lang="zh-CN" altLang="en-US" sz="2000" b="1" dirty="0" smtClean="0">
                <a:latin typeface="微软雅黑" pitchFamily="34" charset="-122"/>
              </a:rPr>
              <a:t>展望  </a:t>
            </a:r>
            <a:r>
              <a:rPr lang="en-US" altLang="zh-CN" sz="2000" b="1" dirty="0" smtClean="0">
                <a:latin typeface="微软雅黑" pitchFamily="34" charset="-122"/>
              </a:rPr>
              <a:t>Outlooks</a:t>
            </a:r>
            <a:endParaRPr lang="en-US" altLang="zh-CN" sz="2000" b="1" dirty="0"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1186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111646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zh-CN" altLang="en-US" dirty="0" smtClean="0"/>
              <a:t>澜</a:t>
            </a:r>
            <a:r>
              <a:rPr lang="en-US" altLang="zh-CN" dirty="0" smtClean="0"/>
              <a:t>-</a:t>
            </a:r>
            <a:r>
              <a:rPr lang="zh-CN" altLang="en-US" dirty="0" smtClean="0"/>
              <a:t>湄之约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>
                <a:solidFill>
                  <a:srgbClr val="C00000"/>
                </a:solidFill>
              </a:rPr>
              <a:t>Covenant on </a:t>
            </a:r>
            <a:r>
              <a:rPr lang="en-US" altLang="zh-CN" sz="2400" dirty="0" err="1">
                <a:solidFill>
                  <a:srgbClr val="C00000"/>
                </a:solidFill>
              </a:rPr>
              <a:t>Lancang</a:t>
            </a:r>
            <a:r>
              <a:rPr lang="en-US" altLang="zh-CN" sz="2400" dirty="0">
                <a:solidFill>
                  <a:srgbClr val="C00000"/>
                </a:solidFill>
              </a:rPr>
              <a:t>-Mekong </a:t>
            </a:r>
            <a:r>
              <a:rPr lang="en-US" altLang="zh-CN" sz="2400" dirty="0" smtClean="0">
                <a:solidFill>
                  <a:srgbClr val="C00000"/>
                </a:solidFill>
              </a:rPr>
              <a:t>Region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3898" y="1517874"/>
            <a:ext cx="3323987" cy="3787898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lvl="0" algn="dist">
              <a:spcBef>
                <a:spcPct val="20000"/>
              </a:spcBef>
            </a:pPr>
            <a:r>
              <a:rPr lang="zh-CN" altLang="zh-CN" sz="36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我住</a:t>
            </a:r>
            <a:r>
              <a:rPr lang="zh-CN" altLang="en-US" sz="36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澜湄</a:t>
            </a:r>
            <a:r>
              <a:rPr lang="zh-CN" altLang="zh-CN" sz="36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头</a:t>
            </a:r>
            <a:endParaRPr lang="en-US" altLang="zh-CN" sz="3600" b="1" dirty="0" smtClean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lvl="0" algn="dist">
              <a:spcBef>
                <a:spcPct val="20000"/>
              </a:spcBef>
            </a:pPr>
            <a:r>
              <a:rPr lang="zh-CN" altLang="zh-CN" sz="36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君住</a:t>
            </a:r>
            <a:r>
              <a:rPr lang="zh-CN" altLang="en-US" sz="36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澜湄</a:t>
            </a:r>
            <a:r>
              <a:rPr lang="zh-CN" altLang="zh-CN" sz="36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尾</a:t>
            </a:r>
            <a:r>
              <a:rPr lang="en-US" altLang="zh-CN" sz="36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</a:t>
            </a:r>
          </a:p>
          <a:p>
            <a:pPr lvl="0" algn="dist">
              <a:spcBef>
                <a:spcPct val="20000"/>
              </a:spcBef>
            </a:pPr>
            <a:r>
              <a:rPr lang="zh-CN" altLang="en-US" sz="36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一带一路同发展</a:t>
            </a:r>
            <a:endParaRPr lang="en-US" altLang="zh-CN" sz="3600" b="1" dirty="0" smtClean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lvl="0" algn="dist">
              <a:spcBef>
                <a:spcPct val="20000"/>
              </a:spcBef>
            </a:pPr>
            <a:r>
              <a:rPr lang="zh-CN" altLang="en-US" sz="36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共</a:t>
            </a:r>
            <a:r>
              <a:rPr lang="zh-CN" altLang="zh-CN" sz="36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饮</a:t>
            </a:r>
            <a:r>
              <a:rPr lang="zh-CN" altLang="zh-CN" sz="36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一</a:t>
            </a:r>
            <a:r>
              <a:rPr lang="zh-CN" altLang="zh-CN" sz="36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江水</a:t>
            </a:r>
            <a:endParaRPr lang="en-US" altLang="zh-CN" sz="3600" b="1" dirty="0" smtClean="0"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  <a:p>
            <a:pPr marL="342900" lvl="0" indent="-342900" algn="dist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1600" b="1" dirty="0" smtClean="0"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  <a:p>
            <a:pPr lvl="0" algn="dist">
              <a:spcBef>
                <a:spcPct val="20000"/>
              </a:spcBef>
            </a:pPr>
            <a:endParaRPr lang="en-US" altLang="zh-CN" sz="1600" b="1" dirty="0" smtClean="0"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pic>
        <p:nvPicPr>
          <p:cNvPr id="5122" name="Picture 2" descr="https://timgsa.baidu.com/timg?image&amp;quality=80&amp;size=b9999_10000&amp;sec=1510587843991&amp;di=cb415c5b12778365b3e0faf44927f321&amp;imgtype=0&amp;src=http%3A%2F%2Fwww.qhnews.com%2Fpic%2F0%2F01%2F11%2F91%2F1119126_917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17873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6714887" y="2668943"/>
            <a:ext cx="1693515" cy="1197104"/>
          </a:xfrm>
          <a:custGeom>
            <a:avLst/>
            <a:gdLst>
              <a:gd name="connsiteX0" fmla="*/ 23617 w 2571750"/>
              <a:gd name="connsiteY0" fmla="*/ 1226631 h 2295525"/>
              <a:gd name="connsiteX1" fmla="*/ 20625 w 2571750"/>
              <a:gd name="connsiteY1" fmla="*/ 1285875 h 2295525"/>
              <a:gd name="connsiteX2" fmla="*/ 481059 w 2571750"/>
              <a:gd name="connsiteY2" fmla="*/ 2262204 h 2295525"/>
              <a:gd name="connsiteX3" fmla="*/ 525619 w 2571750"/>
              <a:gd name="connsiteY3" fmla="*/ 2295525 h 2295525"/>
              <a:gd name="connsiteX4" fmla="*/ 491217 w 2571750"/>
              <a:gd name="connsiteY4" fmla="*/ 2295525 h 2295525"/>
              <a:gd name="connsiteX5" fmla="*/ 467939 w 2571750"/>
              <a:gd name="connsiteY5" fmla="*/ 2278119 h 2295525"/>
              <a:gd name="connsiteX6" fmla="*/ 0 w 2571750"/>
              <a:gd name="connsiteY6" fmla="*/ 1285875 h 2295525"/>
              <a:gd name="connsiteX7" fmla="*/ 2148 w 2571750"/>
              <a:gd name="connsiteY7" fmla="*/ 1243333 h 2295525"/>
              <a:gd name="connsiteX8" fmla="*/ 1285875 w 2571750"/>
              <a:gd name="connsiteY8" fmla="*/ 0 h 2295525"/>
              <a:gd name="connsiteX9" fmla="*/ 2571750 w 2571750"/>
              <a:gd name="connsiteY9" fmla="*/ 1285875 h 2295525"/>
              <a:gd name="connsiteX10" fmla="*/ 2103811 w 2571750"/>
              <a:gd name="connsiteY10" fmla="*/ 2278119 h 2295525"/>
              <a:gd name="connsiteX11" fmla="*/ 2080534 w 2571750"/>
              <a:gd name="connsiteY11" fmla="*/ 2295525 h 2295525"/>
              <a:gd name="connsiteX12" fmla="*/ 2046131 w 2571750"/>
              <a:gd name="connsiteY12" fmla="*/ 2295525 h 2295525"/>
              <a:gd name="connsiteX13" fmla="*/ 2090692 w 2571750"/>
              <a:gd name="connsiteY13" fmla="*/ 2262204 h 2295525"/>
              <a:gd name="connsiteX14" fmla="*/ 2551125 w 2571750"/>
              <a:gd name="connsiteY14" fmla="*/ 1285875 h 2295525"/>
              <a:gd name="connsiteX15" fmla="*/ 1285875 w 2571750"/>
              <a:gd name="connsiteY15" fmla="*/ 20625 h 2295525"/>
              <a:gd name="connsiteX16" fmla="*/ 793383 w 2571750"/>
              <a:gd name="connsiteY16" fmla="*/ 120055 h 2295525"/>
              <a:gd name="connsiteX17" fmla="*/ 769547 w 2571750"/>
              <a:gd name="connsiteY17" fmla="*/ 131537 h 2295525"/>
              <a:gd name="connsiteX18" fmla="*/ 778543 w 2571750"/>
              <a:gd name="connsiteY18" fmla="*/ 105967 h 2295525"/>
              <a:gd name="connsiteX19" fmla="*/ 779002 w 2571750"/>
              <a:gd name="connsiteY19" fmla="*/ 104111 h 2295525"/>
              <a:gd name="connsiteX20" fmla="*/ 785355 w 2571750"/>
              <a:gd name="connsiteY20" fmla="*/ 101051 h 2295525"/>
              <a:gd name="connsiteX21" fmla="*/ 1285875 w 2571750"/>
              <a:gd name="connsiteY21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71750" h="2295525">
                <a:moveTo>
                  <a:pt x="23617" y="1226631"/>
                </a:moveTo>
                <a:lnTo>
                  <a:pt x="20625" y="1285875"/>
                </a:lnTo>
                <a:cubicBezTo>
                  <a:pt x="20625" y="1678938"/>
                  <a:pt x="199861" y="2030138"/>
                  <a:pt x="481059" y="2262204"/>
                </a:cubicBezTo>
                <a:lnTo>
                  <a:pt x="525619" y="2295525"/>
                </a:lnTo>
                <a:lnTo>
                  <a:pt x="491217" y="2295525"/>
                </a:lnTo>
                <a:lnTo>
                  <a:pt x="467939" y="2278119"/>
                </a:lnTo>
                <a:cubicBezTo>
                  <a:pt x="182157" y="2042270"/>
                  <a:pt x="0" y="1685345"/>
                  <a:pt x="0" y="1285875"/>
                </a:cubicBezTo>
                <a:lnTo>
                  <a:pt x="2148" y="1243333"/>
                </a:lnTo>
                <a:close/>
                <a:moveTo>
                  <a:pt x="1285875" y="0"/>
                </a:moveTo>
                <a:cubicBezTo>
                  <a:pt x="1996044" y="0"/>
                  <a:pt x="2571750" y="575706"/>
                  <a:pt x="2571750" y="1285875"/>
                </a:cubicBezTo>
                <a:cubicBezTo>
                  <a:pt x="2571750" y="1685345"/>
                  <a:pt x="2389593" y="2042270"/>
                  <a:pt x="2103811" y="2278119"/>
                </a:cubicBezTo>
                <a:lnTo>
                  <a:pt x="2080534" y="2295525"/>
                </a:lnTo>
                <a:lnTo>
                  <a:pt x="2046131" y="2295525"/>
                </a:lnTo>
                <a:lnTo>
                  <a:pt x="2090692" y="2262204"/>
                </a:lnTo>
                <a:cubicBezTo>
                  <a:pt x="2371890" y="2030138"/>
                  <a:pt x="2551125" y="1678938"/>
                  <a:pt x="2551125" y="1285875"/>
                </a:cubicBezTo>
                <a:cubicBezTo>
                  <a:pt x="2551125" y="587097"/>
                  <a:pt x="1984653" y="20625"/>
                  <a:pt x="1285875" y="20625"/>
                </a:cubicBezTo>
                <a:cubicBezTo>
                  <a:pt x="1111181" y="20625"/>
                  <a:pt x="944755" y="56030"/>
                  <a:pt x="793383" y="120055"/>
                </a:cubicBezTo>
                <a:lnTo>
                  <a:pt x="769547" y="131537"/>
                </a:lnTo>
                <a:lnTo>
                  <a:pt x="778543" y="105967"/>
                </a:lnTo>
                <a:lnTo>
                  <a:pt x="779002" y="104111"/>
                </a:lnTo>
                <a:lnTo>
                  <a:pt x="785355" y="101051"/>
                </a:lnTo>
                <a:cubicBezTo>
                  <a:pt x="939195" y="35982"/>
                  <a:pt x="1108333" y="0"/>
                  <a:pt x="128587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7981778" y="1945444"/>
            <a:ext cx="893349" cy="1446998"/>
          </a:xfrm>
          <a:custGeom>
            <a:avLst/>
            <a:gdLst>
              <a:gd name="connsiteX0" fmla="*/ 1162050 w 1162050"/>
              <a:gd name="connsiteY0" fmla="*/ 0 h 2559245"/>
              <a:gd name="connsiteX1" fmla="*/ 1162050 w 1162050"/>
              <a:gd name="connsiteY1" fmla="*/ 20625 h 2559245"/>
              <a:gd name="connsiteX2" fmla="*/ 1156511 w 1162050"/>
              <a:gd name="connsiteY2" fmla="*/ 20905 h 2559245"/>
              <a:gd name="connsiteX3" fmla="*/ 20625 w 1162050"/>
              <a:gd name="connsiteY3" fmla="*/ 1279622 h 2559245"/>
              <a:gd name="connsiteX4" fmla="*/ 1156511 w 1162050"/>
              <a:gd name="connsiteY4" fmla="*/ 2538340 h 2559245"/>
              <a:gd name="connsiteX5" fmla="*/ 1162050 w 1162050"/>
              <a:gd name="connsiteY5" fmla="*/ 2538620 h 2559245"/>
              <a:gd name="connsiteX6" fmla="*/ 1162050 w 1162050"/>
              <a:gd name="connsiteY6" fmla="*/ 2559245 h 2559245"/>
              <a:gd name="connsiteX7" fmla="*/ 1154402 w 1162050"/>
              <a:gd name="connsiteY7" fmla="*/ 2558858 h 2559245"/>
              <a:gd name="connsiteX8" fmla="*/ 0 w 1162050"/>
              <a:gd name="connsiteY8" fmla="*/ 1279622 h 2559245"/>
              <a:gd name="connsiteX9" fmla="*/ 1154402 w 1162050"/>
              <a:gd name="connsiteY9" fmla="*/ 386 h 255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2050" h="2559245">
                <a:moveTo>
                  <a:pt x="1162050" y="0"/>
                </a:moveTo>
                <a:lnTo>
                  <a:pt x="1162050" y="20625"/>
                </a:lnTo>
                <a:lnTo>
                  <a:pt x="1156511" y="20905"/>
                </a:lnTo>
                <a:cubicBezTo>
                  <a:pt x="518501" y="85698"/>
                  <a:pt x="20625" y="624518"/>
                  <a:pt x="20625" y="1279622"/>
                </a:cubicBezTo>
                <a:cubicBezTo>
                  <a:pt x="20625" y="1934727"/>
                  <a:pt x="518501" y="2473546"/>
                  <a:pt x="1156511" y="2538340"/>
                </a:cubicBezTo>
                <a:lnTo>
                  <a:pt x="1162050" y="2538620"/>
                </a:lnTo>
                <a:lnTo>
                  <a:pt x="1162050" y="2559245"/>
                </a:lnTo>
                <a:lnTo>
                  <a:pt x="1154402" y="2558858"/>
                </a:lnTo>
                <a:cubicBezTo>
                  <a:pt x="505992" y="2493009"/>
                  <a:pt x="0" y="1945406"/>
                  <a:pt x="0" y="1279622"/>
                </a:cubicBezTo>
                <a:cubicBezTo>
                  <a:pt x="0" y="613839"/>
                  <a:pt x="505992" y="66236"/>
                  <a:pt x="1154402" y="38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 rot="20689811">
            <a:off x="6090157" y="847542"/>
            <a:ext cx="1844058" cy="1577453"/>
          </a:xfrm>
          <a:custGeom>
            <a:avLst/>
            <a:gdLst>
              <a:gd name="connsiteX0" fmla="*/ 2398426 w 2398426"/>
              <a:gd name="connsiteY0" fmla="*/ 1619990 h 2571750"/>
              <a:gd name="connsiteX1" fmla="*/ 2398426 w 2398426"/>
              <a:gd name="connsiteY1" fmla="*/ 1692475 h 2571750"/>
              <a:gd name="connsiteX2" fmla="*/ 2364051 w 2398426"/>
              <a:gd name="connsiteY2" fmla="*/ 1786396 h 2571750"/>
              <a:gd name="connsiteX3" fmla="*/ 1179226 w 2398426"/>
              <a:gd name="connsiteY3" fmla="*/ 2571750 h 2571750"/>
              <a:gd name="connsiteX4" fmla="*/ 269975 w 2398426"/>
              <a:gd name="connsiteY4" fmla="*/ 2195126 h 2571750"/>
              <a:gd name="connsiteX5" fmla="*/ 210006 w 2398426"/>
              <a:gd name="connsiteY5" fmla="*/ 2129143 h 2571750"/>
              <a:gd name="connsiteX6" fmla="*/ 213875 w 2398426"/>
              <a:gd name="connsiteY6" fmla="*/ 2102769 h 2571750"/>
              <a:gd name="connsiteX7" fmla="*/ 284559 w 2398426"/>
              <a:gd name="connsiteY7" fmla="*/ 2180542 h 2571750"/>
              <a:gd name="connsiteX8" fmla="*/ 1179226 w 2398426"/>
              <a:gd name="connsiteY8" fmla="*/ 2551125 h 2571750"/>
              <a:gd name="connsiteX9" fmla="*/ 2387593 w 2398426"/>
              <a:gd name="connsiteY9" fmla="*/ 1662122 h 2571750"/>
              <a:gd name="connsiteX10" fmla="*/ 1179226 w 2398426"/>
              <a:gd name="connsiteY10" fmla="*/ 0 h 2571750"/>
              <a:gd name="connsiteX11" fmla="*/ 2364051 w 2398426"/>
              <a:gd name="connsiteY11" fmla="*/ 785355 h 2571750"/>
              <a:gd name="connsiteX12" fmla="*/ 2398426 w 2398426"/>
              <a:gd name="connsiteY12" fmla="*/ 879276 h 2571750"/>
              <a:gd name="connsiteX13" fmla="*/ 2398426 w 2398426"/>
              <a:gd name="connsiteY13" fmla="*/ 951760 h 2571750"/>
              <a:gd name="connsiteX14" fmla="*/ 2387593 w 2398426"/>
              <a:gd name="connsiteY14" fmla="*/ 909629 h 2571750"/>
              <a:gd name="connsiteX15" fmla="*/ 1179226 w 2398426"/>
              <a:gd name="connsiteY15" fmla="*/ 20625 h 2571750"/>
              <a:gd name="connsiteX16" fmla="*/ 13406 w 2398426"/>
              <a:gd name="connsiteY16" fmla="*/ 793383 h 2571750"/>
              <a:gd name="connsiteX17" fmla="*/ 11504 w 2398426"/>
              <a:gd name="connsiteY17" fmla="*/ 798579 h 2571750"/>
              <a:gd name="connsiteX18" fmla="*/ 0 w 2398426"/>
              <a:gd name="connsiteY18" fmla="*/ 773734 h 2571750"/>
              <a:gd name="connsiteX19" fmla="*/ 48549 w 2398426"/>
              <a:gd name="connsiteY19" fmla="*/ 672951 h 2571750"/>
              <a:gd name="connsiteX20" fmla="*/ 1179226 w 2398426"/>
              <a:gd name="connsiteY20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98426" h="2571750">
                <a:moveTo>
                  <a:pt x="2398426" y="1619990"/>
                </a:moveTo>
                <a:lnTo>
                  <a:pt x="2398426" y="1692475"/>
                </a:lnTo>
                <a:lnTo>
                  <a:pt x="2364051" y="1786396"/>
                </a:lnTo>
                <a:cubicBezTo>
                  <a:pt x="2168844" y="2247916"/>
                  <a:pt x="1711853" y="2571750"/>
                  <a:pt x="1179226" y="2571750"/>
                </a:cubicBezTo>
                <a:cubicBezTo>
                  <a:pt x="824142" y="2571750"/>
                  <a:pt x="502673" y="2427824"/>
                  <a:pt x="269975" y="2195126"/>
                </a:cubicBezTo>
                <a:lnTo>
                  <a:pt x="210006" y="2129143"/>
                </a:lnTo>
                <a:lnTo>
                  <a:pt x="213875" y="2102769"/>
                </a:lnTo>
                <a:lnTo>
                  <a:pt x="284559" y="2180542"/>
                </a:lnTo>
                <a:cubicBezTo>
                  <a:pt x="513525" y="2409507"/>
                  <a:pt x="829837" y="2551125"/>
                  <a:pt x="1179226" y="2551125"/>
                </a:cubicBezTo>
                <a:cubicBezTo>
                  <a:pt x="1746983" y="2551125"/>
                  <a:pt x="2227398" y="2177165"/>
                  <a:pt x="2387593" y="1662122"/>
                </a:cubicBezTo>
                <a:close/>
                <a:moveTo>
                  <a:pt x="1179226" y="0"/>
                </a:moveTo>
                <a:cubicBezTo>
                  <a:pt x="1711853" y="0"/>
                  <a:pt x="2168844" y="323835"/>
                  <a:pt x="2364051" y="785355"/>
                </a:cubicBezTo>
                <a:lnTo>
                  <a:pt x="2398426" y="879276"/>
                </a:lnTo>
                <a:lnTo>
                  <a:pt x="2398426" y="951760"/>
                </a:lnTo>
                <a:lnTo>
                  <a:pt x="2387593" y="909629"/>
                </a:lnTo>
                <a:cubicBezTo>
                  <a:pt x="2227398" y="394585"/>
                  <a:pt x="1746983" y="20625"/>
                  <a:pt x="1179226" y="20625"/>
                </a:cubicBezTo>
                <a:cubicBezTo>
                  <a:pt x="655143" y="20625"/>
                  <a:pt x="205481" y="339266"/>
                  <a:pt x="13406" y="793383"/>
                </a:cubicBezTo>
                <a:lnTo>
                  <a:pt x="11504" y="798579"/>
                </a:lnTo>
                <a:lnTo>
                  <a:pt x="0" y="773734"/>
                </a:lnTo>
                <a:lnTo>
                  <a:pt x="48549" y="672951"/>
                </a:lnTo>
                <a:cubicBezTo>
                  <a:pt x="266299" y="272111"/>
                  <a:pt x="690985" y="0"/>
                  <a:pt x="117922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765062" y="49188"/>
            <a:ext cx="3324083" cy="2826524"/>
          </a:xfrm>
          <a:custGeom>
            <a:avLst/>
            <a:gdLst>
              <a:gd name="connsiteX0" fmla="*/ 2086719 w 4348907"/>
              <a:gd name="connsiteY0" fmla="*/ 0 h 4524376"/>
              <a:gd name="connsiteX1" fmla="*/ 4348907 w 4348907"/>
              <a:gd name="connsiteY1" fmla="*/ 2262188 h 4524376"/>
              <a:gd name="connsiteX2" fmla="*/ 2086719 w 4348907"/>
              <a:gd name="connsiteY2" fmla="*/ 4524376 h 4524376"/>
              <a:gd name="connsiteX3" fmla="*/ 2305 w 4348907"/>
              <a:gd name="connsiteY3" fmla="*/ 3142734 h 4524376"/>
              <a:gd name="connsiteX4" fmla="*/ 0 w 4348907"/>
              <a:gd name="connsiteY4" fmla="*/ 3136435 h 4524376"/>
              <a:gd name="connsiteX5" fmla="*/ 79547 w 4348907"/>
              <a:gd name="connsiteY5" fmla="*/ 3301566 h 4524376"/>
              <a:gd name="connsiteX6" fmla="*/ 1996912 w 4348907"/>
              <a:gd name="connsiteY6" fmla="*/ 4442733 h 4524376"/>
              <a:gd name="connsiteX7" fmla="*/ 4177457 w 4348907"/>
              <a:gd name="connsiteY7" fmla="*/ 2262188 h 4524376"/>
              <a:gd name="connsiteX8" fmla="*/ 1996912 w 4348907"/>
              <a:gd name="connsiteY8" fmla="*/ 81643 h 4524376"/>
              <a:gd name="connsiteX9" fmla="*/ 79547 w 4348907"/>
              <a:gd name="connsiteY9" fmla="*/ 1222811 h 4524376"/>
              <a:gd name="connsiteX10" fmla="*/ 0 w 4348907"/>
              <a:gd name="connsiteY10" fmla="*/ 1387941 h 4524376"/>
              <a:gd name="connsiteX11" fmla="*/ 2305 w 4348907"/>
              <a:gd name="connsiteY11" fmla="*/ 1381642 h 4524376"/>
              <a:gd name="connsiteX12" fmla="*/ 2086719 w 4348907"/>
              <a:gd name="connsiteY12" fmla="*/ 0 h 452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48907" h="4524376">
                <a:moveTo>
                  <a:pt x="2086719" y="0"/>
                </a:moveTo>
                <a:cubicBezTo>
                  <a:pt x="3336091" y="0"/>
                  <a:pt x="4348907" y="1012816"/>
                  <a:pt x="4348907" y="2262188"/>
                </a:cubicBezTo>
                <a:cubicBezTo>
                  <a:pt x="4348907" y="3511560"/>
                  <a:pt x="3336091" y="4524376"/>
                  <a:pt x="2086719" y="4524376"/>
                </a:cubicBezTo>
                <a:cubicBezTo>
                  <a:pt x="1149690" y="4524376"/>
                  <a:pt x="345724" y="3954667"/>
                  <a:pt x="2305" y="3142734"/>
                </a:cubicBezTo>
                <a:lnTo>
                  <a:pt x="0" y="3136435"/>
                </a:lnTo>
                <a:lnTo>
                  <a:pt x="79547" y="3301566"/>
                </a:lnTo>
                <a:cubicBezTo>
                  <a:pt x="448799" y="3981296"/>
                  <a:pt x="1168968" y="4442733"/>
                  <a:pt x="1996912" y="4442733"/>
                </a:cubicBezTo>
                <a:cubicBezTo>
                  <a:pt x="3201194" y="4442733"/>
                  <a:pt x="4177457" y="3466470"/>
                  <a:pt x="4177457" y="2262188"/>
                </a:cubicBezTo>
                <a:cubicBezTo>
                  <a:pt x="4177457" y="1057906"/>
                  <a:pt x="3201194" y="81643"/>
                  <a:pt x="1996912" y="81643"/>
                </a:cubicBezTo>
                <a:cubicBezTo>
                  <a:pt x="1168968" y="81643"/>
                  <a:pt x="448799" y="543080"/>
                  <a:pt x="79547" y="1222811"/>
                </a:cubicBezTo>
                <a:lnTo>
                  <a:pt x="0" y="1387941"/>
                </a:lnTo>
                <a:lnTo>
                  <a:pt x="2305" y="1381642"/>
                </a:lnTo>
                <a:cubicBezTo>
                  <a:pt x="345724" y="569709"/>
                  <a:pt x="1149690" y="0"/>
                  <a:pt x="2086719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901227" y="2023748"/>
            <a:ext cx="161096" cy="11848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313979" y="3215745"/>
            <a:ext cx="161096" cy="11848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3" name="MH_Other_3"/>
          <p:cNvSpPr/>
          <p:nvPr/>
        </p:nvSpPr>
        <p:spPr>
          <a:xfrm rot="4120969">
            <a:off x="3571811" y="450564"/>
            <a:ext cx="111126" cy="133350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4" name="MH_Other_5"/>
          <p:cNvSpPr/>
          <p:nvPr/>
        </p:nvSpPr>
        <p:spPr>
          <a:xfrm rot="4120969">
            <a:off x="2986113" y="870211"/>
            <a:ext cx="174626" cy="209550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5" name="MH_Other_6"/>
          <p:cNvSpPr/>
          <p:nvPr/>
        </p:nvSpPr>
        <p:spPr>
          <a:xfrm rot="4120969">
            <a:off x="2526533" y="1404406"/>
            <a:ext cx="230188" cy="276225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6" name="MH_Other_7"/>
          <p:cNvSpPr/>
          <p:nvPr/>
        </p:nvSpPr>
        <p:spPr>
          <a:xfrm rot="4120969">
            <a:off x="3126609" y="721251"/>
            <a:ext cx="341313" cy="409575"/>
          </a:xfrm>
          <a:prstGeom prst="ellipse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7" name="MH_Other_8"/>
          <p:cNvSpPr/>
          <p:nvPr/>
        </p:nvSpPr>
        <p:spPr>
          <a:xfrm rot="4120969">
            <a:off x="2565956" y="900108"/>
            <a:ext cx="259293" cy="311150"/>
          </a:xfrm>
          <a:prstGeom prst="ellipse">
            <a:avLst/>
          </a:prstGeom>
          <a:noFill/>
          <a:ln w="6350">
            <a:solidFill>
              <a:schemeClr val="accent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8" name="MH_Other_10"/>
          <p:cNvSpPr/>
          <p:nvPr/>
        </p:nvSpPr>
        <p:spPr>
          <a:xfrm rot="4120969">
            <a:off x="2797069" y="524929"/>
            <a:ext cx="173303" cy="209550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9" name="MH_Other_3"/>
          <p:cNvSpPr/>
          <p:nvPr/>
        </p:nvSpPr>
        <p:spPr>
          <a:xfrm rot="4120969">
            <a:off x="4708683" y="979748"/>
            <a:ext cx="112449" cy="133350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0" name="MH_Other_7"/>
          <p:cNvSpPr/>
          <p:nvPr/>
        </p:nvSpPr>
        <p:spPr>
          <a:xfrm rot="4120969">
            <a:off x="4369621" y="837667"/>
            <a:ext cx="341313" cy="409575"/>
          </a:xfrm>
          <a:prstGeom prst="ellipse">
            <a:avLst/>
          </a:prstGeom>
          <a:noFill/>
          <a:ln w="6350">
            <a:solidFill>
              <a:schemeClr val="accent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24" name="图片 23" descr="C:\Users\Administrator\Desktop\博世科长logo灰色.png博世科长logo灰色"/>
          <p:cNvPicPr>
            <a:picLocks noChangeAspect="1"/>
          </p:cNvPicPr>
          <p:nvPr/>
        </p:nvPicPr>
        <p:blipFill>
          <a:blip r:embed="rId2" cstate="print"/>
          <a:srcRect l="16783" t="23637" r="14084" b="57712"/>
          <a:stretch>
            <a:fillRect/>
          </a:stretch>
        </p:blipFill>
        <p:spPr>
          <a:xfrm>
            <a:off x="7355136" y="5459634"/>
            <a:ext cx="1767840" cy="265642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9764" y="3418462"/>
            <a:ext cx="8280920" cy="190821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r>
              <a:rPr lang="en-US" altLang="zh-CN" sz="2000" b="1" dirty="0" err="1" smtClean="0">
                <a:latin typeface="微软雅黑" pitchFamily="34" charset="-122"/>
                <a:ea typeface="微软雅黑" pitchFamily="34" charset="-122"/>
              </a:rPr>
              <a:t>Bossco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Environmental Protection 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Technology Group</a:t>
            </a: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Tel.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+86-771-3299118/168</a:t>
            </a:r>
          </a:p>
          <a:p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Add.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: No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. 12 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Kexing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Road, 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Gaoxin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Zone,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Nanning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, Guangxi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, China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Fax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: +86-771-4960252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E-mail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: bsk@bossco.cc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tabLst>
                <a:tab pos="2636838" algn="ctr"/>
                <a:tab pos="5273675" algn="r"/>
              </a:tabLst>
            </a:pPr>
            <a:r>
              <a:rPr lang="en-US" altLang="zh-CN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Website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: www.bossco.cc   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49"/>
          <p:cNvSpPr txBox="1"/>
          <p:nvPr/>
        </p:nvSpPr>
        <p:spPr>
          <a:xfrm>
            <a:off x="-108520" y="1698399"/>
            <a:ext cx="6804248" cy="687564"/>
          </a:xfrm>
          <a:prstGeom prst="rect">
            <a:avLst/>
          </a:prstGeom>
          <a:noFill/>
          <a:effectLst/>
        </p:spPr>
        <p:txBody>
          <a:bodyPr wrap="square" lIns="71314" tIns="35657" rIns="71314" bIns="35657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Thank </a:t>
            </a:r>
            <a:r>
              <a:rPr lang="en-US" altLang="zh-CN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you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istrator\Desktop\e609673455244deb9fab53fa85ba78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54" y="3356682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263" y="142856"/>
            <a:ext cx="457260" cy="507883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97700" y="204464"/>
            <a:ext cx="657064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澜</a:t>
            </a:r>
            <a:r>
              <a:rPr lang="zh-CN" altLang="en-US" sz="2400" b="1" dirty="0"/>
              <a:t>－湄环境合作为环保产业带来的</a:t>
            </a:r>
            <a:r>
              <a:rPr lang="zh-CN" altLang="en-US" sz="2400" b="1" dirty="0" smtClean="0"/>
              <a:t>机遇</a:t>
            </a:r>
            <a:r>
              <a:rPr lang="en-US" altLang="zh-CN" sz="2400" b="1" dirty="0" smtClean="0"/>
              <a:t>Opportunities</a:t>
            </a:r>
            <a:endParaRPr lang="zh-CN" altLang="en-US" sz="2400" b="1" dirty="0"/>
          </a:p>
        </p:txBody>
      </p:sp>
      <p:sp>
        <p:nvSpPr>
          <p:cNvPr id="59" name="矩形 58"/>
          <p:cNvSpPr/>
          <p:nvPr/>
        </p:nvSpPr>
        <p:spPr>
          <a:xfrm>
            <a:off x="155575" y="988313"/>
            <a:ext cx="62166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湄公河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流经的泰国、柬埔寨、老挝、缅甸、越南五国人口合计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，年均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经济增速近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7%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的湄公河流域地区，成为亚洲乃至全球最具发展潜力的地区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之一。面临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着工业化、城市化带来的发展与保护的矛盾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8000"/>
            <a:r>
              <a:rPr lang="en-US" altLang="zh-CN" sz="16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Mekong River region, which  is one of the most </a:t>
            </a:r>
            <a:r>
              <a:rPr lang="en-US" altLang="zh-CN" sz="16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promising region in economy, faces contradictions between development and protection  with Industrialization and </a:t>
            </a:r>
            <a:r>
              <a:rPr lang="en-US" altLang="zh-CN" sz="16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urbanization</a:t>
            </a:r>
          </a:p>
          <a:p>
            <a:pPr marL="288000"/>
            <a:endParaRPr lang="en-US" altLang="zh-CN" sz="1600" b="1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n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关于培育环境治理和生态保护市场主体的意见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：到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年，中国环保产业产值超过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万亿元，培育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家以上产值过百亿的环保企业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1" dirty="0">
              <a:solidFill>
                <a:srgbClr val="EA6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/>
            <a:r>
              <a:rPr lang="en-US" altLang="zh-CN" sz="1600" b="1" dirty="0">
                <a:solidFill>
                  <a:srgbClr val="EA6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2020, China will nurture 10-billion-level enterprises more than 50. total output value of EP industry surpass 2.8 trillion</a:t>
            </a:r>
            <a:endParaRPr lang="en-US" altLang="zh-CN" sz="1600" b="1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n"/>
            </a:pP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湄公河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流域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国家在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环境治理需求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环保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产业发展高度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契合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8000"/>
            <a:r>
              <a:rPr lang="en-US" altLang="zh-CN" sz="16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EP requirements from Countries along Mekong River can be met by Chinese enterprises</a:t>
            </a:r>
            <a:endParaRPr lang="en-US" altLang="zh-CN" sz="1600" b="1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2" descr="澜沧江-湄公河流域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2" name="Picture 4" descr="https://timgsa.baidu.com/timg?image&amp;quality=80&amp;size=b9999_10000&amp;sec=1510577464674&amp;di=2afe70739339a45ece4c79c299289328&amp;imgtype=0&amp;src=http%3A%2F%2Fynhouse.com%2Fkindeditor_upload_info%2F20160427%2F20160427152525_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42" y="1201316"/>
            <a:ext cx="2825204" cy="363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六边形 68"/>
          <p:cNvSpPr/>
          <p:nvPr/>
        </p:nvSpPr>
        <p:spPr>
          <a:xfrm>
            <a:off x="2915816" y="4300652"/>
            <a:ext cx="6137251" cy="74158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/>
          </a:p>
        </p:txBody>
      </p:sp>
      <p:sp>
        <p:nvSpPr>
          <p:cNvPr id="68" name="六边形 67"/>
          <p:cNvSpPr/>
          <p:nvPr/>
        </p:nvSpPr>
        <p:spPr>
          <a:xfrm>
            <a:off x="2915816" y="3223622"/>
            <a:ext cx="6079297" cy="74158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/>
          </a:p>
        </p:txBody>
      </p:sp>
      <p:sp>
        <p:nvSpPr>
          <p:cNvPr id="91" name="六边形 90"/>
          <p:cNvSpPr/>
          <p:nvPr/>
        </p:nvSpPr>
        <p:spPr>
          <a:xfrm>
            <a:off x="2915816" y="2039995"/>
            <a:ext cx="6065243" cy="74158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/>
          </a:p>
        </p:txBody>
      </p:sp>
      <p:sp>
        <p:nvSpPr>
          <p:cNvPr id="92" name="六边形 91"/>
          <p:cNvSpPr/>
          <p:nvPr/>
        </p:nvSpPr>
        <p:spPr>
          <a:xfrm>
            <a:off x="3901291" y="2074957"/>
            <a:ext cx="5063632" cy="67165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Freeform 5"/>
          <p:cNvSpPr/>
          <p:nvPr/>
        </p:nvSpPr>
        <p:spPr bwMode="auto">
          <a:xfrm>
            <a:off x="496585" y="1576352"/>
            <a:ext cx="2212784" cy="217828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txBody>
          <a:bodyPr vert="horz" wrap="square" lIns="71314" tIns="35657" rIns="71314" bIns="35657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3" name="Freeform 5"/>
          <p:cNvSpPr/>
          <p:nvPr/>
        </p:nvSpPr>
        <p:spPr bwMode="auto">
          <a:xfrm>
            <a:off x="322332" y="1553058"/>
            <a:ext cx="2212784" cy="217828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1000"/>
                  <a:lumOff val="39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266700" dist="203200" dir="678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1314" tIns="35657" rIns="71314" bIns="35657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783492" y="2015301"/>
            <a:ext cx="1638969" cy="819265"/>
          </a:xfrm>
          <a:prstGeom prst="rect">
            <a:avLst/>
          </a:prstGeom>
        </p:spPr>
        <p:txBody>
          <a:bodyPr wrap="square" lIns="95062" tIns="47531" rIns="95062" bIns="47531">
            <a:spAutoFit/>
          </a:bodyPr>
          <a:lstStyle/>
          <a:p>
            <a:pPr defTabSz="9709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700" b="1" kern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105" name="Rectangle 4"/>
          <p:cNvSpPr txBox="1">
            <a:spLocks noChangeArrowheads="1"/>
          </p:cNvSpPr>
          <p:nvPr/>
        </p:nvSpPr>
        <p:spPr bwMode="auto">
          <a:xfrm>
            <a:off x="782004" y="2768327"/>
            <a:ext cx="1621013" cy="4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287" tIns="35643" rIns="71287" bIns="3564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900" kern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900" kern="0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09"/>
          <p:cNvGrpSpPr/>
          <p:nvPr/>
        </p:nvGrpSpPr>
        <p:grpSpPr>
          <a:xfrm rot="16200000">
            <a:off x="3066441" y="1986796"/>
            <a:ext cx="834763" cy="847981"/>
            <a:chOff x="8439634" y="3544648"/>
            <a:chExt cx="1611146" cy="1817848"/>
          </a:xfrm>
        </p:grpSpPr>
        <p:sp>
          <p:nvSpPr>
            <p:cNvPr id="1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9" name="Rectangle 7"/>
          <p:cNvSpPr>
            <a:spLocks noChangeArrowheads="1"/>
          </p:cNvSpPr>
          <p:nvPr/>
        </p:nvSpPr>
        <p:spPr bwMode="auto">
          <a:xfrm>
            <a:off x="3331216" y="2159337"/>
            <a:ext cx="292168" cy="502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104890" y="2065412"/>
            <a:ext cx="4755207" cy="687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环保企业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参与国际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合作中的特点和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Characteristics &amp; Advantages</a:t>
            </a:r>
            <a:endParaRPr lang="en-US" altLang="zh-CN" sz="2000" b="1" kern="0" dirty="0" smtClean="0">
              <a:solidFill>
                <a:srgbClr val="FF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2" name="六边形 41"/>
          <p:cNvSpPr/>
          <p:nvPr/>
        </p:nvSpPr>
        <p:spPr>
          <a:xfrm>
            <a:off x="2929869" y="1057300"/>
            <a:ext cx="6065243" cy="74158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/>
          </a:p>
        </p:txBody>
      </p:sp>
      <p:sp>
        <p:nvSpPr>
          <p:cNvPr id="43" name="六边形 42"/>
          <p:cNvSpPr/>
          <p:nvPr/>
        </p:nvSpPr>
        <p:spPr>
          <a:xfrm>
            <a:off x="3931481" y="1105723"/>
            <a:ext cx="5063632" cy="67165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 dirty="0"/>
          </a:p>
        </p:txBody>
      </p:sp>
      <p:grpSp>
        <p:nvGrpSpPr>
          <p:cNvPr id="44" name="组合 109"/>
          <p:cNvGrpSpPr/>
          <p:nvPr/>
        </p:nvGrpSpPr>
        <p:grpSpPr>
          <a:xfrm rot="16200000">
            <a:off x="3066441" y="978684"/>
            <a:ext cx="834763" cy="847981"/>
            <a:chOff x="8439634" y="3544648"/>
            <a:chExt cx="1611146" cy="1817848"/>
          </a:xfrm>
        </p:grpSpPr>
        <p:sp>
          <p:nvSpPr>
            <p:cNvPr id="45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343728" y="1132591"/>
            <a:ext cx="292168" cy="502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4135080" y="1133415"/>
            <a:ext cx="4699319" cy="687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澜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－湄环境合作为环保产业带来的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Opportunities</a:t>
            </a:r>
            <a:endParaRPr lang="zh-CN" altLang="en-US" sz="2000" b="1" kern="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3792801" y="3265963"/>
            <a:ext cx="5172121" cy="67165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 dirty="0"/>
          </a:p>
        </p:txBody>
      </p:sp>
      <p:grpSp>
        <p:nvGrpSpPr>
          <p:cNvPr id="56" name="组合 109"/>
          <p:cNvGrpSpPr/>
          <p:nvPr/>
        </p:nvGrpSpPr>
        <p:grpSpPr>
          <a:xfrm rot="16200000">
            <a:off x="3059919" y="3177800"/>
            <a:ext cx="834763" cy="847981"/>
            <a:chOff x="8439634" y="3544648"/>
            <a:chExt cx="1611146" cy="1817848"/>
          </a:xfrm>
        </p:grpSpPr>
        <p:sp>
          <p:nvSpPr>
            <p:cNvPr id="57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3331216" y="3369768"/>
            <a:ext cx="436268" cy="502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3923928" y="3250056"/>
            <a:ext cx="4987557" cy="687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科集团在国际环境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产业与科技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合作中经验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与案例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 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ase 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tudy</a:t>
            </a:r>
            <a:endParaRPr lang="zh-CN" altLang="en-US" sz="2000" b="1" kern="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1" name="六边形 60"/>
          <p:cNvSpPr/>
          <p:nvPr/>
        </p:nvSpPr>
        <p:spPr>
          <a:xfrm>
            <a:off x="3927003" y="4335614"/>
            <a:ext cx="5063632" cy="67165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 dirty="0"/>
          </a:p>
        </p:txBody>
      </p:sp>
      <p:grpSp>
        <p:nvGrpSpPr>
          <p:cNvPr id="62" name="组合 109"/>
          <p:cNvGrpSpPr/>
          <p:nvPr/>
        </p:nvGrpSpPr>
        <p:grpSpPr>
          <a:xfrm rot="16200000">
            <a:off x="3082556" y="4247453"/>
            <a:ext cx="834763" cy="847981"/>
            <a:chOff x="8439634" y="3544648"/>
            <a:chExt cx="1611146" cy="1817848"/>
          </a:xfrm>
        </p:grpSpPr>
        <p:sp>
          <p:nvSpPr>
            <p:cNvPr id="6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3347864" y="4442834"/>
            <a:ext cx="292168" cy="502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4130602" y="4402184"/>
            <a:ext cx="4699319" cy="687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澜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湄环境产业与科技合作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Outlooks</a:t>
            </a:r>
            <a:endParaRPr lang="zh-CN" altLang="en-US" sz="2000" b="1" kern="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27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https://ss0.baidu.com/6ONWsjip0QIZ8tyhnq/it/u=2689853970,1332785680&amp;fm=170&amp;s=111AEC33613367843BC69158030010F9&amp;w=376&amp;h=432&amp;img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1534"/>
            <a:ext cx="3960440" cy="444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https://ss2.baidu.com/6ONYsjip0QIZ8tyhnq/it/u=1195858184,2982442453&amp;fm=170&amp;s=84127433037977842852B149030030F1&amp;w=368&amp;h=423&amp;img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7300"/>
            <a:ext cx="3960440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5"/>
          <p:cNvSpPr txBox="1">
            <a:spLocks noGrp="1"/>
          </p:cNvSpPr>
          <p:nvPr>
            <p:ph type="title"/>
          </p:nvPr>
        </p:nvSpPr>
        <p:spPr>
          <a:xfrm>
            <a:off x="-252536" y="409228"/>
            <a:ext cx="82296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中国环保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企业走出去特点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</a:rPr>
              <a:t>区域性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</a:rPr>
              <a:t>和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</a:rPr>
              <a:t>行业性</a:t>
            </a:r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</a:rPr>
              <a:t/>
            </a:r>
            <a:b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</a:rPr>
            </a:br>
            <a:r>
              <a:rPr lang="en-US" altLang="zh-CN" sz="1800" b="1" dirty="0" smtClean="0">
                <a:solidFill>
                  <a:srgbClr val="EA6103"/>
                </a:solidFill>
                <a:latin typeface="微软雅黑" panose="020B0503020204020204" pitchFamily="34" charset="-122"/>
              </a:rPr>
              <a:t>Characteristics: Territorial &amp; Industrial</a:t>
            </a:r>
            <a:endParaRPr lang="zh-CN" altLang="en-US" sz="2000" b="1" dirty="0">
              <a:solidFill>
                <a:srgbClr val="EA6103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8949" y="277811"/>
            <a:ext cx="571574" cy="515691"/>
            <a:chOff x="278949" y="277811"/>
            <a:chExt cx="571574" cy="515691"/>
          </a:xfrm>
        </p:grpSpPr>
        <p:pic>
          <p:nvPicPr>
            <p:cNvPr id="8" name="Picture 3" descr="C:\Users\Administrator\Desktop\微立体创业计划\00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4000"/>
                      </a14:imgEffect>
                      <a14:imgEffect>
                        <a14:colorTemperature colorTemp="112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49" y="277811"/>
              <a:ext cx="457260" cy="507883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63" y="285619"/>
              <a:ext cx="457260" cy="507883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35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380935" y="1201316"/>
            <a:ext cx="8007489" cy="397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1307" tIns="35654" rIns="71307" bIns="35654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0"/>
              </a:spcAft>
              <a:buFont typeface="Wingdings" pitchFamily="2" charset="2"/>
              <a:buChar char="l"/>
            </a:pP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企业数量多、体量小、离散化是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“走出去”的环保企业的一大特色。</a:t>
            </a:r>
            <a:endParaRPr lang="en-US" altLang="zh-CN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8000">
              <a:lnSpc>
                <a:spcPts val="2600"/>
              </a:lnSpc>
              <a:spcAft>
                <a:spcPts val="0"/>
              </a:spcAft>
            </a:pPr>
            <a:r>
              <a:rPr lang="en-US" altLang="zh-CN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Numerous decentralized small-scale enterprises</a:t>
            </a:r>
            <a:endParaRPr lang="zh-CN" altLang="en-US" b="1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600"/>
              </a:lnSpc>
              <a:spcAft>
                <a:spcPts val="0"/>
              </a:spcAft>
              <a:buFont typeface="Wingdings" pitchFamily="2" charset="2"/>
              <a:buChar char="l"/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环保企业技术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含量提升很快，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与不少发达国家相比，中国环保装备和产品性价比高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</a:t>
            </a:r>
            <a:r>
              <a:rPr lang="en-US" altLang="zh-CN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cost </a:t>
            </a:r>
            <a:r>
              <a:rPr lang="en-US" altLang="zh-CN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</a:t>
            </a:r>
            <a:r>
              <a:rPr lang="zh-CN" altLang="en-US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technology of Environmental production   is also improved</a:t>
            </a:r>
            <a:endParaRPr lang="en-US" altLang="zh-CN" b="1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600"/>
              </a:lnSpc>
              <a:spcAft>
                <a:spcPts val="0"/>
              </a:spcAft>
              <a:buFont typeface="Wingdings" pitchFamily="2" charset="2"/>
              <a:buChar char="l"/>
            </a:pP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经过多年的市场竞争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，中国环保产业体系齐全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，国际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环保服务和运营经验丰富。</a:t>
            </a:r>
            <a:endParaRPr lang="en-US" altLang="zh-CN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  <a:spcAft>
                <a:spcPts val="0"/>
              </a:spcAft>
            </a:pPr>
            <a:r>
              <a:rPr lang="en-US" altLang="zh-CN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Abundant   Experiences </a:t>
            </a:r>
            <a:r>
              <a:rPr lang="en-US" altLang="zh-CN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international EP  Services&amp; operation </a:t>
            </a:r>
            <a:endParaRPr lang="en-US" altLang="zh-CN" b="1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6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l"/>
            </a:pP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中国政府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支持下的政策和资本优势</a:t>
            </a:r>
            <a:endParaRPr lang="en-US" altLang="zh-CN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8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Government support &amp; Plentiful capital</a:t>
            </a:r>
            <a:endParaRPr lang="zh-CN" altLang="en-US" b="1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  <a:spcAft>
                <a:spcPts val="0"/>
              </a:spcAft>
            </a:pPr>
            <a:endParaRPr lang="zh-CN" altLang="en-US" sz="1600" b="1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43608" y="337220"/>
            <a:ext cx="51125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中国环保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企业在参与国际合作中的特点和优势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Characteristics &amp; Advantages</a:t>
            </a:r>
            <a:endParaRPr lang="en-US" altLang="zh-CN" sz="2000" b="1" kern="0" dirty="0"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8949" y="277811"/>
            <a:ext cx="571574" cy="515691"/>
            <a:chOff x="278949" y="277811"/>
            <a:chExt cx="571574" cy="515691"/>
          </a:xfrm>
        </p:grpSpPr>
        <p:pic>
          <p:nvPicPr>
            <p:cNvPr id="61" name="Picture 3" descr="C:\Users\Administrator\Desktop\微立体创业计划\00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4000"/>
                      </a14:imgEffect>
                      <a14:imgEffect>
                        <a14:colorTemperature colorTemp="112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49" y="277811"/>
              <a:ext cx="457260" cy="507883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63" y="285619"/>
              <a:ext cx="457260" cy="507883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44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图片 111" descr="问号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861" y="2211916"/>
            <a:ext cx="1471136" cy="1866900"/>
          </a:xfrm>
          <a:prstGeom prst="rect">
            <a:avLst/>
          </a:prstGeom>
        </p:spPr>
      </p:pic>
      <p:pic>
        <p:nvPicPr>
          <p:cNvPr id="3" name="图片 2" descr="问号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64722" y="2184400"/>
            <a:ext cx="1432084" cy="18669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2436" y="1489348"/>
            <a:ext cx="2332468" cy="251868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41"/>
          <p:cNvSpPr txBox="1"/>
          <p:nvPr/>
        </p:nvSpPr>
        <p:spPr>
          <a:xfrm>
            <a:off x="1198139" y="1921396"/>
            <a:ext cx="140080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2016</a:t>
            </a:r>
            <a:r>
              <a:rPr lang="zh-CN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年环保企业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zh-CN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走出去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zh-CN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1600" b="1" dirty="0">
                <a:solidFill>
                  <a:srgbClr val="C00000"/>
                </a:solidFill>
              </a:rPr>
              <a:t>私</a:t>
            </a:r>
            <a:r>
              <a:rPr lang="zh-CN" altLang="zh-CN" sz="1600" b="1" dirty="0">
                <a:solidFill>
                  <a:srgbClr val="C00000"/>
                </a:solidFill>
              </a:rPr>
              <a:t>企数量占比超越</a:t>
            </a:r>
            <a:r>
              <a:rPr lang="en-US" altLang="zh-CN" sz="1600" b="1" dirty="0">
                <a:solidFill>
                  <a:srgbClr val="C00000"/>
                </a:solidFill>
              </a:rPr>
              <a:t>60%</a:t>
            </a:r>
            <a:r>
              <a:rPr lang="zh-CN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，占绝对优势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40" y="155824"/>
            <a:ext cx="7886700" cy="457729"/>
          </a:xfrm>
        </p:spPr>
        <p:txBody>
          <a:bodyPr>
            <a:normAutofit fontScale="90000"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澜－湄环境合作</a:t>
            </a:r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中企业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的角色和作用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/>
            </a:r>
            <a:b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</a:br>
            <a:r>
              <a:rPr lang="en-US" altLang="zh-CN" sz="2200" dirty="0">
                <a:solidFill>
                  <a:srgbClr val="FF0000"/>
                </a:solidFill>
                <a:latin typeface="微软雅黑" panose="020B0503020204020204" pitchFamily="34" charset="-122"/>
              </a:rPr>
              <a:t>Roles &amp; Function</a:t>
            </a:r>
            <a:endParaRPr lang="zh-CN" altLang="zh-CN" sz="22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372200" y="1481511"/>
            <a:ext cx="2346055" cy="254674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892228" y="4225652"/>
            <a:ext cx="2012633" cy="55506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1323" tIns="35662" rIns="71323" bIns="35662" numCol="1" anchor="ctr" anchorCtr="1" compatLnSpc="1"/>
          <a:lstStyle/>
          <a:p>
            <a:pPr defTabSz="713232"/>
            <a:r>
              <a:rPr lang="zh-CN" altLang="zh-CN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项目数量上</a:t>
            </a: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13232"/>
            <a:r>
              <a:rPr lang="en-US" altLang="zh-CN" sz="1600" b="1" dirty="0">
                <a:solidFill>
                  <a:srgbClr val="E8EA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Quantity </a:t>
            </a:r>
            <a:endParaRPr lang="zh-CN" altLang="en-US" sz="1600" b="1" dirty="0">
              <a:solidFill>
                <a:srgbClr val="E8EA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6519684" y="4204441"/>
            <a:ext cx="2012633" cy="57623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1323" tIns="35662" rIns="71323" bIns="35662" numCol="1" anchor="ctr" anchorCtr="1" compatLnSpc="1"/>
          <a:lstStyle/>
          <a:p>
            <a:pPr defTabSz="713232"/>
            <a:r>
              <a:rPr lang="zh-CN" altLang="en-US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项目金额？</a:t>
            </a:r>
            <a:endParaRPr lang="en-US" altLang="zh-CN" sz="16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13232"/>
            <a:r>
              <a:rPr lang="en-US" altLang="zh-CN" sz="1600" b="1" dirty="0">
                <a:solidFill>
                  <a:srgbClr val="E8EA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Amount</a:t>
            </a:r>
            <a:r>
              <a:rPr lang="en-US" altLang="zh-CN" sz="1600" b="1" dirty="0">
                <a:solidFill>
                  <a:srgbClr val="E8EA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600" b="1" dirty="0">
              <a:solidFill>
                <a:srgbClr val="E8EA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7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39" y="155824"/>
            <a:ext cx="457260" cy="507883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41"/>
          <p:cNvSpPr txBox="1"/>
          <p:nvPr/>
        </p:nvSpPr>
        <p:spPr>
          <a:xfrm>
            <a:off x="6754909" y="1921396"/>
            <a:ext cx="15421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2016</a:t>
            </a:r>
            <a:r>
              <a:rPr lang="zh-CN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年环保企业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zh-CN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走出去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zh-CN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项目金额上，</a:t>
            </a:r>
            <a:r>
              <a:rPr lang="zh-CN" altLang="en-US" sz="1600" b="1" dirty="0">
                <a:solidFill>
                  <a:srgbClr val="FF0000"/>
                </a:solidFill>
              </a:rPr>
              <a:t>国企超</a:t>
            </a:r>
            <a:r>
              <a:rPr lang="en-US" altLang="zh-CN" sz="1600" b="1" dirty="0">
                <a:solidFill>
                  <a:srgbClr val="FF0000"/>
                </a:solidFill>
              </a:rPr>
              <a:t>80%</a:t>
            </a:r>
            <a:r>
              <a:rPr lang="zh-CN" altLang="en-US" sz="1600" b="1" dirty="0">
                <a:solidFill>
                  <a:srgbClr val="FF0000"/>
                </a:solidFill>
              </a:rPr>
              <a:t>，民企不足</a:t>
            </a:r>
            <a:r>
              <a:rPr lang="en-US" altLang="zh-CN" sz="1600" b="1" dirty="0">
                <a:solidFill>
                  <a:srgbClr val="FF0000"/>
                </a:solidFill>
              </a:rPr>
              <a:t>20%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41">
            <a:extLst>
              <a:ext uri="{FF2B5EF4-FFF2-40B4-BE49-F238E27FC236}">
                <a16:creationId xmlns="" xmlns:a16="http://schemas.microsoft.com/office/drawing/2014/main" id="{838FD298-DEAB-4EE6-B61F-CF537715B5EB}"/>
              </a:ext>
            </a:extLst>
          </p:cNvPr>
          <p:cNvSpPr txBox="1"/>
          <p:nvPr/>
        </p:nvSpPr>
        <p:spPr>
          <a:xfrm>
            <a:off x="1074815" y="3185199"/>
            <a:ext cx="16622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1600" b="1" dirty="0">
                <a:solidFill>
                  <a:srgbClr val="EA6103"/>
                </a:solidFill>
              </a:rPr>
              <a:t>60% is Private Enterprise(2016)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41">
            <a:extLst>
              <a:ext uri="{FF2B5EF4-FFF2-40B4-BE49-F238E27FC236}">
                <a16:creationId xmlns="" xmlns:a16="http://schemas.microsoft.com/office/drawing/2014/main" id="{CBD480FE-DC7A-4197-ADCC-B229D32AE615}"/>
              </a:ext>
            </a:extLst>
          </p:cNvPr>
          <p:cNvSpPr txBox="1"/>
          <p:nvPr/>
        </p:nvSpPr>
        <p:spPr>
          <a:xfrm>
            <a:off x="6660232" y="3145532"/>
            <a:ext cx="181822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1600" b="1" dirty="0">
                <a:solidFill>
                  <a:srgbClr val="EA6103"/>
                </a:solidFill>
              </a:rPr>
              <a:t>Private Enterprise</a:t>
            </a:r>
          </a:p>
          <a:p>
            <a:pPr algn="ctr">
              <a:lnSpc>
                <a:spcPct val="100000"/>
              </a:lnSpc>
            </a:pPr>
            <a:r>
              <a:rPr lang="en-US" altLang="zh-CN" sz="1600" b="1" dirty="0">
                <a:solidFill>
                  <a:srgbClr val="EA6103"/>
                </a:solidFill>
              </a:rPr>
              <a:t>is less than 20% (2016)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9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/>
          <p:cNvSpPr/>
          <p:nvPr/>
        </p:nvSpPr>
        <p:spPr bwMode="auto">
          <a:xfrm>
            <a:off x="477111" y="2306896"/>
            <a:ext cx="1395735" cy="1553141"/>
          </a:xfrm>
          <a:custGeom>
            <a:avLst/>
            <a:gdLst>
              <a:gd name="T0" fmla="*/ 1507927 w 808"/>
              <a:gd name="T1" fmla="*/ 1774868 h 810"/>
              <a:gd name="T2" fmla="*/ 1420585 w 808"/>
              <a:gd name="T3" fmla="*/ 1823670 h 810"/>
              <a:gd name="T4" fmla="*/ 1374346 w 808"/>
              <a:gd name="T5" fmla="*/ 2026585 h 810"/>
              <a:gd name="T6" fmla="*/ 1307555 w 808"/>
              <a:gd name="T7" fmla="*/ 2047134 h 810"/>
              <a:gd name="T8" fmla="*/ 1155991 w 808"/>
              <a:gd name="T9" fmla="*/ 1903295 h 810"/>
              <a:gd name="T10" fmla="*/ 1091770 w 808"/>
              <a:gd name="T11" fmla="*/ 1911001 h 810"/>
              <a:gd name="T12" fmla="*/ 971033 w 808"/>
              <a:gd name="T13" fmla="*/ 2080525 h 810"/>
              <a:gd name="T14" fmla="*/ 901673 w 808"/>
              <a:gd name="T15" fmla="*/ 2072819 h 810"/>
              <a:gd name="T16" fmla="*/ 814332 w 808"/>
              <a:gd name="T17" fmla="*/ 1882747 h 810"/>
              <a:gd name="T18" fmla="*/ 750110 w 808"/>
              <a:gd name="T19" fmla="*/ 1864767 h 810"/>
              <a:gd name="T20" fmla="*/ 577996 w 808"/>
              <a:gd name="T21" fmla="*/ 1975215 h 810"/>
              <a:gd name="T22" fmla="*/ 511205 w 808"/>
              <a:gd name="T23" fmla="*/ 1939255 h 810"/>
              <a:gd name="T24" fmla="*/ 506067 w 808"/>
              <a:gd name="T25" fmla="*/ 1733771 h 810"/>
              <a:gd name="T26" fmla="*/ 454690 w 808"/>
              <a:gd name="T27" fmla="*/ 1690106 h 810"/>
              <a:gd name="T28" fmla="*/ 254318 w 808"/>
              <a:gd name="T29" fmla="*/ 1726065 h 810"/>
              <a:gd name="T30" fmla="*/ 208078 w 808"/>
              <a:gd name="T31" fmla="*/ 1666989 h 810"/>
              <a:gd name="T32" fmla="*/ 264594 w 808"/>
              <a:gd name="T33" fmla="*/ 1446093 h 810"/>
              <a:gd name="T34" fmla="*/ 236336 w 808"/>
              <a:gd name="T35" fmla="*/ 1387017 h 810"/>
              <a:gd name="T36" fmla="*/ 41102 w 808"/>
              <a:gd name="T37" fmla="*/ 1338214 h 810"/>
              <a:gd name="T38" fmla="*/ 172114 w 808"/>
              <a:gd name="T39" fmla="*/ 1184101 h 810"/>
              <a:gd name="T40" fmla="*/ 164408 w 808"/>
              <a:gd name="T41" fmla="*/ 1119888 h 810"/>
              <a:gd name="T42" fmla="*/ 159270 w 808"/>
              <a:gd name="T43" fmla="*/ 1053105 h 810"/>
              <a:gd name="T44" fmla="*/ 2569 w 808"/>
              <a:gd name="T45" fmla="*/ 929815 h 810"/>
              <a:gd name="T46" fmla="*/ 179821 w 808"/>
              <a:gd name="T47" fmla="*/ 842484 h 810"/>
              <a:gd name="T48" fmla="*/ 200372 w 808"/>
              <a:gd name="T49" fmla="*/ 778271 h 810"/>
              <a:gd name="T50" fmla="*/ 220923 w 808"/>
              <a:gd name="T51" fmla="*/ 714057 h 810"/>
              <a:gd name="T52" fmla="*/ 123306 w 808"/>
              <a:gd name="T53" fmla="*/ 544532 h 810"/>
              <a:gd name="T54" fmla="*/ 321109 w 808"/>
              <a:gd name="T55" fmla="*/ 529121 h 810"/>
              <a:gd name="T56" fmla="*/ 359642 w 808"/>
              <a:gd name="T57" fmla="*/ 477750 h 810"/>
              <a:gd name="T58" fmla="*/ 403313 w 808"/>
              <a:gd name="T59" fmla="*/ 426379 h 810"/>
              <a:gd name="T60" fmla="*/ 380193 w 808"/>
              <a:gd name="T61" fmla="*/ 233738 h 810"/>
              <a:gd name="T62" fmla="*/ 567720 w 808"/>
              <a:gd name="T63" fmla="*/ 292815 h 810"/>
              <a:gd name="T64" fmla="*/ 655062 w 808"/>
              <a:gd name="T65" fmla="*/ 244012 h 810"/>
              <a:gd name="T66" fmla="*/ 698733 w 808"/>
              <a:gd name="T67" fmla="*/ 53940 h 810"/>
              <a:gd name="T68" fmla="*/ 775799 w 808"/>
              <a:gd name="T69" fmla="*/ 30823 h 810"/>
              <a:gd name="T70" fmla="*/ 919656 w 808"/>
              <a:gd name="T71" fmla="*/ 161819 h 810"/>
              <a:gd name="T72" fmla="*/ 983877 w 808"/>
              <a:gd name="T73" fmla="*/ 156682 h 810"/>
              <a:gd name="T74" fmla="*/ 1096907 w 808"/>
              <a:gd name="T75" fmla="*/ 0 h 810"/>
              <a:gd name="T76" fmla="*/ 1179111 w 808"/>
              <a:gd name="T77" fmla="*/ 7706 h 810"/>
              <a:gd name="T78" fmla="*/ 1261315 w 808"/>
              <a:gd name="T79" fmla="*/ 182367 h 810"/>
              <a:gd name="T80" fmla="*/ 1322968 w 808"/>
              <a:gd name="T81" fmla="*/ 200347 h 810"/>
              <a:gd name="T82" fmla="*/ 1487376 w 808"/>
              <a:gd name="T83" fmla="*/ 100173 h 810"/>
              <a:gd name="T84" fmla="*/ 1559304 w 808"/>
              <a:gd name="T85" fmla="*/ 138702 h 810"/>
              <a:gd name="T86" fmla="*/ 1569580 w 808"/>
              <a:gd name="T87" fmla="*/ 333911 h 810"/>
              <a:gd name="T88" fmla="*/ 1618388 w 808"/>
              <a:gd name="T89" fmla="*/ 375008 h 810"/>
              <a:gd name="T90" fmla="*/ 1811053 w 808"/>
              <a:gd name="T91" fmla="*/ 344186 h 810"/>
              <a:gd name="T92" fmla="*/ 1862431 w 808"/>
              <a:gd name="T93" fmla="*/ 405831 h 810"/>
              <a:gd name="T94" fmla="*/ 1811053 w 808"/>
              <a:gd name="T95" fmla="*/ 619020 h 810"/>
              <a:gd name="T96" fmla="*/ 1839311 w 808"/>
              <a:gd name="T97" fmla="*/ 678097 h 810"/>
              <a:gd name="T98" fmla="*/ 2031976 w 808"/>
              <a:gd name="T99" fmla="*/ 732037 h 810"/>
              <a:gd name="T100" fmla="*/ 1900964 w 808"/>
              <a:gd name="T101" fmla="*/ 881012 h 810"/>
              <a:gd name="T102" fmla="*/ 1911239 w 808"/>
              <a:gd name="T103" fmla="*/ 945226 h 810"/>
              <a:gd name="T104" fmla="*/ 1913808 w 808"/>
              <a:gd name="T105" fmla="*/ 1014577 h 810"/>
              <a:gd name="T106" fmla="*/ 2073078 w 808"/>
              <a:gd name="T107" fmla="*/ 1135299 h 810"/>
              <a:gd name="T108" fmla="*/ 1893257 w 808"/>
              <a:gd name="T109" fmla="*/ 1225198 h 810"/>
              <a:gd name="T110" fmla="*/ 1875275 w 808"/>
              <a:gd name="T111" fmla="*/ 1289412 h 810"/>
              <a:gd name="T112" fmla="*/ 1854724 w 808"/>
              <a:gd name="T113" fmla="*/ 1351057 h 810"/>
              <a:gd name="T114" fmla="*/ 1957479 w 808"/>
              <a:gd name="T115" fmla="*/ 1528287 h 810"/>
              <a:gd name="T116" fmla="*/ 1754538 w 808"/>
              <a:gd name="T117" fmla="*/ 1538561 h 810"/>
              <a:gd name="T118" fmla="*/ 1716005 w 808"/>
              <a:gd name="T119" fmla="*/ 1592501 h 810"/>
              <a:gd name="T120" fmla="*/ 1672335 w 808"/>
              <a:gd name="T121" fmla="*/ 1641303 h 810"/>
              <a:gd name="T122" fmla="*/ 1700592 w 808"/>
              <a:gd name="T123" fmla="*/ 1844219 h 8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08"/>
              <a:gd name="T187" fmla="*/ 0 h 810"/>
              <a:gd name="T188" fmla="*/ 808 w 808"/>
              <a:gd name="T189" fmla="*/ 810 h 8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08" h="810">
                <a:moveTo>
                  <a:pt x="651" y="726"/>
                </a:moveTo>
                <a:lnTo>
                  <a:pt x="587" y="691"/>
                </a:lnTo>
                <a:lnTo>
                  <a:pt x="565" y="704"/>
                </a:lnTo>
                <a:lnTo>
                  <a:pt x="553" y="710"/>
                </a:lnTo>
                <a:lnTo>
                  <a:pt x="542" y="716"/>
                </a:lnTo>
                <a:lnTo>
                  <a:pt x="535" y="789"/>
                </a:lnTo>
                <a:lnTo>
                  <a:pt x="522" y="794"/>
                </a:lnTo>
                <a:lnTo>
                  <a:pt x="509" y="797"/>
                </a:lnTo>
                <a:lnTo>
                  <a:pt x="462" y="739"/>
                </a:lnTo>
                <a:lnTo>
                  <a:pt x="450" y="741"/>
                </a:lnTo>
                <a:lnTo>
                  <a:pt x="437" y="743"/>
                </a:lnTo>
                <a:lnTo>
                  <a:pt x="425" y="744"/>
                </a:lnTo>
                <a:lnTo>
                  <a:pt x="412" y="744"/>
                </a:lnTo>
                <a:lnTo>
                  <a:pt x="378" y="810"/>
                </a:lnTo>
                <a:lnTo>
                  <a:pt x="364" y="809"/>
                </a:lnTo>
                <a:lnTo>
                  <a:pt x="351" y="807"/>
                </a:lnTo>
                <a:lnTo>
                  <a:pt x="329" y="736"/>
                </a:lnTo>
                <a:lnTo>
                  <a:pt x="317" y="733"/>
                </a:lnTo>
                <a:lnTo>
                  <a:pt x="304" y="730"/>
                </a:lnTo>
                <a:lnTo>
                  <a:pt x="292" y="726"/>
                </a:lnTo>
                <a:lnTo>
                  <a:pt x="280" y="721"/>
                </a:lnTo>
                <a:lnTo>
                  <a:pt x="225" y="769"/>
                </a:lnTo>
                <a:lnTo>
                  <a:pt x="212" y="763"/>
                </a:lnTo>
                <a:lnTo>
                  <a:pt x="199" y="755"/>
                </a:lnTo>
                <a:lnTo>
                  <a:pt x="207" y="683"/>
                </a:lnTo>
                <a:lnTo>
                  <a:pt x="197" y="675"/>
                </a:lnTo>
                <a:lnTo>
                  <a:pt x="187" y="667"/>
                </a:lnTo>
                <a:lnTo>
                  <a:pt x="177" y="658"/>
                </a:lnTo>
                <a:lnTo>
                  <a:pt x="168" y="650"/>
                </a:lnTo>
                <a:lnTo>
                  <a:pt x="99" y="672"/>
                </a:lnTo>
                <a:lnTo>
                  <a:pt x="90" y="661"/>
                </a:lnTo>
                <a:lnTo>
                  <a:pt x="81" y="649"/>
                </a:lnTo>
                <a:lnTo>
                  <a:pt x="116" y="586"/>
                </a:lnTo>
                <a:lnTo>
                  <a:pt x="103" y="563"/>
                </a:lnTo>
                <a:lnTo>
                  <a:pt x="97" y="552"/>
                </a:lnTo>
                <a:lnTo>
                  <a:pt x="92" y="540"/>
                </a:lnTo>
                <a:lnTo>
                  <a:pt x="20" y="534"/>
                </a:lnTo>
                <a:lnTo>
                  <a:pt x="16" y="521"/>
                </a:lnTo>
                <a:lnTo>
                  <a:pt x="12" y="507"/>
                </a:lnTo>
                <a:lnTo>
                  <a:pt x="67" y="461"/>
                </a:lnTo>
                <a:lnTo>
                  <a:pt x="65" y="449"/>
                </a:lnTo>
                <a:lnTo>
                  <a:pt x="64" y="436"/>
                </a:lnTo>
                <a:lnTo>
                  <a:pt x="63" y="423"/>
                </a:lnTo>
                <a:lnTo>
                  <a:pt x="62" y="410"/>
                </a:lnTo>
                <a:lnTo>
                  <a:pt x="0" y="378"/>
                </a:lnTo>
                <a:lnTo>
                  <a:pt x="1" y="362"/>
                </a:lnTo>
                <a:lnTo>
                  <a:pt x="3" y="348"/>
                </a:lnTo>
                <a:lnTo>
                  <a:pt x="70" y="328"/>
                </a:lnTo>
                <a:lnTo>
                  <a:pt x="73" y="316"/>
                </a:lnTo>
                <a:lnTo>
                  <a:pt x="78" y="303"/>
                </a:lnTo>
                <a:lnTo>
                  <a:pt x="82" y="291"/>
                </a:lnTo>
                <a:lnTo>
                  <a:pt x="86" y="278"/>
                </a:lnTo>
                <a:lnTo>
                  <a:pt x="41" y="225"/>
                </a:lnTo>
                <a:lnTo>
                  <a:pt x="48" y="212"/>
                </a:lnTo>
                <a:lnTo>
                  <a:pt x="55" y="199"/>
                </a:lnTo>
                <a:lnTo>
                  <a:pt x="125" y="206"/>
                </a:lnTo>
                <a:lnTo>
                  <a:pt x="132" y="196"/>
                </a:lnTo>
                <a:lnTo>
                  <a:pt x="140" y="186"/>
                </a:lnTo>
                <a:lnTo>
                  <a:pt x="148" y="175"/>
                </a:lnTo>
                <a:lnTo>
                  <a:pt x="157" y="166"/>
                </a:lnTo>
                <a:lnTo>
                  <a:pt x="136" y="101"/>
                </a:lnTo>
                <a:lnTo>
                  <a:pt x="148" y="91"/>
                </a:lnTo>
                <a:lnTo>
                  <a:pt x="160" y="80"/>
                </a:lnTo>
                <a:lnTo>
                  <a:pt x="221" y="114"/>
                </a:lnTo>
                <a:lnTo>
                  <a:pt x="243" y="101"/>
                </a:lnTo>
                <a:lnTo>
                  <a:pt x="255" y="95"/>
                </a:lnTo>
                <a:lnTo>
                  <a:pt x="266" y="90"/>
                </a:lnTo>
                <a:lnTo>
                  <a:pt x="272" y="21"/>
                </a:lnTo>
                <a:lnTo>
                  <a:pt x="287" y="16"/>
                </a:lnTo>
                <a:lnTo>
                  <a:pt x="302" y="12"/>
                </a:lnTo>
                <a:lnTo>
                  <a:pt x="345" y="65"/>
                </a:lnTo>
                <a:lnTo>
                  <a:pt x="358" y="63"/>
                </a:lnTo>
                <a:lnTo>
                  <a:pt x="371" y="62"/>
                </a:lnTo>
                <a:lnTo>
                  <a:pt x="383" y="61"/>
                </a:lnTo>
                <a:lnTo>
                  <a:pt x="396" y="60"/>
                </a:lnTo>
                <a:lnTo>
                  <a:pt x="427" y="0"/>
                </a:lnTo>
                <a:lnTo>
                  <a:pt x="443" y="1"/>
                </a:lnTo>
                <a:lnTo>
                  <a:pt x="459" y="3"/>
                </a:lnTo>
                <a:lnTo>
                  <a:pt x="479" y="68"/>
                </a:lnTo>
                <a:lnTo>
                  <a:pt x="491" y="71"/>
                </a:lnTo>
                <a:lnTo>
                  <a:pt x="503" y="75"/>
                </a:lnTo>
                <a:lnTo>
                  <a:pt x="515" y="78"/>
                </a:lnTo>
                <a:lnTo>
                  <a:pt x="527" y="83"/>
                </a:lnTo>
                <a:lnTo>
                  <a:pt x="579" y="39"/>
                </a:lnTo>
                <a:lnTo>
                  <a:pt x="593" y="46"/>
                </a:lnTo>
                <a:lnTo>
                  <a:pt x="607" y="54"/>
                </a:lnTo>
                <a:lnTo>
                  <a:pt x="599" y="122"/>
                </a:lnTo>
                <a:lnTo>
                  <a:pt x="611" y="130"/>
                </a:lnTo>
                <a:lnTo>
                  <a:pt x="621" y="138"/>
                </a:lnTo>
                <a:lnTo>
                  <a:pt x="630" y="146"/>
                </a:lnTo>
                <a:lnTo>
                  <a:pt x="640" y="155"/>
                </a:lnTo>
                <a:lnTo>
                  <a:pt x="705" y="134"/>
                </a:lnTo>
                <a:lnTo>
                  <a:pt x="715" y="146"/>
                </a:lnTo>
                <a:lnTo>
                  <a:pt x="725" y="158"/>
                </a:lnTo>
                <a:lnTo>
                  <a:pt x="692" y="219"/>
                </a:lnTo>
                <a:lnTo>
                  <a:pt x="705" y="241"/>
                </a:lnTo>
                <a:lnTo>
                  <a:pt x="710" y="252"/>
                </a:lnTo>
                <a:lnTo>
                  <a:pt x="716" y="264"/>
                </a:lnTo>
                <a:lnTo>
                  <a:pt x="786" y="270"/>
                </a:lnTo>
                <a:lnTo>
                  <a:pt x="791" y="285"/>
                </a:lnTo>
                <a:lnTo>
                  <a:pt x="795" y="300"/>
                </a:lnTo>
                <a:lnTo>
                  <a:pt x="740" y="343"/>
                </a:lnTo>
                <a:lnTo>
                  <a:pt x="742" y="356"/>
                </a:lnTo>
                <a:lnTo>
                  <a:pt x="744" y="368"/>
                </a:lnTo>
                <a:lnTo>
                  <a:pt x="745" y="382"/>
                </a:lnTo>
                <a:lnTo>
                  <a:pt x="745" y="395"/>
                </a:lnTo>
                <a:lnTo>
                  <a:pt x="808" y="427"/>
                </a:lnTo>
                <a:lnTo>
                  <a:pt x="807" y="442"/>
                </a:lnTo>
                <a:lnTo>
                  <a:pt x="805" y="457"/>
                </a:lnTo>
                <a:lnTo>
                  <a:pt x="737" y="477"/>
                </a:lnTo>
                <a:lnTo>
                  <a:pt x="734" y="490"/>
                </a:lnTo>
                <a:lnTo>
                  <a:pt x="730" y="502"/>
                </a:lnTo>
                <a:lnTo>
                  <a:pt x="726" y="514"/>
                </a:lnTo>
                <a:lnTo>
                  <a:pt x="722" y="526"/>
                </a:lnTo>
                <a:lnTo>
                  <a:pt x="769" y="582"/>
                </a:lnTo>
                <a:lnTo>
                  <a:pt x="762" y="595"/>
                </a:lnTo>
                <a:lnTo>
                  <a:pt x="756" y="607"/>
                </a:lnTo>
                <a:lnTo>
                  <a:pt x="683" y="599"/>
                </a:lnTo>
                <a:lnTo>
                  <a:pt x="676" y="609"/>
                </a:lnTo>
                <a:lnTo>
                  <a:pt x="668" y="620"/>
                </a:lnTo>
                <a:lnTo>
                  <a:pt x="659" y="629"/>
                </a:lnTo>
                <a:lnTo>
                  <a:pt x="651" y="639"/>
                </a:lnTo>
                <a:lnTo>
                  <a:pt x="673" y="709"/>
                </a:lnTo>
                <a:lnTo>
                  <a:pt x="662" y="718"/>
                </a:lnTo>
                <a:lnTo>
                  <a:pt x="651" y="726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22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38" tIns="52868" rIns="105738" bIns="52868" anchor="ctr"/>
          <a:lstStyle/>
          <a:p>
            <a:pPr algn="ctr"/>
            <a:endParaRPr lang="en-US" sz="1900" dirty="0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8801" y="5292130"/>
            <a:ext cx="4165600" cy="319166"/>
            <a:chOff x="611560" y="4134756"/>
            <a:chExt cx="4165600" cy="287249"/>
          </a:xfrm>
        </p:grpSpPr>
        <p:sp>
          <p:nvSpPr>
            <p:cNvPr id="10" name="Freeform 10"/>
            <p:cNvSpPr/>
            <p:nvPr/>
          </p:nvSpPr>
          <p:spPr bwMode="auto">
            <a:xfrm>
              <a:off x="611560" y="4134756"/>
              <a:ext cx="4165600" cy="287249"/>
            </a:xfrm>
            <a:custGeom>
              <a:avLst/>
              <a:gdLst>
                <a:gd name="T0" fmla="*/ 0 w 3686"/>
                <a:gd name="T1" fmla="*/ 85 h 254"/>
                <a:gd name="T2" fmla="*/ 129 w 3686"/>
                <a:gd name="T3" fmla="*/ 85 h 254"/>
                <a:gd name="T4" fmla="*/ 185 w 3686"/>
                <a:gd name="T5" fmla="*/ 0 h 254"/>
                <a:gd name="T6" fmla="*/ 279 w 3686"/>
                <a:gd name="T7" fmla="*/ 0 h 254"/>
                <a:gd name="T8" fmla="*/ 336 w 3686"/>
                <a:gd name="T9" fmla="*/ 85 h 254"/>
                <a:gd name="T10" fmla="*/ 421 w 3686"/>
                <a:gd name="T11" fmla="*/ 85 h 254"/>
                <a:gd name="T12" fmla="*/ 477 w 3686"/>
                <a:gd name="T13" fmla="*/ 0 h 254"/>
                <a:gd name="T14" fmla="*/ 571 w 3686"/>
                <a:gd name="T15" fmla="*/ 0 h 254"/>
                <a:gd name="T16" fmla="*/ 629 w 3686"/>
                <a:gd name="T17" fmla="*/ 85 h 254"/>
                <a:gd name="T18" fmla="*/ 709 w 3686"/>
                <a:gd name="T19" fmla="*/ 85 h 254"/>
                <a:gd name="T20" fmla="*/ 764 w 3686"/>
                <a:gd name="T21" fmla="*/ 0 h 254"/>
                <a:gd name="T22" fmla="*/ 862 w 3686"/>
                <a:gd name="T23" fmla="*/ 0 h 254"/>
                <a:gd name="T24" fmla="*/ 916 w 3686"/>
                <a:gd name="T25" fmla="*/ 85 h 254"/>
                <a:gd name="T26" fmla="*/ 1001 w 3686"/>
                <a:gd name="T27" fmla="*/ 85 h 254"/>
                <a:gd name="T28" fmla="*/ 1058 w 3686"/>
                <a:gd name="T29" fmla="*/ 0 h 254"/>
                <a:gd name="T30" fmla="*/ 1154 w 3686"/>
                <a:gd name="T31" fmla="*/ 0 h 254"/>
                <a:gd name="T32" fmla="*/ 1208 w 3686"/>
                <a:gd name="T33" fmla="*/ 85 h 254"/>
                <a:gd name="T34" fmla="*/ 1299 w 3686"/>
                <a:gd name="T35" fmla="*/ 85 h 254"/>
                <a:gd name="T36" fmla="*/ 1353 w 3686"/>
                <a:gd name="T37" fmla="*/ 0 h 254"/>
                <a:gd name="T38" fmla="*/ 1449 w 3686"/>
                <a:gd name="T39" fmla="*/ 0 h 254"/>
                <a:gd name="T40" fmla="*/ 1507 w 3686"/>
                <a:gd name="T41" fmla="*/ 85 h 254"/>
                <a:gd name="T42" fmla="*/ 1591 w 3686"/>
                <a:gd name="T43" fmla="*/ 85 h 254"/>
                <a:gd name="T44" fmla="*/ 1645 w 3686"/>
                <a:gd name="T45" fmla="*/ 0 h 254"/>
                <a:gd name="T46" fmla="*/ 1743 w 3686"/>
                <a:gd name="T47" fmla="*/ 0 h 254"/>
                <a:gd name="T48" fmla="*/ 1799 w 3686"/>
                <a:gd name="T49" fmla="*/ 85 h 254"/>
                <a:gd name="T50" fmla="*/ 1890 w 3686"/>
                <a:gd name="T51" fmla="*/ 85 h 254"/>
                <a:gd name="T52" fmla="*/ 1946 w 3686"/>
                <a:gd name="T53" fmla="*/ 0 h 254"/>
                <a:gd name="T54" fmla="*/ 2044 w 3686"/>
                <a:gd name="T55" fmla="*/ 0 h 254"/>
                <a:gd name="T56" fmla="*/ 2099 w 3686"/>
                <a:gd name="T57" fmla="*/ 85 h 254"/>
                <a:gd name="T58" fmla="*/ 2184 w 3686"/>
                <a:gd name="T59" fmla="*/ 85 h 254"/>
                <a:gd name="T60" fmla="*/ 2240 w 3686"/>
                <a:gd name="T61" fmla="*/ 0 h 254"/>
                <a:gd name="T62" fmla="*/ 2336 w 3686"/>
                <a:gd name="T63" fmla="*/ 0 h 254"/>
                <a:gd name="T64" fmla="*/ 2391 w 3686"/>
                <a:gd name="T65" fmla="*/ 85 h 254"/>
                <a:gd name="T66" fmla="*/ 2472 w 3686"/>
                <a:gd name="T67" fmla="*/ 85 h 254"/>
                <a:gd name="T68" fmla="*/ 2529 w 3686"/>
                <a:gd name="T69" fmla="*/ 0 h 254"/>
                <a:gd name="T70" fmla="*/ 2623 w 3686"/>
                <a:gd name="T71" fmla="*/ 0 h 254"/>
                <a:gd name="T72" fmla="*/ 2681 w 3686"/>
                <a:gd name="T73" fmla="*/ 85 h 254"/>
                <a:gd name="T74" fmla="*/ 2765 w 3686"/>
                <a:gd name="T75" fmla="*/ 85 h 254"/>
                <a:gd name="T76" fmla="*/ 2821 w 3686"/>
                <a:gd name="T77" fmla="*/ 0 h 254"/>
                <a:gd name="T78" fmla="*/ 2917 w 3686"/>
                <a:gd name="T79" fmla="*/ 0 h 254"/>
                <a:gd name="T80" fmla="*/ 2973 w 3686"/>
                <a:gd name="T81" fmla="*/ 85 h 254"/>
                <a:gd name="T82" fmla="*/ 3062 w 3686"/>
                <a:gd name="T83" fmla="*/ 85 h 254"/>
                <a:gd name="T84" fmla="*/ 3118 w 3686"/>
                <a:gd name="T85" fmla="*/ 0 h 254"/>
                <a:gd name="T86" fmla="*/ 3214 w 3686"/>
                <a:gd name="T87" fmla="*/ 0 h 254"/>
                <a:gd name="T88" fmla="*/ 3269 w 3686"/>
                <a:gd name="T89" fmla="*/ 85 h 254"/>
                <a:gd name="T90" fmla="*/ 3356 w 3686"/>
                <a:gd name="T91" fmla="*/ 85 h 254"/>
                <a:gd name="T92" fmla="*/ 3410 w 3686"/>
                <a:gd name="T93" fmla="*/ 0 h 254"/>
                <a:gd name="T94" fmla="*/ 3506 w 3686"/>
                <a:gd name="T95" fmla="*/ 0 h 254"/>
                <a:gd name="T96" fmla="*/ 3561 w 3686"/>
                <a:gd name="T97" fmla="*/ 85 h 254"/>
                <a:gd name="T98" fmla="*/ 3686 w 3686"/>
                <a:gd name="T99" fmla="*/ 85 h 254"/>
                <a:gd name="T100" fmla="*/ 3686 w 3686"/>
                <a:gd name="T101" fmla="*/ 254 h 254"/>
                <a:gd name="T102" fmla="*/ 0 w 3686"/>
                <a:gd name="T103" fmla="*/ 254 h 254"/>
                <a:gd name="T104" fmla="*/ 0 w 3686"/>
                <a:gd name="T105" fmla="*/ 8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86" h="254">
                  <a:moveTo>
                    <a:pt x="0" y="85"/>
                  </a:moveTo>
                  <a:lnTo>
                    <a:pt x="129" y="85"/>
                  </a:lnTo>
                  <a:lnTo>
                    <a:pt x="185" y="0"/>
                  </a:lnTo>
                  <a:lnTo>
                    <a:pt x="279" y="0"/>
                  </a:lnTo>
                  <a:lnTo>
                    <a:pt x="336" y="85"/>
                  </a:lnTo>
                  <a:lnTo>
                    <a:pt x="421" y="85"/>
                  </a:lnTo>
                  <a:lnTo>
                    <a:pt x="477" y="0"/>
                  </a:lnTo>
                  <a:lnTo>
                    <a:pt x="571" y="0"/>
                  </a:lnTo>
                  <a:lnTo>
                    <a:pt x="629" y="85"/>
                  </a:lnTo>
                  <a:lnTo>
                    <a:pt x="709" y="85"/>
                  </a:lnTo>
                  <a:lnTo>
                    <a:pt x="764" y="0"/>
                  </a:lnTo>
                  <a:lnTo>
                    <a:pt x="862" y="0"/>
                  </a:lnTo>
                  <a:lnTo>
                    <a:pt x="916" y="85"/>
                  </a:lnTo>
                  <a:lnTo>
                    <a:pt x="1001" y="85"/>
                  </a:lnTo>
                  <a:lnTo>
                    <a:pt x="1058" y="0"/>
                  </a:lnTo>
                  <a:lnTo>
                    <a:pt x="1154" y="0"/>
                  </a:lnTo>
                  <a:lnTo>
                    <a:pt x="1208" y="85"/>
                  </a:lnTo>
                  <a:lnTo>
                    <a:pt x="1299" y="85"/>
                  </a:lnTo>
                  <a:lnTo>
                    <a:pt x="1353" y="0"/>
                  </a:lnTo>
                  <a:lnTo>
                    <a:pt x="1449" y="0"/>
                  </a:lnTo>
                  <a:lnTo>
                    <a:pt x="1507" y="85"/>
                  </a:lnTo>
                  <a:lnTo>
                    <a:pt x="1591" y="85"/>
                  </a:lnTo>
                  <a:lnTo>
                    <a:pt x="1645" y="0"/>
                  </a:lnTo>
                  <a:lnTo>
                    <a:pt x="1743" y="0"/>
                  </a:lnTo>
                  <a:lnTo>
                    <a:pt x="1799" y="85"/>
                  </a:lnTo>
                  <a:lnTo>
                    <a:pt x="1890" y="85"/>
                  </a:lnTo>
                  <a:lnTo>
                    <a:pt x="1946" y="0"/>
                  </a:lnTo>
                  <a:lnTo>
                    <a:pt x="2044" y="0"/>
                  </a:lnTo>
                  <a:lnTo>
                    <a:pt x="2099" y="85"/>
                  </a:lnTo>
                  <a:lnTo>
                    <a:pt x="2184" y="85"/>
                  </a:lnTo>
                  <a:lnTo>
                    <a:pt x="2240" y="0"/>
                  </a:lnTo>
                  <a:lnTo>
                    <a:pt x="2336" y="0"/>
                  </a:lnTo>
                  <a:lnTo>
                    <a:pt x="2391" y="85"/>
                  </a:lnTo>
                  <a:lnTo>
                    <a:pt x="2472" y="85"/>
                  </a:lnTo>
                  <a:lnTo>
                    <a:pt x="2529" y="0"/>
                  </a:lnTo>
                  <a:lnTo>
                    <a:pt x="2623" y="0"/>
                  </a:lnTo>
                  <a:lnTo>
                    <a:pt x="2681" y="85"/>
                  </a:lnTo>
                  <a:lnTo>
                    <a:pt x="2765" y="85"/>
                  </a:lnTo>
                  <a:lnTo>
                    <a:pt x="2821" y="0"/>
                  </a:lnTo>
                  <a:lnTo>
                    <a:pt x="2917" y="0"/>
                  </a:lnTo>
                  <a:lnTo>
                    <a:pt x="2973" y="85"/>
                  </a:lnTo>
                  <a:lnTo>
                    <a:pt x="3062" y="85"/>
                  </a:lnTo>
                  <a:lnTo>
                    <a:pt x="3118" y="0"/>
                  </a:lnTo>
                  <a:lnTo>
                    <a:pt x="3214" y="0"/>
                  </a:lnTo>
                  <a:lnTo>
                    <a:pt x="3269" y="85"/>
                  </a:lnTo>
                  <a:lnTo>
                    <a:pt x="3356" y="85"/>
                  </a:lnTo>
                  <a:lnTo>
                    <a:pt x="3410" y="0"/>
                  </a:lnTo>
                  <a:lnTo>
                    <a:pt x="3506" y="0"/>
                  </a:lnTo>
                  <a:lnTo>
                    <a:pt x="3561" y="85"/>
                  </a:lnTo>
                  <a:lnTo>
                    <a:pt x="3686" y="85"/>
                  </a:lnTo>
                  <a:lnTo>
                    <a:pt x="3686" y="254"/>
                  </a:lnTo>
                  <a:lnTo>
                    <a:pt x="0" y="254"/>
                  </a:lnTo>
                  <a:lnTo>
                    <a:pt x="0" y="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9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24360" y="4152380"/>
              <a:ext cx="4140000" cy="252000"/>
            </a:xfrm>
            <a:custGeom>
              <a:avLst/>
              <a:gdLst>
                <a:gd name="T0" fmla="*/ 0 w 3686"/>
                <a:gd name="T1" fmla="*/ 85 h 254"/>
                <a:gd name="T2" fmla="*/ 129 w 3686"/>
                <a:gd name="T3" fmla="*/ 85 h 254"/>
                <a:gd name="T4" fmla="*/ 185 w 3686"/>
                <a:gd name="T5" fmla="*/ 0 h 254"/>
                <a:gd name="T6" fmla="*/ 279 w 3686"/>
                <a:gd name="T7" fmla="*/ 0 h 254"/>
                <a:gd name="T8" fmla="*/ 336 w 3686"/>
                <a:gd name="T9" fmla="*/ 85 h 254"/>
                <a:gd name="T10" fmla="*/ 421 w 3686"/>
                <a:gd name="T11" fmla="*/ 85 h 254"/>
                <a:gd name="T12" fmla="*/ 477 w 3686"/>
                <a:gd name="T13" fmla="*/ 0 h 254"/>
                <a:gd name="T14" fmla="*/ 571 w 3686"/>
                <a:gd name="T15" fmla="*/ 0 h 254"/>
                <a:gd name="T16" fmla="*/ 629 w 3686"/>
                <a:gd name="T17" fmla="*/ 85 h 254"/>
                <a:gd name="T18" fmla="*/ 709 w 3686"/>
                <a:gd name="T19" fmla="*/ 85 h 254"/>
                <a:gd name="T20" fmla="*/ 764 w 3686"/>
                <a:gd name="T21" fmla="*/ 0 h 254"/>
                <a:gd name="T22" fmla="*/ 862 w 3686"/>
                <a:gd name="T23" fmla="*/ 0 h 254"/>
                <a:gd name="T24" fmla="*/ 916 w 3686"/>
                <a:gd name="T25" fmla="*/ 85 h 254"/>
                <a:gd name="T26" fmla="*/ 1001 w 3686"/>
                <a:gd name="T27" fmla="*/ 85 h 254"/>
                <a:gd name="T28" fmla="*/ 1058 w 3686"/>
                <a:gd name="T29" fmla="*/ 0 h 254"/>
                <a:gd name="T30" fmla="*/ 1154 w 3686"/>
                <a:gd name="T31" fmla="*/ 0 h 254"/>
                <a:gd name="T32" fmla="*/ 1208 w 3686"/>
                <a:gd name="T33" fmla="*/ 85 h 254"/>
                <a:gd name="T34" fmla="*/ 1299 w 3686"/>
                <a:gd name="T35" fmla="*/ 85 h 254"/>
                <a:gd name="T36" fmla="*/ 1353 w 3686"/>
                <a:gd name="T37" fmla="*/ 0 h 254"/>
                <a:gd name="T38" fmla="*/ 1449 w 3686"/>
                <a:gd name="T39" fmla="*/ 0 h 254"/>
                <a:gd name="T40" fmla="*/ 1507 w 3686"/>
                <a:gd name="T41" fmla="*/ 85 h 254"/>
                <a:gd name="T42" fmla="*/ 1591 w 3686"/>
                <a:gd name="T43" fmla="*/ 85 h 254"/>
                <a:gd name="T44" fmla="*/ 1645 w 3686"/>
                <a:gd name="T45" fmla="*/ 0 h 254"/>
                <a:gd name="T46" fmla="*/ 1743 w 3686"/>
                <a:gd name="T47" fmla="*/ 0 h 254"/>
                <a:gd name="T48" fmla="*/ 1799 w 3686"/>
                <a:gd name="T49" fmla="*/ 85 h 254"/>
                <a:gd name="T50" fmla="*/ 1890 w 3686"/>
                <a:gd name="T51" fmla="*/ 85 h 254"/>
                <a:gd name="T52" fmla="*/ 1946 w 3686"/>
                <a:gd name="T53" fmla="*/ 0 h 254"/>
                <a:gd name="T54" fmla="*/ 2044 w 3686"/>
                <a:gd name="T55" fmla="*/ 0 h 254"/>
                <a:gd name="T56" fmla="*/ 2099 w 3686"/>
                <a:gd name="T57" fmla="*/ 85 h 254"/>
                <a:gd name="T58" fmla="*/ 2184 w 3686"/>
                <a:gd name="T59" fmla="*/ 85 h 254"/>
                <a:gd name="T60" fmla="*/ 2240 w 3686"/>
                <a:gd name="T61" fmla="*/ 0 h 254"/>
                <a:gd name="T62" fmla="*/ 2336 w 3686"/>
                <a:gd name="T63" fmla="*/ 0 h 254"/>
                <a:gd name="T64" fmla="*/ 2391 w 3686"/>
                <a:gd name="T65" fmla="*/ 85 h 254"/>
                <a:gd name="T66" fmla="*/ 2472 w 3686"/>
                <a:gd name="T67" fmla="*/ 85 h 254"/>
                <a:gd name="T68" fmla="*/ 2529 w 3686"/>
                <a:gd name="T69" fmla="*/ 0 h 254"/>
                <a:gd name="T70" fmla="*/ 2623 w 3686"/>
                <a:gd name="T71" fmla="*/ 0 h 254"/>
                <a:gd name="T72" fmla="*/ 2681 w 3686"/>
                <a:gd name="T73" fmla="*/ 85 h 254"/>
                <a:gd name="T74" fmla="*/ 2765 w 3686"/>
                <a:gd name="T75" fmla="*/ 85 h 254"/>
                <a:gd name="T76" fmla="*/ 2821 w 3686"/>
                <a:gd name="T77" fmla="*/ 0 h 254"/>
                <a:gd name="T78" fmla="*/ 2917 w 3686"/>
                <a:gd name="T79" fmla="*/ 0 h 254"/>
                <a:gd name="T80" fmla="*/ 2973 w 3686"/>
                <a:gd name="T81" fmla="*/ 85 h 254"/>
                <a:gd name="T82" fmla="*/ 3062 w 3686"/>
                <a:gd name="T83" fmla="*/ 85 h 254"/>
                <a:gd name="T84" fmla="*/ 3118 w 3686"/>
                <a:gd name="T85" fmla="*/ 0 h 254"/>
                <a:gd name="T86" fmla="*/ 3214 w 3686"/>
                <a:gd name="T87" fmla="*/ 0 h 254"/>
                <a:gd name="T88" fmla="*/ 3269 w 3686"/>
                <a:gd name="T89" fmla="*/ 85 h 254"/>
                <a:gd name="T90" fmla="*/ 3356 w 3686"/>
                <a:gd name="T91" fmla="*/ 85 h 254"/>
                <a:gd name="T92" fmla="*/ 3410 w 3686"/>
                <a:gd name="T93" fmla="*/ 0 h 254"/>
                <a:gd name="T94" fmla="*/ 3506 w 3686"/>
                <a:gd name="T95" fmla="*/ 0 h 254"/>
                <a:gd name="T96" fmla="*/ 3561 w 3686"/>
                <a:gd name="T97" fmla="*/ 85 h 254"/>
                <a:gd name="T98" fmla="*/ 3686 w 3686"/>
                <a:gd name="T99" fmla="*/ 85 h 254"/>
                <a:gd name="T100" fmla="*/ 3686 w 3686"/>
                <a:gd name="T101" fmla="*/ 254 h 254"/>
                <a:gd name="T102" fmla="*/ 0 w 3686"/>
                <a:gd name="T103" fmla="*/ 254 h 254"/>
                <a:gd name="T104" fmla="*/ 0 w 3686"/>
                <a:gd name="T105" fmla="*/ 8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86" h="254">
                  <a:moveTo>
                    <a:pt x="0" y="85"/>
                  </a:moveTo>
                  <a:lnTo>
                    <a:pt x="129" y="85"/>
                  </a:lnTo>
                  <a:lnTo>
                    <a:pt x="185" y="0"/>
                  </a:lnTo>
                  <a:lnTo>
                    <a:pt x="279" y="0"/>
                  </a:lnTo>
                  <a:lnTo>
                    <a:pt x="336" y="85"/>
                  </a:lnTo>
                  <a:lnTo>
                    <a:pt x="421" y="85"/>
                  </a:lnTo>
                  <a:lnTo>
                    <a:pt x="477" y="0"/>
                  </a:lnTo>
                  <a:lnTo>
                    <a:pt x="571" y="0"/>
                  </a:lnTo>
                  <a:lnTo>
                    <a:pt x="629" y="85"/>
                  </a:lnTo>
                  <a:lnTo>
                    <a:pt x="709" y="85"/>
                  </a:lnTo>
                  <a:lnTo>
                    <a:pt x="764" y="0"/>
                  </a:lnTo>
                  <a:lnTo>
                    <a:pt x="862" y="0"/>
                  </a:lnTo>
                  <a:lnTo>
                    <a:pt x="916" y="85"/>
                  </a:lnTo>
                  <a:lnTo>
                    <a:pt x="1001" y="85"/>
                  </a:lnTo>
                  <a:lnTo>
                    <a:pt x="1058" y="0"/>
                  </a:lnTo>
                  <a:lnTo>
                    <a:pt x="1154" y="0"/>
                  </a:lnTo>
                  <a:lnTo>
                    <a:pt x="1208" y="85"/>
                  </a:lnTo>
                  <a:lnTo>
                    <a:pt x="1299" y="85"/>
                  </a:lnTo>
                  <a:lnTo>
                    <a:pt x="1353" y="0"/>
                  </a:lnTo>
                  <a:lnTo>
                    <a:pt x="1449" y="0"/>
                  </a:lnTo>
                  <a:lnTo>
                    <a:pt x="1507" y="85"/>
                  </a:lnTo>
                  <a:lnTo>
                    <a:pt x="1591" y="85"/>
                  </a:lnTo>
                  <a:lnTo>
                    <a:pt x="1645" y="0"/>
                  </a:lnTo>
                  <a:lnTo>
                    <a:pt x="1743" y="0"/>
                  </a:lnTo>
                  <a:lnTo>
                    <a:pt x="1799" y="85"/>
                  </a:lnTo>
                  <a:lnTo>
                    <a:pt x="1890" y="85"/>
                  </a:lnTo>
                  <a:lnTo>
                    <a:pt x="1946" y="0"/>
                  </a:lnTo>
                  <a:lnTo>
                    <a:pt x="2044" y="0"/>
                  </a:lnTo>
                  <a:lnTo>
                    <a:pt x="2099" y="85"/>
                  </a:lnTo>
                  <a:lnTo>
                    <a:pt x="2184" y="85"/>
                  </a:lnTo>
                  <a:lnTo>
                    <a:pt x="2240" y="0"/>
                  </a:lnTo>
                  <a:lnTo>
                    <a:pt x="2336" y="0"/>
                  </a:lnTo>
                  <a:lnTo>
                    <a:pt x="2391" y="85"/>
                  </a:lnTo>
                  <a:lnTo>
                    <a:pt x="2472" y="85"/>
                  </a:lnTo>
                  <a:lnTo>
                    <a:pt x="2529" y="0"/>
                  </a:lnTo>
                  <a:lnTo>
                    <a:pt x="2623" y="0"/>
                  </a:lnTo>
                  <a:lnTo>
                    <a:pt x="2681" y="85"/>
                  </a:lnTo>
                  <a:lnTo>
                    <a:pt x="2765" y="85"/>
                  </a:lnTo>
                  <a:lnTo>
                    <a:pt x="2821" y="0"/>
                  </a:lnTo>
                  <a:lnTo>
                    <a:pt x="2917" y="0"/>
                  </a:lnTo>
                  <a:lnTo>
                    <a:pt x="2973" y="85"/>
                  </a:lnTo>
                  <a:lnTo>
                    <a:pt x="3062" y="85"/>
                  </a:lnTo>
                  <a:lnTo>
                    <a:pt x="3118" y="0"/>
                  </a:lnTo>
                  <a:lnTo>
                    <a:pt x="3214" y="0"/>
                  </a:lnTo>
                  <a:lnTo>
                    <a:pt x="3269" y="85"/>
                  </a:lnTo>
                  <a:lnTo>
                    <a:pt x="3356" y="85"/>
                  </a:lnTo>
                  <a:lnTo>
                    <a:pt x="3410" y="0"/>
                  </a:lnTo>
                  <a:lnTo>
                    <a:pt x="3506" y="0"/>
                  </a:lnTo>
                  <a:lnTo>
                    <a:pt x="3561" y="85"/>
                  </a:lnTo>
                  <a:lnTo>
                    <a:pt x="3686" y="85"/>
                  </a:lnTo>
                  <a:lnTo>
                    <a:pt x="3686" y="254"/>
                  </a:lnTo>
                  <a:lnTo>
                    <a:pt x="0" y="254"/>
                  </a:lnTo>
                  <a:lnTo>
                    <a:pt x="0" y="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900" dirty="0">
                <a:solidFill>
                  <a:prstClr val="white"/>
                </a:solidFill>
                <a:sym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3447" y="2743200"/>
            <a:ext cx="1663062" cy="583822"/>
          </a:xfrm>
          <a:prstGeom prst="rect">
            <a:avLst/>
          </a:prstGeom>
          <a:noFill/>
        </p:spPr>
        <p:txBody>
          <a:bodyPr wrap="square" lIns="105738" tIns="52868" rIns="105738" bIns="52868" rtlCol="0">
            <a:spAutoFit/>
          </a:bodyPr>
          <a:lstStyle>
            <a:defPPr>
              <a:defRPr lang="zh-CN"/>
            </a:defPPr>
            <a:lvl1pPr algn="ctr">
              <a:defRPr sz="1700" b="1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政府引导</a:t>
            </a:r>
            <a:endParaRPr lang="en-US" altLang="zh-CN" dirty="0"/>
          </a:p>
          <a:p>
            <a:r>
              <a:rPr lang="en-US" altLang="zh-CN" sz="1400" dirty="0">
                <a:solidFill>
                  <a:srgbClr val="F69F1E"/>
                </a:solidFill>
              </a:rPr>
              <a:t>Government</a:t>
            </a:r>
            <a:endParaRPr lang="zh-CN" altLang="en-US" sz="1400" dirty="0">
              <a:solidFill>
                <a:srgbClr val="F69F1E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865463" y="2833762"/>
            <a:ext cx="2058465" cy="2149142"/>
            <a:chOff x="2555778" y="2803666"/>
            <a:chExt cx="1755775" cy="1758407"/>
          </a:xfrm>
        </p:grpSpPr>
        <p:sp>
          <p:nvSpPr>
            <p:cNvPr id="4" name="Freeform 8"/>
            <p:cNvSpPr/>
            <p:nvPr/>
          </p:nvSpPr>
          <p:spPr bwMode="auto">
            <a:xfrm>
              <a:off x="2555778" y="2803666"/>
              <a:ext cx="1755775" cy="1758407"/>
            </a:xfrm>
            <a:custGeom>
              <a:avLst/>
              <a:gdLst>
                <a:gd name="T0" fmla="*/ 1507927 w 808"/>
                <a:gd name="T1" fmla="*/ 1774868 h 810"/>
                <a:gd name="T2" fmla="*/ 1420585 w 808"/>
                <a:gd name="T3" fmla="*/ 1823670 h 810"/>
                <a:gd name="T4" fmla="*/ 1374346 w 808"/>
                <a:gd name="T5" fmla="*/ 2026585 h 810"/>
                <a:gd name="T6" fmla="*/ 1307555 w 808"/>
                <a:gd name="T7" fmla="*/ 2047134 h 810"/>
                <a:gd name="T8" fmla="*/ 1155991 w 808"/>
                <a:gd name="T9" fmla="*/ 1903295 h 810"/>
                <a:gd name="T10" fmla="*/ 1091770 w 808"/>
                <a:gd name="T11" fmla="*/ 1911001 h 810"/>
                <a:gd name="T12" fmla="*/ 971033 w 808"/>
                <a:gd name="T13" fmla="*/ 2080525 h 810"/>
                <a:gd name="T14" fmla="*/ 901673 w 808"/>
                <a:gd name="T15" fmla="*/ 2072819 h 810"/>
                <a:gd name="T16" fmla="*/ 814332 w 808"/>
                <a:gd name="T17" fmla="*/ 1882747 h 810"/>
                <a:gd name="T18" fmla="*/ 750110 w 808"/>
                <a:gd name="T19" fmla="*/ 1864767 h 810"/>
                <a:gd name="T20" fmla="*/ 577996 w 808"/>
                <a:gd name="T21" fmla="*/ 1975215 h 810"/>
                <a:gd name="T22" fmla="*/ 511205 w 808"/>
                <a:gd name="T23" fmla="*/ 1939255 h 810"/>
                <a:gd name="T24" fmla="*/ 506067 w 808"/>
                <a:gd name="T25" fmla="*/ 1733771 h 810"/>
                <a:gd name="T26" fmla="*/ 454690 w 808"/>
                <a:gd name="T27" fmla="*/ 1690106 h 810"/>
                <a:gd name="T28" fmla="*/ 254318 w 808"/>
                <a:gd name="T29" fmla="*/ 1726065 h 810"/>
                <a:gd name="T30" fmla="*/ 208078 w 808"/>
                <a:gd name="T31" fmla="*/ 1666989 h 810"/>
                <a:gd name="T32" fmla="*/ 264594 w 808"/>
                <a:gd name="T33" fmla="*/ 1446093 h 810"/>
                <a:gd name="T34" fmla="*/ 236336 w 808"/>
                <a:gd name="T35" fmla="*/ 1387017 h 810"/>
                <a:gd name="T36" fmla="*/ 41102 w 808"/>
                <a:gd name="T37" fmla="*/ 1338214 h 810"/>
                <a:gd name="T38" fmla="*/ 172114 w 808"/>
                <a:gd name="T39" fmla="*/ 1184101 h 810"/>
                <a:gd name="T40" fmla="*/ 164408 w 808"/>
                <a:gd name="T41" fmla="*/ 1119888 h 810"/>
                <a:gd name="T42" fmla="*/ 159270 w 808"/>
                <a:gd name="T43" fmla="*/ 1053105 h 810"/>
                <a:gd name="T44" fmla="*/ 2569 w 808"/>
                <a:gd name="T45" fmla="*/ 929815 h 810"/>
                <a:gd name="T46" fmla="*/ 179821 w 808"/>
                <a:gd name="T47" fmla="*/ 842484 h 810"/>
                <a:gd name="T48" fmla="*/ 200372 w 808"/>
                <a:gd name="T49" fmla="*/ 778271 h 810"/>
                <a:gd name="T50" fmla="*/ 220923 w 808"/>
                <a:gd name="T51" fmla="*/ 714057 h 810"/>
                <a:gd name="T52" fmla="*/ 123306 w 808"/>
                <a:gd name="T53" fmla="*/ 544532 h 810"/>
                <a:gd name="T54" fmla="*/ 321109 w 808"/>
                <a:gd name="T55" fmla="*/ 529121 h 810"/>
                <a:gd name="T56" fmla="*/ 359642 w 808"/>
                <a:gd name="T57" fmla="*/ 477750 h 810"/>
                <a:gd name="T58" fmla="*/ 403313 w 808"/>
                <a:gd name="T59" fmla="*/ 426379 h 810"/>
                <a:gd name="T60" fmla="*/ 380193 w 808"/>
                <a:gd name="T61" fmla="*/ 233738 h 810"/>
                <a:gd name="T62" fmla="*/ 567720 w 808"/>
                <a:gd name="T63" fmla="*/ 292815 h 810"/>
                <a:gd name="T64" fmla="*/ 655062 w 808"/>
                <a:gd name="T65" fmla="*/ 244012 h 810"/>
                <a:gd name="T66" fmla="*/ 698733 w 808"/>
                <a:gd name="T67" fmla="*/ 53940 h 810"/>
                <a:gd name="T68" fmla="*/ 775799 w 808"/>
                <a:gd name="T69" fmla="*/ 30823 h 810"/>
                <a:gd name="T70" fmla="*/ 919656 w 808"/>
                <a:gd name="T71" fmla="*/ 161819 h 810"/>
                <a:gd name="T72" fmla="*/ 983877 w 808"/>
                <a:gd name="T73" fmla="*/ 156682 h 810"/>
                <a:gd name="T74" fmla="*/ 1096907 w 808"/>
                <a:gd name="T75" fmla="*/ 0 h 810"/>
                <a:gd name="T76" fmla="*/ 1179111 w 808"/>
                <a:gd name="T77" fmla="*/ 7706 h 810"/>
                <a:gd name="T78" fmla="*/ 1261315 w 808"/>
                <a:gd name="T79" fmla="*/ 182367 h 810"/>
                <a:gd name="T80" fmla="*/ 1322968 w 808"/>
                <a:gd name="T81" fmla="*/ 200347 h 810"/>
                <a:gd name="T82" fmla="*/ 1487376 w 808"/>
                <a:gd name="T83" fmla="*/ 100173 h 810"/>
                <a:gd name="T84" fmla="*/ 1559304 w 808"/>
                <a:gd name="T85" fmla="*/ 138702 h 810"/>
                <a:gd name="T86" fmla="*/ 1569580 w 808"/>
                <a:gd name="T87" fmla="*/ 333911 h 810"/>
                <a:gd name="T88" fmla="*/ 1618388 w 808"/>
                <a:gd name="T89" fmla="*/ 375008 h 810"/>
                <a:gd name="T90" fmla="*/ 1811053 w 808"/>
                <a:gd name="T91" fmla="*/ 344186 h 810"/>
                <a:gd name="T92" fmla="*/ 1862431 w 808"/>
                <a:gd name="T93" fmla="*/ 405831 h 810"/>
                <a:gd name="T94" fmla="*/ 1811053 w 808"/>
                <a:gd name="T95" fmla="*/ 619020 h 810"/>
                <a:gd name="T96" fmla="*/ 1839311 w 808"/>
                <a:gd name="T97" fmla="*/ 678097 h 810"/>
                <a:gd name="T98" fmla="*/ 2031976 w 808"/>
                <a:gd name="T99" fmla="*/ 732037 h 810"/>
                <a:gd name="T100" fmla="*/ 1900964 w 808"/>
                <a:gd name="T101" fmla="*/ 881012 h 810"/>
                <a:gd name="T102" fmla="*/ 1911239 w 808"/>
                <a:gd name="T103" fmla="*/ 945226 h 810"/>
                <a:gd name="T104" fmla="*/ 1913808 w 808"/>
                <a:gd name="T105" fmla="*/ 1014577 h 810"/>
                <a:gd name="T106" fmla="*/ 2073078 w 808"/>
                <a:gd name="T107" fmla="*/ 1135299 h 810"/>
                <a:gd name="T108" fmla="*/ 1893257 w 808"/>
                <a:gd name="T109" fmla="*/ 1225198 h 810"/>
                <a:gd name="T110" fmla="*/ 1875275 w 808"/>
                <a:gd name="T111" fmla="*/ 1289412 h 810"/>
                <a:gd name="T112" fmla="*/ 1854724 w 808"/>
                <a:gd name="T113" fmla="*/ 1351057 h 810"/>
                <a:gd name="T114" fmla="*/ 1957479 w 808"/>
                <a:gd name="T115" fmla="*/ 1528287 h 810"/>
                <a:gd name="T116" fmla="*/ 1754538 w 808"/>
                <a:gd name="T117" fmla="*/ 1538561 h 810"/>
                <a:gd name="T118" fmla="*/ 1716005 w 808"/>
                <a:gd name="T119" fmla="*/ 1592501 h 810"/>
                <a:gd name="T120" fmla="*/ 1672335 w 808"/>
                <a:gd name="T121" fmla="*/ 1641303 h 810"/>
                <a:gd name="T122" fmla="*/ 1700592 w 808"/>
                <a:gd name="T123" fmla="*/ 1844219 h 8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8"/>
                <a:gd name="T187" fmla="*/ 0 h 810"/>
                <a:gd name="T188" fmla="*/ 808 w 808"/>
                <a:gd name="T189" fmla="*/ 810 h 8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9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893665" y="3142869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508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40173" y="3380508"/>
            <a:ext cx="1524525" cy="868516"/>
          </a:xfrm>
          <a:prstGeom prst="rect">
            <a:avLst/>
          </a:prstGeom>
          <a:noFill/>
        </p:spPr>
        <p:txBody>
          <a:bodyPr wrap="square" lIns="105738" tIns="52868" rIns="105738" bIns="52868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7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企业承担</a:t>
            </a:r>
            <a:endParaRPr lang="en-US" altLang="zh-CN" sz="17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/>
            <a:r>
              <a:rPr lang="en-US" altLang="zh-CN" sz="1200" b="1" dirty="0">
                <a:solidFill>
                  <a:srgbClr val="F69F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Enterprise Responsibility</a:t>
            </a:r>
            <a:endParaRPr lang="zh-CN" altLang="en-US" sz="1200" b="1" dirty="0">
              <a:solidFill>
                <a:srgbClr val="F69F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77718" y="2948367"/>
            <a:ext cx="1224136" cy="368379"/>
          </a:xfrm>
          <a:prstGeom prst="rect">
            <a:avLst/>
          </a:prstGeom>
          <a:noFill/>
        </p:spPr>
        <p:txBody>
          <a:bodyPr wrap="square" lIns="105738" tIns="52868" rIns="105738" bIns="52868" rtlCol="0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</a:rPr>
              <a:t>绩效考核</a:t>
            </a:r>
          </a:p>
        </p:txBody>
      </p:sp>
      <p:sp>
        <p:nvSpPr>
          <p:cNvPr id="13" name="Freeform 8"/>
          <p:cNvSpPr/>
          <p:nvPr/>
        </p:nvSpPr>
        <p:spPr bwMode="auto">
          <a:xfrm>
            <a:off x="1722115" y="1725374"/>
            <a:ext cx="1224136" cy="1362190"/>
          </a:xfrm>
          <a:custGeom>
            <a:avLst/>
            <a:gdLst>
              <a:gd name="T0" fmla="*/ 1507927 w 808"/>
              <a:gd name="T1" fmla="*/ 1774868 h 810"/>
              <a:gd name="T2" fmla="*/ 1420585 w 808"/>
              <a:gd name="T3" fmla="*/ 1823670 h 810"/>
              <a:gd name="T4" fmla="*/ 1374346 w 808"/>
              <a:gd name="T5" fmla="*/ 2026585 h 810"/>
              <a:gd name="T6" fmla="*/ 1307555 w 808"/>
              <a:gd name="T7" fmla="*/ 2047134 h 810"/>
              <a:gd name="T8" fmla="*/ 1155991 w 808"/>
              <a:gd name="T9" fmla="*/ 1903295 h 810"/>
              <a:gd name="T10" fmla="*/ 1091770 w 808"/>
              <a:gd name="T11" fmla="*/ 1911001 h 810"/>
              <a:gd name="T12" fmla="*/ 971033 w 808"/>
              <a:gd name="T13" fmla="*/ 2080525 h 810"/>
              <a:gd name="T14" fmla="*/ 901673 w 808"/>
              <a:gd name="T15" fmla="*/ 2072819 h 810"/>
              <a:gd name="T16" fmla="*/ 814332 w 808"/>
              <a:gd name="T17" fmla="*/ 1882747 h 810"/>
              <a:gd name="T18" fmla="*/ 750110 w 808"/>
              <a:gd name="T19" fmla="*/ 1864767 h 810"/>
              <a:gd name="T20" fmla="*/ 577996 w 808"/>
              <a:gd name="T21" fmla="*/ 1975215 h 810"/>
              <a:gd name="T22" fmla="*/ 511205 w 808"/>
              <a:gd name="T23" fmla="*/ 1939255 h 810"/>
              <a:gd name="T24" fmla="*/ 506067 w 808"/>
              <a:gd name="T25" fmla="*/ 1733771 h 810"/>
              <a:gd name="T26" fmla="*/ 454690 w 808"/>
              <a:gd name="T27" fmla="*/ 1690106 h 810"/>
              <a:gd name="T28" fmla="*/ 254318 w 808"/>
              <a:gd name="T29" fmla="*/ 1726065 h 810"/>
              <a:gd name="T30" fmla="*/ 208078 w 808"/>
              <a:gd name="T31" fmla="*/ 1666989 h 810"/>
              <a:gd name="T32" fmla="*/ 264594 w 808"/>
              <a:gd name="T33" fmla="*/ 1446093 h 810"/>
              <a:gd name="T34" fmla="*/ 236336 w 808"/>
              <a:gd name="T35" fmla="*/ 1387017 h 810"/>
              <a:gd name="T36" fmla="*/ 41102 w 808"/>
              <a:gd name="T37" fmla="*/ 1338214 h 810"/>
              <a:gd name="T38" fmla="*/ 172114 w 808"/>
              <a:gd name="T39" fmla="*/ 1184101 h 810"/>
              <a:gd name="T40" fmla="*/ 164408 w 808"/>
              <a:gd name="T41" fmla="*/ 1119888 h 810"/>
              <a:gd name="T42" fmla="*/ 159270 w 808"/>
              <a:gd name="T43" fmla="*/ 1053105 h 810"/>
              <a:gd name="T44" fmla="*/ 2569 w 808"/>
              <a:gd name="T45" fmla="*/ 929815 h 810"/>
              <a:gd name="T46" fmla="*/ 179821 w 808"/>
              <a:gd name="T47" fmla="*/ 842484 h 810"/>
              <a:gd name="T48" fmla="*/ 200372 w 808"/>
              <a:gd name="T49" fmla="*/ 778271 h 810"/>
              <a:gd name="T50" fmla="*/ 220923 w 808"/>
              <a:gd name="T51" fmla="*/ 714057 h 810"/>
              <a:gd name="T52" fmla="*/ 123306 w 808"/>
              <a:gd name="T53" fmla="*/ 544532 h 810"/>
              <a:gd name="T54" fmla="*/ 321109 w 808"/>
              <a:gd name="T55" fmla="*/ 529121 h 810"/>
              <a:gd name="T56" fmla="*/ 359642 w 808"/>
              <a:gd name="T57" fmla="*/ 477750 h 810"/>
              <a:gd name="T58" fmla="*/ 403313 w 808"/>
              <a:gd name="T59" fmla="*/ 426379 h 810"/>
              <a:gd name="T60" fmla="*/ 380193 w 808"/>
              <a:gd name="T61" fmla="*/ 233738 h 810"/>
              <a:gd name="T62" fmla="*/ 567720 w 808"/>
              <a:gd name="T63" fmla="*/ 292815 h 810"/>
              <a:gd name="T64" fmla="*/ 655062 w 808"/>
              <a:gd name="T65" fmla="*/ 244012 h 810"/>
              <a:gd name="T66" fmla="*/ 698733 w 808"/>
              <a:gd name="T67" fmla="*/ 53940 h 810"/>
              <a:gd name="T68" fmla="*/ 775799 w 808"/>
              <a:gd name="T69" fmla="*/ 30823 h 810"/>
              <a:gd name="T70" fmla="*/ 919656 w 808"/>
              <a:gd name="T71" fmla="*/ 161819 h 810"/>
              <a:gd name="T72" fmla="*/ 983877 w 808"/>
              <a:gd name="T73" fmla="*/ 156682 h 810"/>
              <a:gd name="T74" fmla="*/ 1096907 w 808"/>
              <a:gd name="T75" fmla="*/ 0 h 810"/>
              <a:gd name="T76" fmla="*/ 1179111 w 808"/>
              <a:gd name="T77" fmla="*/ 7706 h 810"/>
              <a:gd name="T78" fmla="*/ 1261315 w 808"/>
              <a:gd name="T79" fmla="*/ 182367 h 810"/>
              <a:gd name="T80" fmla="*/ 1322968 w 808"/>
              <a:gd name="T81" fmla="*/ 200347 h 810"/>
              <a:gd name="T82" fmla="*/ 1487376 w 808"/>
              <a:gd name="T83" fmla="*/ 100173 h 810"/>
              <a:gd name="T84" fmla="*/ 1559304 w 808"/>
              <a:gd name="T85" fmla="*/ 138702 h 810"/>
              <a:gd name="T86" fmla="*/ 1569580 w 808"/>
              <a:gd name="T87" fmla="*/ 333911 h 810"/>
              <a:gd name="T88" fmla="*/ 1618388 w 808"/>
              <a:gd name="T89" fmla="*/ 375008 h 810"/>
              <a:gd name="T90" fmla="*/ 1811053 w 808"/>
              <a:gd name="T91" fmla="*/ 344186 h 810"/>
              <a:gd name="T92" fmla="*/ 1862431 w 808"/>
              <a:gd name="T93" fmla="*/ 405831 h 810"/>
              <a:gd name="T94" fmla="*/ 1811053 w 808"/>
              <a:gd name="T95" fmla="*/ 619020 h 810"/>
              <a:gd name="T96" fmla="*/ 1839311 w 808"/>
              <a:gd name="T97" fmla="*/ 678097 h 810"/>
              <a:gd name="T98" fmla="*/ 2031976 w 808"/>
              <a:gd name="T99" fmla="*/ 732037 h 810"/>
              <a:gd name="T100" fmla="*/ 1900964 w 808"/>
              <a:gd name="T101" fmla="*/ 881012 h 810"/>
              <a:gd name="T102" fmla="*/ 1911239 w 808"/>
              <a:gd name="T103" fmla="*/ 945226 h 810"/>
              <a:gd name="T104" fmla="*/ 1913808 w 808"/>
              <a:gd name="T105" fmla="*/ 1014577 h 810"/>
              <a:gd name="T106" fmla="*/ 2073078 w 808"/>
              <a:gd name="T107" fmla="*/ 1135299 h 810"/>
              <a:gd name="T108" fmla="*/ 1893257 w 808"/>
              <a:gd name="T109" fmla="*/ 1225198 h 810"/>
              <a:gd name="T110" fmla="*/ 1875275 w 808"/>
              <a:gd name="T111" fmla="*/ 1289412 h 810"/>
              <a:gd name="T112" fmla="*/ 1854724 w 808"/>
              <a:gd name="T113" fmla="*/ 1351057 h 810"/>
              <a:gd name="T114" fmla="*/ 1957479 w 808"/>
              <a:gd name="T115" fmla="*/ 1528287 h 810"/>
              <a:gd name="T116" fmla="*/ 1754538 w 808"/>
              <a:gd name="T117" fmla="*/ 1538561 h 810"/>
              <a:gd name="T118" fmla="*/ 1716005 w 808"/>
              <a:gd name="T119" fmla="*/ 1592501 h 810"/>
              <a:gd name="T120" fmla="*/ 1672335 w 808"/>
              <a:gd name="T121" fmla="*/ 1641303 h 810"/>
              <a:gd name="T122" fmla="*/ 1700592 w 808"/>
              <a:gd name="T123" fmla="*/ 1844219 h 8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08"/>
              <a:gd name="T187" fmla="*/ 0 h 810"/>
              <a:gd name="T188" fmla="*/ 808 w 808"/>
              <a:gd name="T189" fmla="*/ 810 h 8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08" h="810">
                <a:moveTo>
                  <a:pt x="651" y="726"/>
                </a:moveTo>
                <a:lnTo>
                  <a:pt x="587" y="691"/>
                </a:lnTo>
                <a:lnTo>
                  <a:pt x="565" y="704"/>
                </a:lnTo>
                <a:lnTo>
                  <a:pt x="553" y="710"/>
                </a:lnTo>
                <a:lnTo>
                  <a:pt x="542" y="716"/>
                </a:lnTo>
                <a:lnTo>
                  <a:pt x="535" y="789"/>
                </a:lnTo>
                <a:lnTo>
                  <a:pt x="522" y="794"/>
                </a:lnTo>
                <a:lnTo>
                  <a:pt x="509" y="797"/>
                </a:lnTo>
                <a:lnTo>
                  <a:pt x="462" y="739"/>
                </a:lnTo>
                <a:lnTo>
                  <a:pt x="450" y="741"/>
                </a:lnTo>
                <a:lnTo>
                  <a:pt x="437" y="743"/>
                </a:lnTo>
                <a:lnTo>
                  <a:pt x="425" y="744"/>
                </a:lnTo>
                <a:lnTo>
                  <a:pt x="412" y="744"/>
                </a:lnTo>
                <a:lnTo>
                  <a:pt x="378" y="810"/>
                </a:lnTo>
                <a:lnTo>
                  <a:pt x="364" y="809"/>
                </a:lnTo>
                <a:lnTo>
                  <a:pt x="351" y="807"/>
                </a:lnTo>
                <a:lnTo>
                  <a:pt x="329" y="736"/>
                </a:lnTo>
                <a:lnTo>
                  <a:pt x="317" y="733"/>
                </a:lnTo>
                <a:lnTo>
                  <a:pt x="304" y="730"/>
                </a:lnTo>
                <a:lnTo>
                  <a:pt x="292" y="726"/>
                </a:lnTo>
                <a:lnTo>
                  <a:pt x="280" y="721"/>
                </a:lnTo>
                <a:lnTo>
                  <a:pt x="225" y="769"/>
                </a:lnTo>
                <a:lnTo>
                  <a:pt x="212" y="763"/>
                </a:lnTo>
                <a:lnTo>
                  <a:pt x="199" y="755"/>
                </a:lnTo>
                <a:lnTo>
                  <a:pt x="207" y="683"/>
                </a:lnTo>
                <a:lnTo>
                  <a:pt x="197" y="675"/>
                </a:lnTo>
                <a:lnTo>
                  <a:pt x="187" y="667"/>
                </a:lnTo>
                <a:lnTo>
                  <a:pt x="177" y="658"/>
                </a:lnTo>
                <a:lnTo>
                  <a:pt x="168" y="650"/>
                </a:lnTo>
                <a:lnTo>
                  <a:pt x="99" y="672"/>
                </a:lnTo>
                <a:lnTo>
                  <a:pt x="90" y="661"/>
                </a:lnTo>
                <a:lnTo>
                  <a:pt x="81" y="649"/>
                </a:lnTo>
                <a:lnTo>
                  <a:pt x="116" y="586"/>
                </a:lnTo>
                <a:lnTo>
                  <a:pt x="103" y="563"/>
                </a:lnTo>
                <a:lnTo>
                  <a:pt x="97" y="552"/>
                </a:lnTo>
                <a:lnTo>
                  <a:pt x="92" y="540"/>
                </a:lnTo>
                <a:lnTo>
                  <a:pt x="20" y="534"/>
                </a:lnTo>
                <a:lnTo>
                  <a:pt x="16" y="521"/>
                </a:lnTo>
                <a:lnTo>
                  <a:pt x="12" y="507"/>
                </a:lnTo>
                <a:lnTo>
                  <a:pt x="67" y="461"/>
                </a:lnTo>
                <a:lnTo>
                  <a:pt x="65" y="449"/>
                </a:lnTo>
                <a:lnTo>
                  <a:pt x="64" y="436"/>
                </a:lnTo>
                <a:lnTo>
                  <a:pt x="63" y="423"/>
                </a:lnTo>
                <a:lnTo>
                  <a:pt x="62" y="410"/>
                </a:lnTo>
                <a:lnTo>
                  <a:pt x="0" y="378"/>
                </a:lnTo>
                <a:lnTo>
                  <a:pt x="1" y="362"/>
                </a:lnTo>
                <a:lnTo>
                  <a:pt x="3" y="348"/>
                </a:lnTo>
                <a:lnTo>
                  <a:pt x="70" y="328"/>
                </a:lnTo>
                <a:lnTo>
                  <a:pt x="73" y="316"/>
                </a:lnTo>
                <a:lnTo>
                  <a:pt x="78" y="303"/>
                </a:lnTo>
                <a:lnTo>
                  <a:pt x="82" y="291"/>
                </a:lnTo>
                <a:lnTo>
                  <a:pt x="86" y="278"/>
                </a:lnTo>
                <a:lnTo>
                  <a:pt x="41" y="225"/>
                </a:lnTo>
                <a:lnTo>
                  <a:pt x="48" y="212"/>
                </a:lnTo>
                <a:lnTo>
                  <a:pt x="55" y="199"/>
                </a:lnTo>
                <a:lnTo>
                  <a:pt x="125" y="206"/>
                </a:lnTo>
                <a:lnTo>
                  <a:pt x="132" y="196"/>
                </a:lnTo>
                <a:lnTo>
                  <a:pt x="140" y="186"/>
                </a:lnTo>
                <a:lnTo>
                  <a:pt x="148" y="175"/>
                </a:lnTo>
                <a:lnTo>
                  <a:pt x="157" y="166"/>
                </a:lnTo>
                <a:lnTo>
                  <a:pt x="136" y="101"/>
                </a:lnTo>
                <a:lnTo>
                  <a:pt x="148" y="91"/>
                </a:lnTo>
                <a:lnTo>
                  <a:pt x="160" y="80"/>
                </a:lnTo>
                <a:lnTo>
                  <a:pt x="221" y="114"/>
                </a:lnTo>
                <a:lnTo>
                  <a:pt x="243" y="101"/>
                </a:lnTo>
                <a:lnTo>
                  <a:pt x="255" y="95"/>
                </a:lnTo>
                <a:lnTo>
                  <a:pt x="266" y="90"/>
                </a:lnTo>
                <a:lnTo>
                  <a:pt x="272" y="21"/>
                </a:lnTo>
                <a:lnTo>
                  <a:pt x="287" y="16"/>
                </a:lnTo>
                <a:lnTo>
                  <a:pt x="302" y="12"/>
                </a:lnTo>
                <a:lnTo>
                  <a:pt x="345" y="65"/>
                </a:lnTo>
                <a:lnTo>
                  <a:pt x="358" y="63"/>
                </a:lnTo>
                <a:lnTo>
                  <a:pt x="371" y="62"/>
                </a:lnTo>
                <a:lnTo>
                  <a:pt x="383" y="61"/>
                </a:lnTo>
                <a:lnTo>
                  <a:pt x="396" y="60"/>
                </a:lnTo>
                <a:lnTo>
                  <a:pt x="427" y="0"/>
                </a:lnTo>
                <a:lnTo>
                  <a:pt x="443" y="1"/>
                </a:lnTo>
                <a:lnTo>
                  <a:pt x="459" y="3"/>
                </a:lnTo>
                <a:lnTo>
                  <a:pt x="479" y="68"/>
                </a:lnTo>
                <a:lnTo>
                  <a:pt x="491" y="71"/>
                </a:lnTo>
                <a:lnTo>
                  <a:pt x="503" y="75"/>
                </a:lnTo>
                <a:lnTo>
                  <a:pt x="515" y="78"/>
                </a:lnTo>
                <a:lnTo>
                  <a:pt x="527" y="83"/>
                </a:lnTo>
                <a:lnTo>
                  <a:pt x="579" y="39"/>
                </a:lnTo>
                <a:lnTo>
                  <a:pt x="593" y="46"/>
                </a:lnTo>
                <a:lnTo>
                  <a:pt x="607" y="54"/>
                </a:lnTo>
                <a:lnTo>
                  <a:pt x="599" y="122"/>
                </a:lnTo>
                <a:lnTo>
                  <a:pt x="611" y="130"/>
                </a:lnTo>
                <a:lnTo>
                  <a:pt x="621" y="138"/>
                </a:lnTo>
                <a:lnTo>
                  <a:pt x="630" y="146"/>
                </a:lnTo>
                <a:lnTo>
                  <a:pt x="640" y="155"/>
                </a:lnTo>
                <a:lnTo>
                  <a:pt x="705" y="134"/>
                </a:lnTo>
                <a:lnTo>
                  <a:pt x="715" y="146"/>
                </a:lnTo>
                <a:lnTo>
                  <a:pt x="725" y="158"/>
                </a:lnTo>
                <a:lnTo>
                  <a:pt x="692" y="219"/>
                </a:lnTo>
                <a:lnTo>
                  <a:pt x="705" y="241"/>
                </a:lnTo>
                <a:lnTo>
                  <a:pt x="710" y="252"/>
                </a:lnTo>
                <a:lnTo>
                  <a:pt x="716" y="264"/>
                </a:lnTo>
                <a:lnTo>
                  <a:pt x="786" y="270"/>
                </a:lnTo>
                <a:lnTo>
                  <a:pt x="791" y="285"/>
                </a:lnTo>
                <a:lnTo>
                  <a:pt x="795" y="300"/>
                </a:lnTo>
                <a:lnTo>
                  <a:pt x="740" y="343"/>
                </a:lnTo>
                <a:lnTo>
                  <a:pt x="742" y="356"/>
                </a:lnTo>
                <a:lnTo>
                  <a:pt x="744" y="368"/>
                </a:lnTo>
                <a:lnTo>
                  <a:pt x="745" y="382"/>
                </a:lnTo>
                <a:lnTo>
                  <a:pt x="745" y="395"/>
                </a:lnTo>
                <a:lnTo>
                  <a:pt x="808" y="427"/>
                </a:lnTo>
                <a:lnTo>
                  <a:pt x="807" y="442"/>
                </a:lnTo>
                <a:lnTo>
                  <a:pt x="805" y="457"/>
                </a:lnTo>
                <a:lnTo>
                  <a:pt x="737" y="477"/>
                </a:lnTo>
                <a:lnTo>
                  <a:pt x="734" y="490"/>
                </a:lnTo>
                <a:lnTo>
                  <a:pt x="730" y="502"/>
                </a:lnTo>
                <a:lnTo>
                  <a:pt x="726" y="514"/>
                </a:lnTo>
                <a:lnTo>
                  <a:pt x="722" y="526"/>
                </a:lnTo>
                <a:lnTo>
                  <a:pt x="769" y="582"/>
                </a:lnTo>
                <a:lnTo>
                  <a:pt x="762" y="595"/>
                </a:lnTo>
                <a:lnTo>
                  <a:pt x="756" y="607"/>
                </a:lnTo>
                <a:lnTo>
                  <a:pt x="683" y="599"/>
                </a:lnTo>
                <a:lnTo>
                  <a:pt x="676" y="609"/>
                </a:lnTo>
                <a:lnTo>
                  <a:pt x="668" y="620"/>
                </a:lnTo>
                <a:lnTo>
                  <a:pt x="659" y="629"/>
                </a:lnTo>
                <a:lnTo>
                  <a:pt x="651" y="639"/>
                </a:lnTo>
                <a:lnTo>
                  <a:pt x="673" y="709"/>
                </a:lnTo>
                <a:lnTo>
                  <a:pt x="662" y="718"/>
                </a:lnTo>
                <a:lnTo>
                  <a:pt x="651" y="726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22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38" tIns="52868" rIns="105738" bIns="52868" anchor="ctr"/>
          <a:lstStyle/>
          <a:p>
            <a:pPr algn="ctr"/>
            <a:endParaRPr lang="en-US" sz="1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2115" y="2126810"/>
            <a:ext cx="1224136" cy="629989"/>
          </a:xfrm>
          <a:prstGeom prst="rect">
            <a:avLst/>
          </a:prstGeom>
          <a:noFill/>
        </p:spPr>
        <p:txBody>
          <a:bodyPr wrap="square" lIns="105738" tIns="52868" rIns="105738" bIns="52868" rtlCol="0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社会参与</a:t>
            </a:r>
            <a:endParaRPr lang="en-US" altLang="zh-CN" sz="17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 dirty="0">
                <a:solidFill>
                  <a:srgbClr val="F69F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Public</a:t>
            </a:r>
            <a:r>
              <a:rPr lang="en-US" altLang="zh-CN" sz="1700" b="1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7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379" y="153988"/>
            <a:ext cx="7886700" cy="457729"/>
          </a:xfrm>
        </p:spPr>
        <p:txBody>
          <a:bodyPr>
            <a:normAutofit fontScale="90000"/>
          </a:bodyPr>
          <a:lstStyle/>
          <a:p>
            <a:r>
              <a:rPr lang="zh-CN" altLang="zh-CN" sz="2800" dirty="0" smtClean="0">
                <a:solidFill>
                  <a:srgbClr val="C00000"/>
                </a:solidFill>
              </a:rPr>
              <a:t>企业</a:t>
            </a:r>
            <a:r>
              <a:rPr lang="zh-CN" altLang="zh-CN" sz="2800" dirty="0">
                <a:solidFill>
                  <a:srgbClr val="C00000"/>
                </a:solidFill>
              </a:rPr>
              <a:t>如何发挥优势参与澜－湄环境合作</a:t>
            </a:r>
            <a:r>
              <a:rPr lang="zh-CN" altLang="en-US" sz="2800" dirty="0">
                <a:solidFill>
                  <a:srgbClr val="C00000"/>
                </a:solidFill>
              </a:rPr>
              <a:t>？</a:t>
            </a:r>
            <a:r>
              <a:rPr lang="en-US" altLang="zh-CN" sz="2800" dirty="0">
                <a:solidFill>
                  <a:srgbClr val="C00000"/>
                </a:solidFill>
              </a:rPr>
              <a:t/>
            </a:r>
            <a:br>
              <a:rPr lang="en-US" altLang="zh-CN" sz="2800" dirty="0">
                <a:solidFill>
                  <a:srgbClr val="C00000"/>
                </a:solidFill>
              </a:rPr>
            </a:br>
            <a:r>
              <a:rPr lang="en-US" altLang="zh-CN" sz="2800" dirty="0">
                <a:solidFill>
                  <a:srgbClr val="C00000"/>
                </a:solidFill>
              </a:rPr>
              <a:t>How to participate?</a:t>
            </a:r>
            <a:endParaRPr lang="zh-CN" altLang="zh-CN" sz="2800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89084" y="-6879"/>
            <a:ext cx="407670" cy="779992"/>
            <a:chOff x="734789" y="1"/>
            <a:chExt cx="543434" cy="936001"/>
          </a:xfrm>
        </p:grpSpPr>
        <p:sp>
          <p:nvSpPr>
            <p:cNvPr id="34" name="矩形 33"/>
            <p:cNvSpPr/>
            <p:nvPr/>
          </p:nvSpPr>
          <p:spPr>
            <a:xfrm rot="5400000">
              <a:off x="441384" y="293406"/>
              <a:ext cx="936000" cy="349190"/>
            </a:xfrm>
            <a:prstGeom prst="rect">
              <a:avLst/>
            </a:prstGeom>
            <a:solidFill>
              <a:srgbClr val="B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rot="5400000">
              <a:off x="690107" y="445006"/>
              <a:ext cx="936000" cy="45989"/>
            </a:xfrm>
            <a:prstGeom prst="rect">
              <a:avLst/>
            </a:prstGeom>
            <a:solidFill>
              <a:srgbClr val="B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rot="5400000">
              <a:off x="787229" y="445007"/>
              <a:ext cx="936000" cy="45989"/>
            </a:xfrm>
            <a:prstGeom prst="rect">
              <a:avLst/>
            </a:prstGeom>
            <a:solidFill>
              <a:srgbClr val="B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1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3" y="285619"/>
            <a:ext cx="457260" cy="507883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355976" y="1496796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2000" b="1" dirty="0"/>
              <a:t>多元主体参与澜－湄</a:t>
            </a:r>
            <a:r>
              <a:rPr lang="zh-CN" altLang="zh-CN" sz="2000" b="1" dirty="0" smtClean="0"/>
              <a:t>环境交流</a:t>
            </a:r>
            <a:r>
              <a:rPr lang="zh-CN" altLang="zh-CN" sz="2000" b="1" dirty="0"/>
              <a:t>与合作</a:t>
            </a:r>
            <a:r>
              <a:rPr lang="zh-CN" altLang="en-US" sz="2000" b="1" dirty="0"/>
              <a:t>，</a:t>
            </a:r>
            <a:r>
              <a:rPr lang="zh-CN" altLang="zh-CN" sz="2000" b="1" dirty="0"/>
              <a:t>发挥</a:t>
            </a:r>
            <a:r>
              <a:rPr lang="zh-CN" altLang="zh-CN" sz="2000" b="1" dirty="0" smtClean="0"/>
              <a:t>企业</a:t>
            </a:r>
            <a:r>
              <a:rPr lang="zh-CN" altLang="en-US" sz="2000" b="1" dirty="0" smtClean="0"/>
              <a:t>在</a:t>
            </a:r>
            <a:r>
              <a:rPr lang="zh-CN" altLang="zh-CN" sz="2000" b="1" dirty="0" smtClean="0"/>
              <a:t>环境治理</a:t>
            </a:r>
            <a:r>
              <a:rPr lang="zh-CN" altLang="en-US" sz="2000" b="1" dirty="0" smtClean="0"/>
              <a:t>中的</a:t>
            </a:r>
            <a:r>
              <a:rPr lang="zh-CN" altLang="zh-CN" sz="2000" b="1" dirty="0" smtClean="0"/>
              <a:t>主体</a:t>
            </a:r>
            <a:r>
              <a:rPr lang="zh-CN" altLang="zh-CN" sz="2000" b="1" dirty="0"/>
              <a:t>作用</a:t>
            </a:r>
            <a:r>
              <a:rPr lang="zh-CN" altLang="zh-CN" sz="2000" dirty="0"/>
              <a:t>。</a:t>
            </a:r>
            <a:endParaRPr lang="en-US" altLang="zh-CN" sz="2000" dirty="0"/>
          </a:p>
        </p:txBody>
      </p:sp>
      <p:sp>
        <p:nvSpPr>
          <p:cNvPr id="32" name="矩形 31"/>
          <p:cNvSpPr/>
          <p:nvPr/>
        </p:nvSpPr>
        <p:spPr>
          <a:xfrm>
            <a:off x="4446100" y="3035111"/>
            <a:ext cx="4374372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政府引导、企业承担、社会参与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澜湄环境合作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成功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的关键。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95EE5C0E-076F-4917-89DE-E09E7CEB047D}"/>
              </a:ext>
            </a:extLst>
          </p:cNvPr>
          <p:cNvSpPr/>
          <p:nvPr/>
        </p:nvSpPr>
        <p:spPr>
          <a:xfrm>
            <a:off x="4678625" y="2204682"/>
            <a:ext cx="35838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Multi-subject Participate </a:t>
            </a:r>
          </a:p>
        </p:txBody>
      </p:sp>
      <p:sp>
        <p:nvSpPr>
          <p:cNvPr id="26" name="TextBox 41">
            <a:extLst>
              <a:ext uri="{FF2B5EF4-FFF2-40B4-BE49-F238E27FC236}">
                <a16:creationId xmlns="" xmlns:a16="http://schemas.microsoft.com/office/drawing/2014/main" id="{AF7065A6-201E-4BB3-8E1A-F379293B862A}"/>
              </a:ext>
            </a:extLst>
          </p:cNvPr>
          <p:cNvSpPr txBox="1"/>
          <p:nvPr/>
        </p:nvSpPr>
        <p:spPr>
          <a:xfrm>
            <a:off x="4424940" y="4009628"/>
            <a:ext cx="46115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1800" b="1" dirty="0">
                <a:solidFill>
                  <a:srgbClr val="EA6103"/>
                </a:solidFill>
              </a:rPr>
              <a:t>Keys: Government Guidance, Enterprise Responsibility,</a:t>
            </a:r>
            <a:r>
              <a:rPr lang="zh-CN" altLang="en-US" sz="1800" b="1" dirty="0">
                <a:solidFill>
                  <a:srgbClr val="EA6103"/>
                </a:solidFill>
              </a:rPr>
              <a:t> </a:t>
            </a:r>
            <a:r>
              <a:rPr lang="en-US" altLang="zh-CN" sz="1800" b="1" dirty="0">
                <a:solidFill>
                  <a:srgbClr val="EA6103"/>
                </a:solidFill>
              </a:rPr>
              <a:t>Public</a:t>
            </a:r>
            <a:r>
              <a:rPr lang="zh-CN" altLang="en-US" sz="1800" b="1" dirty="0">
                <a:solidFill>
                  <a:srgbClr val="EA6103"/>
                </a:solidFill>
              </a:rPr>
              <a:t> </a:t>
            </a:r>
            <a:r>
              <a:rPr lang="en-US" altLang="zh-CN" sz="1800" b="1" dirty="0">
                <a:solidFill>
                  <a:srgbClr val="EA6103"/>
                </a:solidFill>
              </a:rPr>
              <a:t>Participate </a:t>
            </a:r>
            <a:endParaRPr lang="zh-CN" altLang="en-US" sz="1800" b="1" dirty="0">
              <a:solidFill>
                <a:srgbClr val="EA61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21" grpId="0"/>
      <p:bldP spid="22" grpId="0"/>
      <p:bldP spid="24" grpId="0"/>
      <p:bldP spid="13" grpId="0" bldLvl="0" animBg="1"/>
      <p:bldP spid="13" grpId="1" bldLvl="0" animBg="1"/>
      <p:bldP spid="2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六边形 68"/>
          <p:cNvSpPr/>
          <p:nvPr/>
        </p:nvSpPr>
        <p:spPr>
          <a:xfrm>
            <a:off x="2915816" y="4300652"/>
            <a:ext cx="6137251" cy="74158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/>
          </a:p>
        </p:txBody>
      </p:sp>
      <p:sp>
        <p:nvSpPr>
          <p:cNvPr id="68" name="六边形 67"/>
          <p:cNvSpPr/>
          <p:nvPr/>
        </p:nvSpPr>
        <p:spPr>
          <a:xfrm>
            <a:off x="2915816" y="3223622"/>
            <a:ext cx="6079297" cy="74158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/>
          </a:p>
        </p:txBody>
      </p:sp>
      <p:sp>
        <p:nvSpPr>
          <p:cNvPr id="91" name="六边形 90"/>
          <p:cNvSpPr/>
          <p:nvPr/>
        </p:nvSpPr>
        <p:spPr>
          <a:xfrm>
            <a:off x="2915816" y="2039995"/>
            <a:ext cx="6065243" cy="74158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/>
          </a:p>
        </p:txBody>
      </p:sp>
      <p:sp>
        <p:nvSpPr>
          <p:cNvPr id="92" name="六边形 91"/>
          <p:cNvSpPr/>
          <p:nvPr/>
        </p:nvSpPr>
        <p:spPr>
          <a:xfrm>
            <a:off x="3901291" y="2074957"/>
            <a:ext cx="5063632" cy="67165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Freeform 5"/>
          <p:cNvSpPr/>
          <p:nvPr/>
        </p:nvSpPr>
        <p:spPr bwMode="auto">
          <a:xfrm>
            <a:off x="496585" y="1576352"/>
            <a:ext cx="2212784" cy="217828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txBody>
          <a:bodyPr vert="horz" wrap="square" lIns="71314" tIns="35657" rIns="71314" bIns="35657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3" name="Freeform 5"/>
          <p:cNvSpPr/>
          <p:nvPr/>
        </p:nvSpPr>
        <p:spPr bwMode="auto">
          <a:xfrm>
            <a:off x="322332" y="1553058"/>
            <a:ext cx="2212784" cy="217828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1000"/>
                  <a:lumOff val="39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266700" dist="203200" dir="678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1314" tIns="35657" rIns="71314" bIns="35657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783492" y="2015301"/>
            <a:ext cx="1638969" cy="819265"/>
          </a:xfrm>
          <a:prstGeom prst="rect">
            <a:avLst/>
          </a:prstGeom>
        </p:spPr>
        <p:txBody>
          <a:bodyPr wrap="square" lIns="95062" tIns="47531" rIns="95062" bIns="47531">
            <a:spAutoFit/>
          </a:bodyPr>
          <a:lstStyle/>
          <a:p>
            <a:pPr defTabSz="9709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700" b="1" kern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105" name="Rectangle 4"/>
          <p:cNvSpPr txBox="1">
            <a:spLocks noChangeArrowheads="1"/>
          </p:cNvSpPr>
          <p:nvPr/>
        </p:nvSpPr>
        <p:spPr bwMode="auto">
          <a:xfrm>
            <a:off x="782004" y="2768327"/>
            <a:ext cx="1621013" cy="4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287" tIns="35643" rIns="71287" bIns="3564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900" kern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900" kern="0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09"/>
          <p:cNvGrpSpPr/>
          <p:nvPr/>
        </p:nvGrpSpPr>
        <p:grpSpPr>
          <a:xfrm rot="16200000">
            <a:off x="3066441" y="1986796"/>
            <a:ext cx="834763" cy="847981"/>
            <a:chOff x="8439634" y="3544648"/>
            <a:chExt cx="1611146" cy="1817848"/>
          </a:xfrm>
        </p:grpSpPr>
        <p:sp>
          <p:nvSpPr>
            <p:cNvPr id="1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9" name="Rectangle 7"/>
          <p:cNvSpPr>
            <a:spLocks noChangeArrowheads="1"/>
          </p:cNvSpPr>
          <p:nvPr/>
        </p:nvSpPr>
        <p:spPr bwMode="auto">
          <a:xfrm>
            <a:off x="3331216" y="2159337"/>
            <a:ext cx="292168" cy="502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104890" y="2065412"/>
            <a:ext cx="4755207" cy="687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环保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企业在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参与国际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合作中的特点和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r>
              <a:rPr lang="en-US" altLang="zh-CN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Characteristics &amp; Advantages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2" name="六边形 41"/>
          <p:cNvSpPr/>
          <p:nvPr/>
        </p:nvSpPr>
        <p:spPr>
          <a:xfrm>
            <a:off x="2929869" y="1057300"/>
            <a:ext cx="6065243" cy="74158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/>
          </a:p>
        </p:txBody>
      </p:sp>
      <p:sp>
        <p:nvSpPr>
          <p:cNvPr id="43" name="六边形 42"/>
          <p:cNvSpPr/>
          <p:nvPr/>
        </p:nvSpPr>
        <p:spPr>
          <a:xfrm>
            <a:off x="3931481" y="1105723"/>
            <a:ext cx="5063632" cy="67165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 dirty="0"/>
          </a:p>
        </p:txBody>
      </p:sp>
      <p:grpSp>
        <p:nvGrpSpPr>
          <p:cNvPr id="44" name="组合 109"/>
          <p:cNvGrpSpPr/>
          <p:nvPr/>
        </p:nvGrpSpPr>
        <p:grpSpPr>
          <a:xfrm rot="16200000">
            <a:off x="3066441" y="978684"/>
            <a:ext cx="834763" cy="847981"/>
            <a:chOff x="8439634" y="3544648"/>
            <a:chExt cx="1611146" cy="1817848"/>
          </a:xfrm>
        </p:grpSpPr>
        <p:sp>
          <p:nvSpPr>
            <p:cNvPr id="45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343728" y="1132591"/>
            <a:ext cx="292168" cy="502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4135080" y="1133415"/>
            <a:ext cx="4699319" cy="687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澜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－湄环境合作为环保产业带来的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Opportunities</a:t>
            </a:r>
            <a:endParaRPr lang="zh-CN" altLang="en-US" sz="2000" b="1" kern="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3792801" y="3265963"/>
            <a:ext cx="5172121" cy="67165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 dirty="0"/>
          </a:p>
        </p:txBody>
      </p:sp>
      <p:grpSp>
        <p:nvGrpSpPr>
          <p:cNvPr id="56" name="组合 109"/>
          <p:cNvGrpSpPr/>
          <p:nvPr/>
        </p:nvGrpSpPr>
        <p:grpSpPr>
          <a:xfrm rot="16200000">
            <a:off x="3059919" y="3177800"/>
            <a:ext cx="834763" cy="847981"/>
            <a:chOff x="8439634" y="3544648"/>
            <a:chExt cx="1611146" cy="1817848"/>
          </a:xfrm>
        </p:grpSpPr>
        <p:sp>
          <p:nvSpPr>
            <p:cNvPr id="57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3331216" y="3369768"/>
            <a:ext cx="436268" cy="502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3923928" y="3250056"/>
            <a:ext cx="4987557" cy="687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科集团在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产业与科技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合作中经验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与案例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ase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tudy</a:t>
            </a:r>
            <a:endParaRPr lang="zh-CN" altLang="en-US" sz="2000" b="1" kern="0" dirty="0">
              <a:solidFill>
                <a:srgbClr val="FF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1" name="六边形 60"/>
          <p:cNvSpPr/>
          <p:nvPr/>
        </p:nvSpPr>
        <p:spPr>
          <a:xfrm>
            <a:off x="3927003" y="4335614"/>
            <a:ext cx="5063632" cy="67165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rtlCol="0" anchor="ctr"/>
          <a:lstStyle/>
          <a:p>
            <a:pPr algn="ctr"/>
            <a:endParaRPr lang="zh-CN" altLang="en-US" dirty="0"/>
          </a:p>
        </p:txBody>
      </p:sp>
      <p:grpSp>
        <p:nvGrpSpPr>
          <p:cNvPr id="62" name="组合 109"/>
          <p:cNvGrpSpPr/>
          <p:nvPr/>
        </p:nvGrpSpPr>
        <p:grpSpPr>
          <a:xfrm rot="16200000">
            <a:off x="3082556" y="4247453"/>
            <a:ext cx="834763" cy="847981"/>
            <a:chOff x="8439634" y="3544648"/>
            <a:chExt cx="1611146" cy="1817848"/>
          </a:xfrm>
        </p:grpSpPr>
        <p:sp>
          <p:nvSpPr>
            <p:cNvPr id="6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3347864" y="4442834"/>
            <a:ext cx="292168" cy="502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4130602" y="4402184"/>
            <a:ext cx="4699319" cy="687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14" tIns="35657" rIns="71314" bIns="35657">
            <a:spAutoFit/>
          </a:bodyPr>
          <a:lstStyle/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澜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湄环境产业与科技合作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505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Outlooks</a:t>
            </a:r>
            <a:endParaRPr lang="zh-CN" altLang="en-US" sz="2000" b="1" kern="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3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2210</Words>
  <Application>Microsoft Office PowerPoint</Application>
  <PresentationFormat>全屏显示(16:10)</PresentationFormat>
  <Paragraphs>258</Paragraphs>
  <Slides>26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中国环保企业走出去特点：区域性和行业性 Characteristics: Territorial &amp; Industrial</vt:lpstr>
      <vt:lpstr>PowerPoint 演示文稿</vt:lpstr>
      <vt:lpstr>澜－湄环境合作中企业的角色和作用 Roles &amp; Function</vt:lpstr>
      <vt:lpstr>企业如何发挥优势参与澜－湄环境合作？ How to participate?</vt:lpstr>
      <vt:lpstr>PowerPoint 演示文稿</vt:lpstr>
      <vt:lpstr>PowerPoint 演示文稿</vt:lpstr>
      <vt:lpstr>广西与东盟国家共建产业园区——给双方的环境产业合作带来契机 GX-ASEAN Co-built Industrial Parks </vt:lpstr>
      <vt:lpstr>博世科在国际环境合作的经验与案例分享 Case Study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马来西亚万发成工业有限公司（BSH)在北根绿色工艺园合作项目 Industrial park project of Green Technology Park Pekan ,Malaysia  </vt:lpstr>
      <vt:lpstr>PowerPoint 演示文稿</vt:lpstr>
      <vt:lpstr>PowerPoint 演示文稿</vt:lpstr>
      <vt:lpstr>PowerPoint 演示文稿</vt:lpstr>
      <vt:lpstr>澜-湄之约 Covenant on Lancang-Mekong Region</vt:lpstr>
      <vt:lpstr>PowerPoint 演示文稿</vt:lpstr>
    </vt:vector>
  </TitlesOfParts>
  <Manager>hl81829782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hl81829782</dc:creator>
  <cp:keywords>hl81829782</cp:keywords>
  <cp:lastModifiedBy>jianhuabear</cp:lastModifiedBy>
  <cp:revision>1707</cp:revision>
  <cp:lastPrinted>2016-10-13T09:29:09Z</cp:lastPrinted>
  <dcterms:created xsi:type="dcterms:W3CDTF">2015-04-24T01:01:00Z</dcterms:created>
  <dcterms:modified xsi:type="dcterms:W3CDTF">2017-11-15T08:05:34Z</dcterms:modified>
  <cp:category>hl81829782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