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2"/>
    <p:sldId id="259" r:id="rId3"/>
  </p:sldIdLst>
  <p:sldSz cx="7559675" cy="1069181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4BF"/>
    <a:srgbClr val="2A7476"/>
    <a:srgbClr val="559092"/>
    <a:srgbClr val="FFFFFF"/>
    <a:srgbClr val="0077BB"/>
    <a:srgbClr val="C8D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98" autoAdjust="0"/>
    <p:restoredTop sz="94676"/>
  </p:normalViewPr>
  <p:slideViewPr>
    <p:cSldViewPr snapToGrid="0">
      <p:cViewPr>
        <p:scale>
          <a:sx n="66" d="100"/>
          <a:sy n="66" d="100"/>
        </p:scale>
        <p:origin x="-3630" y="-13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E75B1-6741-48F9-BA65-271FBF55C914}" type="datetimeFigureOut">
              <a:rPr lang="zh-CN" altLang="en-US" smtClean="0"/>
              <a:t>2021/4/21</a:t>
            </a:fld>
            <a:endParaRPr lang="zh-CN" altLang="en-US"/>
          </a:p>
        </p:txBody>
      </p:sp>
      <p:sp>
        <p:nvSpPr>
          <p:cNvPr id="4" name="幻灯片图像占位符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6CE59-415D-42A7-8FFF-950443C37307}" type="slidenum">
              <a:rPr lang="zh-CN" altLang="en-US" smtClean="0"/>
              <a:t>‹#›</a:t>
            </a:fld>
            <a:endParaRPr lang="zh-CN" altLang="en-US"/>
          </a:p>
        </p:txBody>
      </p:sp>
    </p:spTree>
    <p:extLst>
      <p:ext uri="{BB962C8B-B14F-4D97-AF65-F5344CB8AC3E}">
        <p14:creationId xmlns:p14="http://schemas.microsoft.com/office/powerpoint/2010/main" val="316685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56CE59-415D-42A7-8FFF-950443C3730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944960" y="5615678"/>
            <a:ext cx="5669756" cy="2581379"/>
          </a:xfrm>
        </p:spPr>
        <p:txBody>
          <a:bodyPr/>
          <a:lstStyle>
            <a:lvl1pPr marL="0" indent="0" algn="ctr">
              <a:buNone/>
              <a:defRPr sz="1985"/>
            </a:lvl1pPr>
            <a:lvl2pPr marL="377825" indent="0" algn="ctr">
              <a:buNone/>
              <a:defRPr sz="1655"/>
            </a:lvl2pPr>
            <a:lvl3pPr marL="755650" indent="0" algn="ctr">
              <a:buNone/>
              <a:defRPr sz="1490"/>
            </a:lvl3pPr>
            <a:lvl4pPr marL="1134110" indent="0" algn="ctr">
              <a:buNone/>
              <a:defRPr sz="1325"/>
            </a:lvl4pPr>
            <a:lvl5pPr marL="1511935" indent="0" algn="ctr">
              <a:buNone/>
              <a:defRPr sz="1325"/>
            </a:lvl5pPr>
            <a:lvl6pPr marL="1889760" indent="0" algn="ctr">
              <a:buNone/>
              <a:defRPr sz="1325"/>
            </a:lvl6pPr>
            <a:lvl7pPr marL="2267585" indent="0" algn="ctr">
              <a:buNone/>
              <a:defRPr sz="1325"/>
            </a:lvl7pPr>
            <a:lvl8pPr marL="2646045" indent="0" algn="ctr">
              <a:buNone/>
              <a:defRPr sz="1325"/>
            </a:lvl8pPr>
            <a:lvl9pPr marL="3023870" indent="0" algn="ctr">
              <a:buNone/>
              <a:defRPr sz="1325"/>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519728" y="569240"/>
            <a:ext cx="4795669" cy="906081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15791" y="7155103"/>
            <a:ext cx="6520220" cy="2338833"/>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5650"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7585"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519728" y="2846200"/>
            <a:ext cx="3212862" cy="678385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3827085" y="2846200"/>
            <a:ext cx="3212862" cy="678385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20713" y="2620980"/>
            <a:ext cx="3198096"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zh-CN" altLang="en-US"/>
              <a:t>编辑母版文本样式</a:t>
            </a:r>
          </a:p>
        </p:txBody>
      </p:sp>
      <p:sp>
        <p:nvSpPr>
          <p:cNvPr id="4" name="Content Placeholder 3"/>
          <p:cNvSpPr>
            <a:spLocks noGrp="1"/>
          </p:cNvSpPr>
          <p:nvPr>
            <p:ph sz="half" idx="2" hasCustomPrompt="1"/>
          </p:nvPr>
        </p:nvSpPr>
        <p:spPr>
          <a:xfrm>
            <a:off x="520713" y="3905482"/>
            <a:ext cx="3198096" cy="57443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3827086" y="2620980"/>
            <a:ext cx="3213847"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zh-CN" altLang="en-US"/>
              <a:t>编辑母版文本样式</a:t>
            </a:r>
          </a:p>
        </p:txBody>
      </p:sp>
      <p:sp>
        <p:nvSpPr>
          <p:cNvPr id="6" name="Content Placeholder 5"/>
          <p:cNvSpPr>
            <a:spLocks noGrp="1"/>
          </p:cNvSpPr>
          <p:nvPr>
            <p:ph sz="quarter" idx="4" hasCustomPrompt="1"/>
          </p:nvPr>
        </p:nvSpPr>
        <p:spPr>
          <a:xfrm>
            <a:off x="3827086" y="3905482"/>
            <a:ext cx="3213847" cy="57443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213847" y="1539425"/>
            <a:ext cx="3827085" cy="7598117"/>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zh-CN" altLang="en-US"/>
              <a:t>编辑母版文本样式</a:t>
            </a:r>
          </a:p>
        </p:txBody>
      </p:sp>
      <p:sp>
        <p:nvSpPr>
          <p:cNvPr id="5" name="Date Placeholder 4"/>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825" indent="0">
              <a:buNone/>
              <a:defRPr sz="2315"/>
            </a:lvl2pPr>
            <a:lvl3pPr marL="755650" indent="0">
              <a:buNone/>
              <a:defRPr sz="1985"/>
            </a:lvl3pPr>
            <a:lvl4pPr marL="1134110" indent="0">
              <a:buNone/>
              <a:defRPr sz="1655"/>
            </a:lvl4pPr>
            <a:lvl5pPr marL="1511935" indent="0">
              <a:buNone/>
              <a:defRPr sz="1655"/>
            </a:lvl5pPr>
            <a:lvl6pPr marL="1889760" indent="0">
              <a:buNone/>
              <a:defRPr sz="1655"/>
            </a:lvl6pPr>
            <a:lvl7pPr marL="2267585"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zh-CN" altLang="en-US"/>
              <a:t>编辑母版文本样式</a:t>
            </a:r>
          </a:p>
        </p:txBody>
      </p:sp>
      <p:sp>
        <p:nvSpPr>
          <p:cNvPr id="5" name="Date Placeholder 4"/>
          <p:cNvSpPr>
            <a:spLocks noGrp="1"/>
          </p:cNvSpPr>
          <p:nvPr>
            <p:ph type="dt" sz="half" idx="10"/>
          </p:nvPr>
        </p:nvSpPr>
        <p:spPr/>
        <p:txBody>
          <a:bodyPr/>
          <a:lstStyle/>
          <a:p>
            <a:fld id="{8CEE5F2B-10B6-4D6A-92A3-CD29F9B549EF}" type="datetimeFigureOut">
              <a:rPr lang="zh-CN" altLang="en-US" smtClean="0"/>
              <a:t>2021/4/21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6D98EFF-9A60-41E1-9A75-6E357977696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0">
                <a:solidFill>
                  <a:schemeClr val="tx1">
                    <a:tint val="75000"/>
                  </a:schemeClr>
                </a:solidFill>
              </a:defRPr>
            </a:lvl1pPr>
          </a:lstStyle>
          <a:p>
            <a:fld id="{8CEE5F2B-10B6-4D6A-92A3-CD29F9B549EF}" type="datetimeFigureOut">
              <a:rPr lang="zh-CN" altLang="en-US" smtClean="0"/>
              <a:t>2021/4/21</a:t>
            </a:fld>
            <a:endParaRPr lang="zh-CN"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0">
                <a:solidFill>
                  <a:schemeClr val="tx1">
                    <a:tint val="75000"/>
                  </a:schemeClr>
                </a:solidFill>
              </a:defRPr>
            </a:lvl1pPr>
          </a:lstStyle>
          <a:p>
            <a:fld id="{F6D98EFF-9A60-41E1-9A75-6E35797769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5650" rtl="0" eaLnBrk="1" latinLnBrk="0" hangingPunct="1">
        <a:lnSpc>
          <a:spcPct val="90000"/>
        </a:lnSpc>
        <a:spcBef>
          <a:spcPct val="0"/>
        </a:spcBef>
        <a:buNone/>
        <a:defRPr sz="3635" kern="1200">
          <a:solidFill>
            <a:schemeClr val="tx1"/>
          </a:solidFill>
          <a:latin typeface="+mj-lt"/>
          <a:ea typeface="+mj-ea"/>
          <a:cs typeface="+mj-cs"/>
        </a:defRPr>
      </a:lvl1pPr>
    </p:titleStyle>
    <p:bodyStyle>
      <a:lvl1pPr marL="189230" indent="-189230" algn="l" defTabSz="755650" rtl="0" eaLnBrk="1" latinLnBrk="0" hangingPunct="1">
        <a:lnSpc>
          <a:spcPct val="90000"/>
        </a:lnSpc>
        <a:spcBef>
          <a:spcPts val="825"/>
        </a:spcBef>
        <a:buFont typeface="Arial" panose="020B0604020202020204" pitchFamily="34" charset="0"/>
        <a:buChar char="•"/>
        <a:defRPr sz="2315" kern="1200">
          <a:solidFill>
            <a:schemeClr val="tx1"/>
          </a:solidFill>
          <a:latin typeface="+mn-lt"/>
          <a:ea typeface="+mn-ea"/>
          <a:cs typeface="+mn-cs"/>
        </a:defRPr>
      </a:lvl1pPr>
      <a:lvl2pPr marL="567055" indent="-189230" algn="l" defTabSz="755650" rtl="0" eaLnBrk="1" latinLnBrk="0" hangingPunct="1">
        <a:lnSpc>
          <a:spcPct val="90000"/>
        </a:lnSpc>
        <a:spcBef>
          <a:spcPts val="415"/>
        </a:spcBef>
        <a:buFont typeface="Arial" panose="020B0604020202020204" pitchFamily="34" charset="0"/>
        <a:buChar char="•"/>
        <a:defRPr sz="1985" kern="1200">
          <a:solidFill>
            <a:schemeClr val="tx1"/>
          </a:solidFill>
          <a:latin typeface="+mn-lt"/>
          <a:ea typeface="+mn-ea"/>
          <a:cs typeface="+mn-cs"/>
        </a:defRPr>
      </a:lvl2pPr>
      <a:lvl3pPr marL="944880" indent="-189230" algn="l" defTabSz="755650" rtl="0" eaLnBrk="1" latinLnBrk="0" hangingPunct="1">
        <a:lnSpc>
          <a:spcPct val="90000"/>
        </a:lnSpc>
        <a:spcBef>
          <a:spcPts val="415"/>
        </a:spcBef>
        <a:buFont typeface="Arial" panose="020B0604020202020204" pitchFamily="34" charset="0"/>
        <a:buChar char="•"/>
        <a:defRPr sz="1655" kern="1200">
          <a:solidFill>
            <a:schemeClr val="tx1"/>
          </a:solidFill>
          <a:latin typeface="+mn-lt"/>
          <a:ea typeface="+mn-ea"/>
          <a:cs typeface="+mn-cs"/>
        </a:defRPr>
      </a:lvl3pPr>
      <a:lvl4pPr marL="132270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4pPr>
      <a:lvl5pPr marL="17011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5pPr>
      <a:lvl6pPr marL="207899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6pPr>
      <a:lvl7pPr marL="245681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7pPr>
      <a:lvl8pPr marL="283464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8pPr>
      <a:lvl9pPr marL="32124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5650" rtl="0" eaLnBrk="1" latinLnBrk="0" hangingPunct="1">
        <a:defRPr sz="1490" kern="1200">
          <a:solidFill>
            <a:schemeClr val="tx1"/>
          </a:solidFill>
          <a:latin typeface="+mn-lt"/>
          <a:ea typeface="+mn-ea"/>
          <a:cs typeface="+mn-cs"/>
        </a:defRPr>
      </a:lvl1pPr>
      <a:lvl2pPr marL="377825" algn="l" defTabSz="755650" rtl="0" eaLnBrk="1" latinLnBrk="0" hangingPunct="1">
        <a:defRPr sz="1490" kern="1200">
          <a:solidFill>
            <a:schemeClr val="tx1"/>
          </a:solidFill>
          <a:latin typeface="+mn-lt"/>
          <a:ea typeface="+mn-ea"/>
          <a:cs typeface="+mn-cs"/>
        </a:defRPr>
      </a:lvl2pPr>
      <a:lvl3pPr marL="755650" algn="l" defTabSz="755650" rtl="0" eaLnBrk="1" latinLnBrk="0" hangingPunct="1">
        <a:defRPr sz="1490" kern="1200">
          <a:solidFill>
            <a:schemeClr val="tx1"/>
          </a:solidFill>
          <a:latin typeface="+mn-lt"/>
          <a:ea typeface="+mn-ea"/>
          <a:cs typeface="+mn-cs"/>
        </a:defRPr>
      </a:lvl3pPr>
      <a:lvl4pPr marL="1134110" algn="l" defTabSz="755650" rtl="0" eaLnBrk="1" latinLnBrk="0" hangingPunct="1">
        <a:defRPr sz="1490" kern="1200">
          <a:solidFill>
            <a:schemeClr val="tx1"/>
          </a:solidFill>
          <a:latin typeface="+mn-lt"/>
          <a:ea typeface="+mn-ea"/>
          <a:cs typeface="+mn-cs"/>
        </a:defRPr>
      </a:lvl4pPr>
      <a:lvl5pPr marL="1511935" algn="l" defTabSz="755650" rtl="0" eaLnBrk="1" latinLnBrk="0" hangingPunct="1">
        <a:defRPr sz="1490" kern="1200">
          <a:solidFill>
            <a:schemeClr val="tx1"/>
          </a:solidFill>
          <a:latin typeface="+mn-lt"/>
          <a:ea typeface="+mn-ea"/>
          <a:cs typeface="+mn-cs"/>
        </a:defRPr>
      </a:lvl5pPr>
      <a:lvl6pPr marL="1889760" algn="l" defTabSz="755650" rtl="0" eaLnBrk="1" latinLnBrk="0" hangingPunct="1">
        <a:defRPr sz="1490" kern="1200">
          <a:solidFill>
            <a:schemeClr val="tx1"/>
          </a:solidFill>
          <a:latin typeface="+mn-lt"/>
          <a:ea typeface="+mn-ea"/>
          <a:cs typeface="+mn-cs"/>
        </a:defRPr>
      </a:lvl6pPr>
      <a:lvl7pPr marL="2267585" algn="l" defTabSz="755650" rtl="0" eaLnBrk="1" latinLnBrk="0" hangingPunct="1">
        <a:defRPr sz="1490" kern="1200">
          <a:solidFill>
            <a:schemeClr val="tx1"/>
          </a:solidFill>
          <a:latin typeface="+mn-lt"/>
          <a:ea typeface="+mn-ea"/>
          <a:cs typeface="+mn-cs"/>
        </a:defRPr>
      </a:lvl7pPr>
      <a:lvl8pPr marL="2646045" algn="l" defTabSz="755650" rtl="0" eaLnBrk="1" latinLnBrk="0" hangingPunct="1">
        <a:defRPr sz="1490" kern="1200">
          <a:solidFill>
            <a:schemeClr val="tx1"/>
          </a:solidFill>
          <a:latin typeface="+mn-lt"/>
          <a:ea typeface="+mn-ea"/>
          <a:cs typeface="+mn-cs"/>
        </a:defRPr>
      </a:lvl8pPr>
      <a:lvl9pPr marL="3023870" algn="l" defTabSz="755650"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湖边有山&#10;&#10;描述已自动生成">
            <a:extLst>
              <a:ext uri="{FF2B5EF4-FFF2-40B4-BE49-F238E27FC236}">
                <a16:creationId xmlns="" xmlns:a16="http://schemas.microsoft.com/office/drawing/2014/main" id="{63C940E5-182E-4F94-A52A-CD0632AAEA94}"/>
              </a:ext>
            </a:extLst>
          </p:cNvPr>
          <p:cNvPicPr>
            <a:picLocks noChangeAspect="1"/>
          </p:cNvPicPr>
          <p:nvPr/>
        </p:nvPicPr>
        <p:blipFill rotWithShape="1">
          <a:blip r:embed="rId2">
            <a:extLst>
              <a:ext uri="{28A0092B-C50C-407E-A947-70E740481C1C}">
                <a14:useLocalDpi xmlns:a14="http://schemas.microsoft.com/office/drawing/2010/main" val="0"/>
              </a:ext>
            </a:extLst>
          </a:blip>
          <a:srcRect t="-340" b="15895"/>
          <a:stretch/>
        </p:blipFill>
        <p:spPr>
          <a:xfrm>
            <a:off x="-22860" y="-10148"/>
            <a:ext cx="7582535" cy="3043233"/>
          </a:xfrm>
          <a:prstGeom prst="rect">
            <a:avLst/>
          </a:prstGeom>
        </p:spPr>
      </p:pic>
      <p:sp>
        <p:nvSpPr>
          <p:cNvPr id="3" name="矩形 2"/>
          <p:cNvSpPr/>
          <p:nvPr/>
        </p:nvSpPr>
        <p:spPr>
          <a:xfrm>
            <a:off x="0" y="2743200"/>
            <a:ext cx="7559675" cy="318977"/>
          </a:xfrm>
          <a:prstGeom prst="rect">
            <a:avLst/>
          </a:prstGeom>
          <a:solidFill>
            <a:srgbClr val="1EA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b="1" dirty="0">
                <a:latin typeface="Arial" panose="020B0604020202020204" pitchFamily="34" charset="0"/>
                <a:cs typeface="Arial" panose="020B0604020202020204" pitchFamily="34" charset="0"/>
              </a:rPr>
              <a:t>              </a:t>
            </a:r>
            <a:r>
              <a:rPr lang="en-US" altLang="zh-CN" sz="1100" b="1" dirty="0" smtClean="0">
                <a:latin typeface="Arial" panose="020B0604020202020204" pitchFamily="34" charset="0"/>
                <a:cs typeface="Arial" panose="020B0604020202020204" pitchFamily="34" charset="0"/>
              </a:rPr>
              <a:t>     Issue 6, 2021</a:t>
            </a:r>
            <a:r>
              <a:rPr lang="zh-CN" altLang="en-US" sz="1100" b="1" dirty="0" smtClean="0">
                <a:latin typeface="Arial" panose="020B0604020202020204" pitchFamily="34" charset="0"/>
                <a:cs typeface="Arial" panose="020B0604020202020204" pitchFamily="34" charset="0"/>
              </a:rPr>
              <a:t>                                                                                                                              </a:t>
            </a:r>
            <a:r>
              <a:rPr lang="en-US" altLang="zh-CN" sz="1100" b="1" dirty="0" smtClean="0">
                <a:latin typeface="Arial" panose="020B0604020202020204" pitchFamily="34" charset="0"/>
                <a:cs typeface="Arial" panose="020B0604020202020204" pitchFamily="34" charset="0"/>
              </a:rPr>
              <a:t>April 10, 2021</a:t>
            </a:r>
            <a:endParaRPr lang="zh-CN" altLang="en-US" sz="1100" b="1" dirty="0">
              <a:latin typeface="Arial" panose="020B0604020202020204" pitchFamily="34" charset="0"/>
              <a:cs typeface="Arial" panose="020B0604020202020204" pitchFamily="34" charset="0"/>
            </a:endParaRPr>
          </a:p>
        </p:txBody>
      </p:sp>
      <p:sp>
        <p:nvSpPr>
          <p:cNvPr id="5" name="文本框 4"/>
          <p:cNvSpPr txBox="1"/>
          <p:nvPr/>
        </p:nvSpPr>
        <p:spPr>
          <a:xfrm>
            <a:off x="2410460" y="4734581"/>
            <a:ext cx="4703555" cy="2169825"/>
          </a:xfrm>
          <a:prstGeom prst="rect">
            <a:avLst/>
          </a:prstGeom>
          <a:noFill/>
        </p:spPr>
        <p:txBody>
          <a:bodyPr wrap="square" rtlCol="0">
            <a:spAutoFit/>
          </a:bodyPr>
          <a:lstStyle/>
          <a:p>
            <a:pPr algn="just"/>
            <a:r>
              <a:rPr lang="en-US" altLang="zh-CN" sz="900" kern="100" dirty="0" smtClean="0">
                <a:latin typeface="Arial" panose="020B0604020202020204" pitchFamily="34" charset="0"/>
                <a:cs typeface="Arial" panose="020B0604020202020204" pitchFamily="34" charset="0"/>
              </a:rPr>
              <a:t>On April 8, 2021, Session 2: </a:t>
            </a:r>
            <a:r>
              <a:rPr lang="en-US" altLang="zh-CN" sz="900" kern="100" dirty="0">
                <a:latin typeface="Arial" panose="020B0604020202020204" pitchFamily="34" charset="0"/>
                <a:cs typeface="Arial" panose="020B0604020202020204" pitchFamily="34" charset="0"/>
              </a:rPr>
              <a:t>Lancang-Mekong Carbon Neutrality Initiative: Sharing of Innovative Energy Solutions of the Lancang-Mekong Roundtable Dialogue on Regional and Global Environmental Governance: Action on Climate Change and Sustainable Infrastructure, one of a series of activities celebrating the 5</a:t>
            </a:r>
            <a:r>
              <a:rPr lang="en-US" altLang="zh-CN" sz="900" kern="100" baseline="30000" dirty="0">
                <a:latin typeface="Arial" panose="020B0604020202020204" pitchFamily="34" charset="0"/>
                <a:cs typeface="Arial" panose="020B0604020202020204" pitchFamily="34" charset="0"/>
              </a:rPr>
              <a:t>th</a:t>
            </a:r>
            <a:r>
              <a:rPr lang="en-US" altLang="zh-CN" sz="900" kern="100" dirty="0">
                <a:latin typeface="Arial" panose="020B0604020202020204" pitchFamily="34" charset="0"/>
                <a:cs typeface="Arial" panose="020B0604020202020204" pitchFamily="34" charset="0"/>
              </a:rPr>
              <a:t> anniversary of the Lancang-Mekong Cooperation (LMC),</a:t>
            </a:r>
            <a:r>
              <a:rPr lang="zh-CN" altLang="zh-CN" sz="900" kern="100" dirty="0">
                <a:latin typeface="Arial" panose="020B0604020202020204" pitchFamily="34" charset="0"/>
                <a:cs typeface="Arial" panose="020B0604020202020204" pitchFamily="34" charset="0"/>
              </a:rPr>
              <a:t> </a:t>
            </a:r>
            <a:r>
              <a:rPr lang="en-US" altLang="zh-CN" sz="900" kern="100" dirty="0">
                <a:latin typeface="Arial" panose="020B0604020202020204" pitchFamily="34" charset="0"/>
                <a:cs typeface="Arial" panose="020B0604020202020204" pitchFamily="34" charset="0"/>
              </a:rPr>
              <a:t>was successfully held both online and offline</a:t>
            </a:r>
            <a:r>
              <a:rPr lang="en-US" altLang="zh-CN" sz="900" kern="100" dirty="0" smtClean="0">
                <a:latin typeface="Arial" panose="020B0604020202020204" pitchFamily="34" charset="0"/>
                <a:cs typeface="Arial" panose="020B0604020202020204" pitchFamily="34" charset="0"/>
              </a:rPr>
              <a:t>. During the session, participants shared their views on the construction of drinking water and sanitation facilities in the Lancang-Mekong sub-region amidst climate change, Lancang-Mekong “Water-Energy-Food Nexus (WEF Nexus)” practice and development trend, development of Lancang-Mekong countries into low-carbon societies, climate-resilient cities and eco-environmental solutions in these countries, water environment governance practices in Lancang-Mekong countries in the context of climate change and low-carbon industrial park and water environment governance practices in the sub-region,</a:t>
            </a:r>
            <a:r>
              <a:rPr lang="en-US" altLang="zh-CN" sz="900" kern="100" dirty="0">
                <a:latin typeface="Arial" panose="020B0604020202020204" pitchFamily="34" charset="0"/>
                <a:cs typeface="Arial" panose="020B0604020202020204" pitchFamily="34" charset="0"/>
              </a:rPr>
              <a:t> </a:t>
            </a:r>
            <a:r>
              <a:rPr lang="en-US" altLang="zh-CN" sz="900" kern="100" dirty="0" smtClean="0">
                <a:latin typeface="Arial" panose="020B0604020202020204" pitchFamily="34" charset="0"/>
                <a:cs typeface="Arial" panose="020B0604020202020204" pitchFamily="34" charset="0"/>
              </a:rPr>
              <a:t>and had heated discussions on the direction of future cooperation. Below is a summary of expert opinions:</a:t>
            </a:r>
            <a:endParaRPr lang="zh-CN" altLang="zh-CN" sz="900" kern="100" dirty="0">
              <a:latin typeface="Arial" panose="020B0604020202020204" pitchFamily="34" charset="0"/>
              <a:cs typeface="Arial" panose="020B0604020202020204" pitchFamily="34" charset="0"/>
            </a:endParaRPr>
          </a:p>
          <a:p>
            <a:pPr indent="252000" algn="just">
              <a:spcAft>
                <a:spcPts val="0"/>
              </a:spcAft>
            </a:pPr>
            <a:endParaRPr lang="zh-CN" altLang="zh-CN" sz="900" kern="100" dirty="0">
              <a:latin typeface="Arial" panose="020B0604020202020204" pitchFamily="34" charset="0"/>
              <a:cs typeface="Arial" panose="020B0604020202020204" pitchFamily="34" charset="0"/>
            </a:endParaRPr>
          </a:p>
        </p:txBody>
      </p:sp>
      <p:sp>
        <p:nvSpPr>
          <p:cNvPr id="4" name="矩形 3"/>
          <p:cNvSpPr/>
          <p:nvPr/>
        </p:nvSpPr>
        <p:spPr>
          <a:xfrm>
            <a:off x="2329776" y="3436711"/>
            <a:ext cx="4935997" cy="1107996"/>
          </a:xfrm>
          <a:prstGeom prst="rect">
            <a:avLst/>
          </a:prstGeom>
        </p:spPr>
        <p:txBody>
          <a:bodyPr wrap="square">
            <a:spAutoFit/>
          </a:bodyPr>
          <a:lstStyle/>
          <a:p>
            <a:r>
              <a:rPr lang="en-US" altLang="zh-CN" sz="1100" kern="100" dirty="0" smtClean="0">
                <a:solidFill>
                  <a:srgbClr val="2A7476"/>
                </a:solidFill>
                <a:latin typeface="Arial" panose="020B0604020202020204" pitchFamily="34" charset="0"/>
                <a:ea typeface="黑体" panose="02010609060101010101" pitchFamily="49" charset="-122"/>
                <a:cs typeface="Arial" panose="020B0604020202020204" pitchFamily="34" charset="0"/>
              </a:rPr>
              <a:t>Lancang-Mekong Roundtable Dialogue on Regional and Global Environmental Governance</a:t>
            </a:r>
            <a:r>
              <a:rPr lang="en-US" altLang="zh-CN" sz="1100" kern="100" dirty="0">
                <a:solidFill>
                  <a:srgbClr val="2A7476"/>
                </a:solidFill>
                <a:latin typeface="Arial" panose="020B0604020202020204" pitchFamily="34" charset="0"/>
                <a:ea typeface="黑体" panose="02010609060101010101" pitchFamily="49" charset="-122"/>
                <a:cs typeface="Arial" panose="020B0604020202020204" pitchFamily="34" charset="0"/>
              </a:rPr>
              <a:t>:</a:t>
            </a:r>
            <a:endParaRPr lang="zh-CN" altLang="zh-CN" sz="1100" kern="100" dirty="0">
              <a:solidFill>
                <a:srgbClr val="2A7476"/>
              </a:solidFill>
              <a:latin typeface="Arial" panose="020B0604020202020204" pitchFamily="34" charset="0"/>
              <a:ea typeface="黑体" panose="02010609060101010101" pitchFamily="49" charset="-122"/>
              <a:cs typeface="Arial" panose="020B0604020202020204" pitchFamily="34" charset="0"/>
            </a:endParaRPr>
          </a:p>
          <a:p>
            <a:r>
              <a:rPr lang="en-US" altLang="zh-CN" sz="1100" kern="100" dirty="0" smtClean="0">
                <a:solidFill>
                  <a:srgbClr val="2A7476"/>
                </a:solidFill>
                <a:latin typeface="Arial" panose="020B0604020202020204" pitchFamily="34" charset="0"/>
                <a:ea typeface="黑体" panose="02010609060101010101" pitchFamily="49" charset="-122"/>
                <a:cs typeface="Arial" panose="020B0604020202020204" pitchFamily="34" charset="0"/>
              </a:rPr>
              <a:t>Action on Climate Change and Sustainable Infrastructure</a:t>
            </a:r>
            <a:endParaRPr lang="zh-CN" altLang="zh-CN" sz="1100" kern="100" dirty="0">
              <a:solidFill>
                <a:srgbClr val="2A7476"/>
              </a:solidFill>
              <a:latin typeface="Arial" panose="020B0604020202020204" pitchFamily="34" charset="0"/>
              <a:ea typeface="黑体" panose="02010609060101010101" pitchFamily="49" charset="-122"/>
              <a:cs typeface="Arial" panose="020B0604020202020204" pitchFamily="34" charset="0"/>
            </a:endParaRPr>
          </a:p>
          <a:p>
            <a:r>
              <a:rPr lang="en-US" altLang="zh-CN" sz="1100" kern="100" dirty="0" smtClean="0">
                <a:solidFill>
                  <a:srgbClr val="2A7476"/>
                </a:solidFill>
                <a:latin typeface="Arial" panose="020B0604020202020204" pitchFamily="34" charset="0"/>
                <a:ea typeface="黑体" panose="02010609060101010101" pitchFamily="49" charset="-122"/>
                <a:cs typeface="Arial" panose="020B0604020202020204" pitchFamily="34" charset="0"/>
              </a:rPr>
              <a:t>Session 2: Lancang-Mekong Cooperation on Climate Change and Water Environment Governance</a:t>
            </a:r>
            <a:r>
              <a:rPr lang="en-US" altLang="zh-CN" sz="1100" kern="100" dirty="0">
                <a:solidFill>
                  <a:srgbClr val="2A7476"/>
                </a:solidFill>
                <a:latin typeface="Arial" panose="020B0604020202020204" pitchFamily="34" charset="0"/>
                <a:ea typeface="黑体" panose="02010609060101010101" pitchFamily="49" charset="-122"/>
                <a:cs typeface="Arial" panose="020B0604020202020204" pitchFamily="34" charset="0"/>
              </a:rPr>
              <a:t> </a:t>
            </a:r>
            <a:r>
              <a:rPr lang="en-US" altLang="zh-CN" sz="1100" kern="100" dirty="0" smtClean="0">
                <a:solidFill>
                  <a:srgbClr val="2A7476"/>
                </a:solidFill>
                <a:latin typeface="Arial" panose="020B0604020202020204" pitchFamily="34" charset="0"/>
                <a:ea typeface="黑体" panose="02010609060101010101" pitchFamily="49" charset="-122"/>
                <a:cs typeface="Arial" panose="020B0604020202020204" pitchFamily="34" charset="0"/>
              </a:rPr>
              <a:t>Successfully Held</a:t>
            </a:r>
            <a:endParaRPr lang="zh-CN" altLang="zh-CN" sz="1100" kern="100" dirty="0">
              <a:solidFill>
                <a:srgbClr val="2A7476"/>
              </a:solidFill>
              <a:latin typeface="Arial" panose="020B0604020202020204" pitchFamily="34" charset="0"/>
              <a:ea typeface="黑体" panose="02010609060101010101" pitchFamily="49" charset="-122"/>
              <a:cs typeface="Arial" panose="020B0604020202020204" pitchFamily="34" charset="0"/>
            </a:endParaRPr>
          </a:p>
          <a:p>
            <a:endParaRPr lang="zh-CN" altLang="en-US" sz="1100" kern="100" dirty="0">
              <a:solidFill>
                <a:srgbClr val="2A7476"/>
              </a:solidFill>
              <a:latin typeface="Arial" panose="020B0604020202020204" pitchFamily="34" charset="0"/>
              <a:ea typeface="黑体" panose="02010609060101010101" pitchFamily="49" charset="-122"/>
              <a:cs typeface="Arial" panose="020B0604020202020204" pitchFamily="34" charset="0"/>
            </a:endParaRPr>
          </a:p>
        </p:txBody>
      </p:sp>
      <p:sp>
        <p:nvSpPr>
          <p:cNvPr id="6" name="AutoShape 2" descr="http://www.chinaaseanenv.org/lmzx/xwhhd/lmzxxw/201903/W0201903256983074123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100">
              <a:latin typeface="Arial" panose="020B0604020202020204" pitchFamily="34" charset="0"/>
              <a:cs typeface="Arial" panose="020B0604020202020204" pitchFamily="34" charset="0"/>
            </a:endParaRPr>
          </a:p>
        </p:txBody>
      </p:sp>
      <p:sp>
        <p:nvSpPr>
          <p:cNvPr id="13" name="矩形 12"/>
          <p:cNvSpPr/>
          <p:nvPr/>
        </p:nvSpPr>
        <p:spPr>
          <a:xfrm>
            <a:off x="-635" y="1270"/>
            <a:ext cx="2411095" cy="2743200"/>
          </a:xfrm>
          <a:prstGeom prst="rect">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endParaRPr>
          </a:p>
        </p:txBody>
      </p:sp>
      <p:sp>
        <p:nvSpPr>
          <p:cNvPr id="21" name="矩形 20"/>
          <p:cNvSpPr/>
          <p:nvPr/>
        </p:nvSpPr>
        <p:spPr>
          <a:xfrm>
            <a:off x="8255" y="160655"/>
            <a:ext cx="7582535" cy="198755"/>
          </a:xfrm>
          <a:prstGeom prst="rect">
            <a:avLst/>
          </a:prstGeom>
          <a:solidFill>
            <a:srgbClr val="1EA4BF"/>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endParaRPr lang="zh-CN" altLang="en-US" sz="1100" b="1">
              <a:latin typeface="Arial" panose="020B0604020202020204" pitchFamily="34" charset="0"/>
              <a:cs typeface="Arial" panose="020B0604020202020204" pitchFamily="34" charset="0"/>
              <a:sym typeface="+mn-ea"/>
            </a:endParaRPr>
          </a:p>
        </p:txBody>
      </p:sp>
      <p:sp>
        <p:nvSpPr>
          <p:cNvPr id="16" name="矩形 15"/>
          <p:cNvSpPr/>
          <p:nvPr/>
        </p:nvSpPr>
        <p:spPr>
          <a:xfrm>
            <a:off x="2526923" y="956497"/>
            <a:ext cx="5230495" cy="938719"/>
          </a:xfrm>
          <a:prstGeom prst="rect">
            <a:avLst/>
          </a:prstGeom>
          <a:noFill/>
          <a:ln>
            <a:noFill/>
          </a:ln>
        </p:spPr>
        <p:txBody>
          <a:bodyPr wrap="square" rtlCol="0" anchor="t">
            <a:spAutoFit/>
          </a:bodyPr>
          <a:lstStyle/>
          <a:p>
            <a:pPr algn="ctr"/>
            <a:r>
              <a:rPr lang="en-US" altLang="zh-CN" sz="5500" b="1" i="1" dirty="0" smtClean="0">
                <a:ln w="9525" cmpd="sng">
                  <a:solidFill>
                    <a:schemeClr val="accent1">
                      <a:lumMod val="60000"/>
                      <a:lumOff val="40000"/>
                    </a:schemeClr>
                  </a:solidFill>
                  <a:prstDash val="solid"/>
                </a:ln>
                <a:solidFill>
                  <a:srgbClr val="70AD47">
                    <a:tint val="1000"/>
                  </a:srgbClr>
                </a:solidFill>
                <a:effectLst>
                  <a:outerShdw blurRad="38100" dist="38100" dir="2700000" algn="tl">
                    <a:srgbClr val="000000">
                      <a:alpha val="43137"/>
                    </a:srgbClr>
                  </a:outerShdw>
                </a:effectLst>
                <a:latin typeface="Arial" panose="020B0604020202020204" pitchFamily="34" charset="0"/>
                <a:ea typeface="黑体-简" panose="02000000000000000000" charset="-122"/>
                <a:cs typeface="Arial" panose="020B0604020202020204" pitchFamily="34" charset="0"/>
              </a:rPr>
              <a:t>Newsletter</a:t>
            </a:r>
            <a:endParaRPr lang="zh-CN" altLang="en-US" sz="5500" b="1" i="1" dirty="0">
              <a:ln w="9525" cmpd="sng">
                <a:solidFill>
                  <a:schemeClr val="accent1">
                    <a:lumMod val="60000"/>
                    <a:lumOff val="40000"/>
                  </a:schemeClr>
                </a:solidFill>
                <a:prstDash val="solid"/>
              </a:ln>
              <a:solidFill>
                <a:srgbClr val="70AD47">
                  <a:tint val="1000"/>
                </a:srgbClr>
              </a:solidFill>
              <a:effectLst>
                <a:outerShdw blurRad="38100" dist="38100" dir="2700000" algn="tl">
                  <a:srgbClr val="000000">
                    <a:alpha val="43137"/>
                  </a:srgbClr>
                </a:outerShdw>
              </a:effectLst>
              <a:latin typeface="Arial" panose="020B0604020202020204" pitchFamily="34" charset="0"/>
              <a:ea typeface="黑体-简" panose="02000000000000000000" charset="-122"/>
              <a:cs typeface="Arial" panose="020B0604020202020204" pitchFamily="34" charset="0"/>
            </a:endParaRPr>
          </a:p>
        </p:txBody>
      </p:sp>
      <p:sp>
        <p:nvSpPr>
          <p:cNvPr id="20" name="矩形 19"/>
          <p:cNvSpPr/>
          <p:nvPr/>
        </p:nvSpPr>
        <p:spPr>
          <a:xfrm>
            <a:off x="0" y="154940"/>
            <a:ext cx="2416810" cy="213360"/>
          </a:xfrm>
          <a:prstGeom prst="rect">
            <a:avLst/>
          </a:prstGeom>
          <a:solidFill>
            <a:srgbClr val="C8D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endParaRPr>
          </a:p>
        </p:txBody>
      </p:sp>
      <p:cxnSp>
        <p:nvCxnSpPr>
          <p:cNvPr id="18" name="直接连接符 17"/>
          <p:cNvCxnSpPr>
            <a:cxnSpLocks/>
          </p:cNvCxnSpPr>
          <p:nvPr/>
        </p:nvCxnSpPr>
        <p:spPr>
          <a:xfrm>
            <a:off x="2410460" y="4735755"/>
            <a:ext cx="4653280" cy="0"/>
          </a:xfrm>
          <a:prstGeom prst="line">
            <a:avLst/>
          </a:prstGeom>
          <a:ln w="28575" cmpd="sng">
            <a:solidFill>
              <a:srgbClr val="1EA4BF"/>
            </a:solidFill>
            <a:prstDash val="solid"/>
          </a:ln>
        </p:spPr>
        <p:style>
          <a:lnRef idx="3">
            <a:schemeClr val="accent5"/>
          </a:lnRef>
          <a:fillRef idx="0">
            <a:schemeClr val="accent5"/>
          </a:fillRef>
          <a:effectRef idx="2">
            <a:schemeClr val="accent5"/>
          </a:effectRef>
          <a:fontRef idx="minor">
            <a:schemeClr val="tx1"/>
          </a:fontRef>
        </p:style>
      </p:cxnSp>
      <p:sp>
        <p:nvSpPr>
          <p:cNvPr id="15" name="文本框 14">
            <a:extLst>
              <a:ext uri="{FF2B5EF4-FFF2-40B4-BE49-F238E27FC236}">
                <a16:creationId xmlns="" xmlns:a16="http://schemas.microsoft.com/office/drawing/2014/main" id="{C6EC1CF7-C9A6-4C9B-BF1D-1AE3F64878B8}"/>
              </a:ext>
            </a:extLst>
          </p:cNvPr>
          <p:cNvSpPr txBox="1"/>
          <p:nvPr/>
        </p:nvSpPr>
        <p:spPr>
          <a:xfrm>
            <a:off x="2410460" y="6755424"/>
            <a:ext cx="3028315" cy="1754326"/>
          </a:xfrm>
          <a:prstGeom prst="rect">
            <a:avLst/>
          </a:prstGeom>
          <a:noFill/>
        </p:spPr>
        <p:txBody>
          <a:bodyPr wrap="square" rtlCol="0">
            <a:spAutoFit/>
          </a:bodyPr>
          <a:lstStyle/>
          <a:p>
            <a:pPr algn="just"/>
            <a:r>
              <a:rPr lang="en-US" altLang="zh-CN" sz="900" kern="100" dirty="0">
                <a:latin typeface="Arial" panose="020B0604020202020204" pitchFamily="34" charset="0"/>
                <a:cs typeface="Arial" panose="020B0604020202020204" pitchFamily="34" charset="0"/>
              </a:rPr>
              <a:t>Mr. </a:t>
            </a:r>
            <a:r>
              <a:rPr lang="en-US" altLang="zh-CN" sz="900" kern="100" dirty="0" err="1">
                <a:latin typeface="Arial" panose="020B0604020202020204" pitchFamily="34" charset="0"/>
                <a:cs typeface="Arial" panose="020B0604020202020204" pitchFamily="34" charset="0"/>
              </a:rPr>
              <a:t>Evariste</a:t>
            </a:r>
            <a:r>
              <a:rPr lang="en-US" altLang="zh-CN" sz="900" kern="100" dirty="0">
                <a:latin typeface="Arial" panose="020B0604020202020204" pitchFamily="34" charset="0"/>
                <a:cs typeface="Arial" panose="020B0604020202020204" pitchFamily="34" charset="0"/>
              </a:rPr>
              <a:t> </a:t>
            </a:r>
            <a:r>
              <a:rPr lang="en-US" altLang="zh-CN" sz="900" kern="100" dirty="0" err="1" smtClean="0">
                <a:latin typeface="Arial" panose="020B0604020202020204" pitchFamily="34" charset="0"/>
                <a:cs typeface="Arial" panose="020B0604020202020204" pitchFamily="34" charset="0"/>
              </a:rPr>
              <a:t>Kouassi-Komlan</a:t>
            </a:r>
            <a:r>
              <a:rPr lang="en-US" altLang="zh-CN" sz="900" kern="100" dirty="0" smtClean="0">
                <a:latin typeface="Arial" panose="020B0604020202020204" pitchFamily="34" charset="0"/>
                <a:cs typeface="Arial" panose="020B0604020202020204" pitchFamily="34" charset="0"/>
              </a:rPr>
              <a:t>, Regional Adviser, Water, Sanitation and Hygiene at the United Nations International Children’s Emergency Fund (UNICEF), indicated that sewage treatment in the Lancang-Mekong sub-region is now challenged by climate change, and measures such as</a:t>
            </a:r>
            <a:r>
              <a:rPr lang="en-US" altLang="zh-CN" sz="900" kern="100" dirty="0">
                <a:latin typeface="Arial" panose="020B0604020202020204" pitchFamily="34" charset="0"/>
                <a:cs typeface="Arial" panose="020B0604020202020204" pitchFamily="34" charset="0"/>
              </a:rPr>
              <a:t> </a:t>
            </a:r>
            <a:r>
              <a:rPr lang="en-US" altLang="zh-CN" sz="900" kern="100" dirty="0" smtClean="0">
                <a:latin typeface="Arial" panose="020B0604020202020204" pitchFamily="34" charset="0"/>
                <a:cs typeface="Arial" panose="020B0604020202020204" pitchFamily="34" charset="0"/>
              </a:rPr>
              <a:t>exploring climate-resilient intelligent solutions, encouraging investment from the private sector  and building capacity for water supply and sanitation services can be taken to drive the development of climate-resilient infrastructure </a:t>
            </a:r>
            <a:r>
              <a:rPr lang="en-US" altLang="zh-CN" sz="900" kern="100" dirty="0">
                <a:latin typeface="Arial" panose="020B0604020202020204" pitchFamily="34" charset="0"/>
                <a:cs typeface="Arial" panose="020B0604020202020204" pitchFamily="34" charset="0"/>
              </a:rPr>
              <a:t>and </a:t>
            </a:r>
            <a:r>
              <a:rPr lang="en-US" altLang="zh-CN" sz="900" kern="100" dirty="0" smtClean="0">
                <a:latin typeface="Arial" panose="020B0604020202020204" pitchFamily="34" charset="0"/>
                <a:cs typeface="Arial" panose="020B0604020202020204" pitchFamily="34" charset="0"/>
              </a:rPr>
              <a:t>realize the Millennium Development Goals.</a:t>
            </a:r>
            <a:endParaRPr lang="zh-CN" altLang="zh-CN" sz="900" kern="100" dirty="0">
              <a:latin typeface="Arial" panose="020B0604020202020204" pitchFamily="34" charset="0"/>
              <a:cs typeface="Arial" panose="020B0604020202020204" pitchFamily="34" charset="0"/>
            </a:endParaRPr>
          </a:p>
          <a:p>
            <a:pPr indent="252000" algn="just">
              <a:spcAft>
                <a:spcPts val="0"/>
              </a:spcAft>
            </a:pPr>
            <a:endParaRPr lang="zh-CN" altLang="zh-CN" sz="900" kern="100" dirty="0">
              <a:latin typeface="Arial" panose="020B0604020202020204" pitchFamily="34" charset="0"/>
              <a:cs typeface="Arial" panose="020B0604020202020204" pitchFamily="34" charset="0"/>
            </a:endParaRPr>
          </a:p>
        </p:txBody>
      </p:sp>
      <p:pic>
        <p:nvPicPr>
          <p:cNvPr id="17" name="图片 16"/>
          <p:cNvPicPr>
            <a:picLocks noChangeAspect="1"/>
          </p:cNvPicPr>
          <p:nvPr/>
        </p:nvPicPr>
        <p:blipFill rotWithShape="1">
          <a:blip r:embed="rId3"/>
          <a:srcRect t="60815"/>
          <a:stretch>
            <a:fillRect/>
          </a:stretch>
        </p:blipFill>
        <p:spPr>
          <a:xfrm>
            <a:off x="-430640" y="1603238"/>
            <a:ext cx="3261242" cy="619200"/>
          </a:xfrm>
          <a:prstGeom prst="rect">
            <a:avLst/>
          </a:prstGeom>
        </p:spPr>
      </p:pic>
      <p:grpSp>
        <p:nvGrpSpPr>
          <p:cNvPr id="19" name="组合 18"/>
          <p:cNvGrpSpPr/>
          <p:nvPr/>
        </p:nvGrpSpPr>
        <p:grpSpPr>
          <a:xfrm>
            <a:off x="-652845" y="563857"/>
            <a:ext cx="3715514" cy="950295"/>
            <a:chOff x="-288656" y="889040"/>
            <a:chExt cx="3006302" cy="768904"/>
          </a:xfrm>
        </p:grpSpPr>
        <p:sp>
          <p:nvSpPr>
            <p:cNvPr id="22" name="椭圆 21"/>
            <p:cNvSpPr/>
            <p:nvPr/>
          </p:nvSpPr>
          <p:spPr>
            <a:xfrm>
              <a:off x="970762" y="1050892"/>
              <a:ext cx="498764" cy="4987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endParaRPr>
            </a:p>
          </p:txBody>
        </p:sp>
        <p:pic>
          <p:nvPicPr>
            <p:cNvPr id="25" name="图片 24" descr="澜湄Log"/>
            <p:cNvPicPr>
              <a:picLocks noChangeAspect="1"/>
            </p:cNvPicPr>
            <p:nvPr/>
          </p:nvPicPr>
          <p:blipFill rotWithShape="1">
            <a:blip r:embed="rId4"/>
            <a:srcRect t="9480" b="37546"/>
            <a:stretch>
              <a:fillRect/>
            </a:stretch>
          </p:blipFill>
          <p:spPr>
            <a:xfrm>
              <a:off x="-288656" y="889040"/>
              <a:ext cx="3006302" cy="768904"/>
            </a:xfrm>
            <a:prstGeom prst="rect">
              <a:avLst/>
            </a:prstGeom>
          </p:spPr>
        </p:pic>
      </p:grpSp>
      <p:sp>
        <p:nvSpPr>
          <p:cNvPr id="27" name="文本框 26">
            <a:extLst>
              <a:ext uri="{FF2B5EF4-FFF2-40B4-BE49-F238E27FC236}">
                <a16:creationId xmlns="" xmlns:a16="http://schemas.microsoft.com/office/drawing/2014/main" id="{C6EC1CF7-C9A6-4C9B-BF1D-1AE3F64878B8}"/>
              </a:ext>
            </a:extLst>
          </p:cNvPr>
          <p:cNvSpPr txBox="1"/>
          <p:nvPr/>
        </p:nvSpPr>
        <p:spPr>
          <a:xfrm>
            <a:off x="3950197" y="8473337"/>
            <a:ext cx="3113543" cy="1892826"/>
          </a:xfrm>
          <a:prstGeom prst="rect">
            <a:avLst/>
          </a:prstGeom>
          <a:noFill/>
        </p:spPr>
        <p:txBody>
          <a:bodyPr wrap="square" rtlCol="0">
            <a:spAutoFit/>
          </a:bodyPr>
          <a:lstStyle/>
          <a:p>
            <a:pPr algn="just"/>
            <a:r>
              <a:rPr lang="en-US" altLang="zh-CN" sz="900" kern="100" dirty="0">
                <a:latin typeface="Arial" panose="020B0604020202020204" pitchFamily="34" charset="0"/>
                <a:cs typeface="Arial" panose="020B0604020202020204" pitchFamily="34" charset="0"/>
              </a:rPr>
              <a:t>Ms. </a:t>
            </a:r>
            <a:r>
              <a:rPr lang="en-US" altLang="zh-CN" sz="900" kern="100" dirty="0" err="1">
                <a:latin typeface="Arial" panose="020B0604020202020204" pitchFamily="34" charset="0"/>
                <a:cs typeface="Arial" panose="020B0604020202020204" pitchFamily="34" charset="0"/>
              </a:rPr>
              <a:t>Chayanis</a:t>
            </a:r>
            <a:r>
              <a:rPr lang="en-US" altLang="zh-CN" sz="900" kern="100" dirty="0">
                <a:latin typeface="Arial" panose="020B0604020202020204" pitchFamily="34" charset="0"/>
                <a:cs typeface="Arial" panose="020B0604020202020204" pitchFamily="34" charset="0"/>
              </a:rPr>
              <a:t> </a:t>
            </a:r>
            <a:r>
              <a:rPr lang="en-US" altLang="zh-CN" sz="900" kern="100" dirty="0" err="1" smtClean="0">
                <a:latin typeface="Arial" panose="020B0604020202020204" pitchFamily="34" charset="0"/>
                <a:cs typeface="Arial" panose="020B0604020202020204" pitchFamily="34" charset="0"/>
              </a:rPr>
              <a:t>Krittasudthacheewa</a:t>
            </a:r>
            <a:r>
              <a:rPr lang="en-US" altLang="zh-CN" sz="900" kern="100" dirty="0" smtClean="0">
                <a:latin typeface="Arial" panose="020B0604020202020204" pitchFamily="34" charset="0"/>
                <a:cs typeface="Arial" panose="020B0604020202020204" pitchFamily="34" charset="0"/>
              </a:rPr>
              <a:t>, Deputy Director,  Asia Center, Stockholm </a:t>
            </a:r>
            <a:r>
              <a:rPr lang="en-US" altLang="zh-CN" sz="900" kern="100" dirty="0">
                <a:latin typeface="Arial" panose="020B0604020202020204" pitchFamily="34" charset="0"/>
                <a:cs typeface="Arial" panose="020B0604020202020204" pitchFamily="34" charset="0"/>
              </a:rPr>
              <a:t>Environment </a:t>
            </a:r>
            <a:r>
              <a:rPr lang="en-US" altLang="zh-CN" sz="900" kern="100" dirty="0" smtClean="0">
                <a:latin typeface="Arial" panose="020B0604020202020204" pitchFamily="34" charset="0"/>
                <a:cs typeface="Arial" panose="020B0604020202020204" pitchFamily="34" charset="0"/>
              </a:rPr>
              <a:t>Institute, introduced that Lancang-Mekong countries have fully considered the </a:t>
            </a:r>
            <a:r>
              <a:rPr lang="zh-CN" altLang="zh-CN" sz="900" kern="100" dirty="0" smtClean="0">
                <a:latin typeface="Arial" panose="020B0604020202020204" pitchFamily="34" charset="0"/>
                <a:cs typeface="Arial" panose="020B0604020202020204" pitchFamily="34" charset="0"/>
              </a:rPr>
              <a:t>“</a:t>
            </a:r>
            <a:r>
              <a:rPr lang="en-US" altLang="zh-CN" sz="900" kern="100" dirty="0" smtClean="0">
                <a:latin typeface="Arial" panose="020B0604020202020204" pitchFamily="34" charset="0"/>
                <a:cs typeface="Arial" panose="020B0604020202020204" pitchFamily="34" charset="0"/>
              </a:rPr>
              <a:t>WEF Nexus</a:t>
            </a:r>
            <a:r>
              <a:rPr lang="zh-CN" altLang="zh-CN" sz="900" kern="100" dirty="0" smtClean="0">
                <a:latin typeface="Arial" panose="020B0604020202020204" pitchFamily="34" charset="0"/>
                <a:cs typeface="Arial" panose="020B0604020202020204" pitchFamily="34" charset="0"/>
              </a:rPr>
              <a:t>”</a:t>
            </a:r>
            <a:r>
              <a:rPr lang="en-US" altLang="zh-CN" sz="900" kern="100" dirty="0">
                <a:latin typeface="Arial" panose="020B0604020202020204" pitchFamily="34" charset="0"/>
                <a:cs typeface="Arial" panose="020B0604020202020204" pitchFamily="34" charset="0"/>
              </a:rPr>
              <a:t> when developing their economic development </a:t>
            </a:r>
            <a:r>
              <a:rPr lang="en-US" altLang="zh-CN" sz="900" kern="100" dirty="0" smtClean="0">
                <a:latin typeface="Arial" panose="020B0604020202020204" pitchFamily="34" charset="0"/>
                <a:cs typeface="Arial" panose="020B0604020202020204" pitchFamily="34" charset="0"/>
              </a:rPr>
              <a:t>plans, and enhanced water, energy and food security through technological exchanges and data sharing in international cooperation.</a:t>
            </a:r>
            <a:r>
              <a:rPr lang="en-US" altLang="zh-CN" sz="900" kern="100" dirty="0">
                <a:latin typeface="Arial" panose="020B0604020202020204" pitchFamily="34" charset="0"/>
                <a:cs typeface="Arial" panose="020B0604020202020204" pitchFamily="34" charset="0"/>
              </a:rPr>
              <a:t> </a:t>
            </a:r>
            <a:r>
              <a:rPr lang="en-US" altLang="zh-CN" sz="900" kern="100" dirty="0" smtClean="0">
                <a:latin typeface="Arial" panose="020B0604020202020204" pitchFamily="34" charset="0"/>
                <a:cs typeface="Arial" panose="020B0604020202020204" pitchFamily="34" charset="0"/>
              </a:rPr>
              <a:t>Countries in the sub-region can identify key points of structural transformation through </a:t>
            </a:r>
            <a:r>
              <a:rPr lang="en-US" altLang="zh-CN" sz="900" kern="100" dirty="0">
                <a:latin typeface="Arial" panose="020B0604020202020204" pitchFamily="34" charset="0"/>
                <a:cs typeface="Arial" panose="020B0604020202020204" pitchFamily="34" charset="0"/>
              </a:rPr>
              <a:t>the </a:t>
            </a:r>
            <a:r>
              <a:rPr lang="zh-CN" altLang="zh-CN" sz="900" kern="100" dirty="0">
                <a:latin typeface="Arial" panose="020B0604020202020204" pitchFamily="34" charset="0"/>
                <a:cs typeface="Arial" panose="020B0604020202020204" pitchFamily="34" charset="0"/>
              </a:rPr>
              <a:t>“</a:t>
            </a:r>
            <a:r>
              <a:rPr lang="en-US" altLang="zh-CN" sz="900" kern="100" dirty="0">
                <a:latin typeface="Arial" panose="020B0604020202020204" pitchFamily="34" charset="0"/>
                <a:cs typeface="Arial" panose="020B0604020202020204" pitchFamily="34" charset="0"/>
              </a:rPr>
              <a:t>WEF Nexus</a:t>
            </a:r>
            <a:r>
              <a:rPr lang="zh-CN" altLang="zh-CN" sz="900" kern="100" dirty="0" smtClean="0">
                <a:latin typeface="Arial" panose="020B0604020202020204" pitchFamily="34" charset="0"/>
                <a:cs typeface="Arial" panose="020B0604020202020204" pitchFamily="34" charset="0"/>
              </a:rPr>
              <a:t>”</a:t>
            </a:r>
            <a:r>
              <a:rPr lang="en-US" altLang="zh-CN" sz="900" kern="100" dirty="0" smtClean="0">
                <a:latin typeface="Arial" panose="020B0604020202020204" pitchFamily="34" charset="0"/>
                <a:cs typeface="Arial" panose="020B0604020202020204" pitchFamily="34" charset="0"/>
              </a:rPr>
              <a:t>, develop adaptation policies and keep sharing information and knowledge, with a view to promoting sustainable resource management in each country and throughout the sub-region.</a:t>
            </a:r>
            <a:endParaRPr lang="zh-CN" altLang="zh-CN" sz="900" kern="100" dirty="0">
              <a:latin typeface="Arial" panose="020B0604020202020204" pitchFamily="34" charset="0"/>
              <a:cs typeface="Arial" panose="020B0604020202020204" pitchFamily="34" charset="0"/>
            </a:endParaRPr>
          </a:p>
          <a:p>
            <a:pPr indent="252000" algn="just">
              <a:spcAft>
                <a:spcPts val="0"/>
              </a:spcAft>
            </a:pPr>
            <a:endParaRPr lang="zh-CN" altLang="zh-CN" sz="900" kern="100" dirty="0">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312" y="5549535"/>
            <a:ext cx="1219200" cy="1619250"/>
          </a:xfrm>
          <a:prstGeom prst="rect">
            <a:avLst/>
          </a:prstGeom>
        </p:spPr>
      </p:pic>
      <p:pic>
        <p:nvPicPr>
          <p:cNvPr id="24" name="图片 23"/>
          <p:cNvPicPr/>
          <p:nvPr/>
        </p:nvPicPr>
        <p:blipFill rotWithShape="1">
          <a:blip r:embed="rId6" cstate="print">
            <a:extLst>
              <a:ext uri="{28A0092B-C50C-407E-A947-70E740481C1C}">
                <a14:useLocalDpi xmlns:a14="http://schemas.microsoft.com/office/drawing/2010/main" val="0"/>
              </a:ext>
            </a:extLst>
          </a:blip>
          <a:srcRect l="33308" t="13246" r="18393"/>
          <a:stretch/>
        </p:blipFill>
        <p:spPr>
          <a:xfrm>
            <a:off x="5731894" y="6880938"/>
            <a:ext cx="972000" cy="972000"/>
          </a:xfrm>
          <a:prstGeom prst="ellipse">
            <a:avLst/>
          </a:prstGeom>
          <a:ln w="63500" cap="rnd">
            <a:solidFill>
              <a:srgbClr val="1EA4BF"/>
            </a:solidFill>
          </a:ln>
          <a:effectLst/>
        </p:spPr>
      </p:pic>
      <p:pic>
        <p:nvPicPr>
          <p:cNvPr id="28" name="图片 27"/>
          <p:cNvPicPr/>
          <p:nvPr/>
        </p:nvPicPr>
        <p:blipFill rotWithShape="1">
          <a:blip r:embed="rId7" cstate="print">
            <a:extLst>
              <a:ext uri="{28A0092B-C50C-407E-A947-70E740481C1C}">
                <a14:useLocalDpi xmlns:a14="http://schemas.microsoft.com/office/drawing/2010/main" val="0"/>
              </a:ext>
            </a:extLst>
          </a:blip>
          <a:srcRect l="29998" t="10296" r="18425"/>
          <a:stretch/>
        </p:blipFill>
        <p:spPr>
          <a:xfrm>
            <a:off x="2576669" y="8871833"/>
            <a:ext cx="972000" cy="972000"/>
          </a:xfrm>
          <a:prstGeom prst="ellipse">
            <a:avLst/>
          </a:prstGeom>
          <a:ln w="63500" cap="rnd">
            <a:solidFill>
              <a:srgbClr val="1EA4BF"/>
            </a:solidFill>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61">
            <a:extLst>
              <a:ext uri="{FF2B5EF4-FFF2-40B4-BE49-F238E27FC236}">
                <a16:creationId xmlns="" xmlns:a16="http://schemas.microsoft.com/office/drawing/2014/main" id="{825A9AEB-E80B-4F84-8E89-3C10A863732B}"/>
              </a:ext>
            </a:extLst>
          </p:cNvPr>
          <p:cNvSpPr txBox="1"/>
          <p:nvPr/>
        </p:nvSpPr>
        <p:spPr>
          <a:xfrm>
            <a:off x="2044945" y="1517860"/>
            <a:ext cx="4933713" cy="954107"/>
          </a:xfrm>
          <a:prstGeom prst="rect">
            <a:avLst/>
          </a:prstGeom>
          <a:noFill/>
        </p:spPr>
        <p:txBody>
          <a:bodyPr wrap="square">
            <a:spAutoFit/>
          </a:bodyPr>
          <a:lstStyle/>
          <a:p>
            <a:pPr algn="just"/>
            <a:r>
              <a:rPr lang="en-US" altLang="zh-CN" sz="800" kern="100" dirty="0">
                <a:latin typeface="Arial" panose="020B0604020202020204" pitchFamily="34" charset="0"/>
                <a:cs typeface="Arial" panose="020B0604020202020204" pitchFamily="34" charset="0"/>
              </a:rPr>
              <a:t>Mr. </a:t>
            </a:r>
            <a:r>
              <a:rPr lang="en-US" altLang="zh-CN" sz="800" kern="100" dirty="0" err="1">
                <a:latin typeface="Arial" panose="020B0604020202020204" pitchFamily="34" charset="0"/>
                <a:cs typeface="Arial" panose="020B0604020202020204" pitchFamily="34" charset="0"/>
              </a:rPr>
              <a:t>BounEua</a:t>
            </a:r>
            <a:r>
              <a:rPr lang="en-US" altLang="zh-CN" sz="800" kern="100" dirty="0">
                <a:latin typeface="Arial" panose="020B0604020202020204" pitchFamily="34" charset="0"/>
                <a:cs typeface="Arial" panose="020B0604020202020204" pitchFamily="34" charset="0"/>
              </a:rPr>
              <a:t> </a:t>
            </a:r>
            <a:r>
              <a:rPr lang="en-US" altLang="zh-CN" sz="800" kern="100" dirty="0" err="1" smtClean="0">
                <a:latin typeface="Arial" panose="020B0604020202020204" pitchFamily="34" charset="0"/>
                <a:cs typeface="Arial" panose="020B0604020202020204" pitchFamily="34" charset="0"/>
              </a:rPr>
              <a:t>Khamphilavanh</a:t>
            </a:r>
            <a:r>
              <a:rPr lang="en-US" altLang="zh-CN" sz="800" kern="100" dirty="0" smtClean="0">
                <a:latin typeface="Arial" panose="020B0604020202020204" pitchFamily="34" charset="0"/>
                <a:cs typeface="Arial" panose="020B0604020202020204" pitchFamily="34" charset="0"/>
              </a:rPr>
              <a:t>, Deputy Director for Greenhouse Gas Emission and Mitigation, Department of Climate Change, Ministry of Natural Resources and Environment of Lao PDR, said that Lao PDR will build an energy efficiency data center, launch carbon credit registration and have projects certified with emissions reduction credits based on the vision of green economic growth and sustainable resilient development. Meanwhile, Lao PDR will strive to move towards low-carbon emissions by developing an urban low-carbon development strategy and facilitating the development of clean and environmentally-friendly technologies.</a:t>
            </a:r>
            <a:endParaRPr lang="en-US" altLang="zh-CN" sz="800" kern="100" dirty="0">
              <a:latin typeface="Arial" panose="020B0604020202020204" pitchFamily="34" charset="0"/>
              <a:cs typeface="Arial" panose="020B0604020202020204" pitchFamily="34" charset="0"/>
            </a:endParaRPr>
          </a:p>
        </p:txBody>
      </p:sp>
      <p:sp>
        <p:nvSpPr>
          <p:cNvPr id="16" name="矩形 15"/>
          <p:cNvSpPr/>
          <p:nvPr/>
        </p:nvSpPr>
        <p:spPr>
          <a:xfrm>
            <a:off x="-25719" y="304409"/>
            <a:ext cx="7611111" cy="206274"/>
          </a:xfrm>
          <a:prstGeom prst="rect">
            <a:avLst/>
          </a:prstGeom>
          <a:solidFill>
            <a:srgbClr val="1EA4BF"/>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r>
              <a:rPr lang="zh-CN" altLang="en-US" sz="700" b="1" dirty="0">
                <a:latin typeface="Arial" panose="020B0604020202020204" pitchFamily="34" charset="0"/>
                <a:cs typeface="Arial" panose="020B0604020202020204" pitchFamily="34" charset="0"/>
                <a:sym typeface="+mn-ea"/>
              </a:rPr>
              <a:t>                 </a:t>
            </a:r>
            <a:r>
              <a:rPr lang="en-US" altLang="zh-CN" sz="700" b="1" dirty="0" smtClean="0">
                <a:latin typeface="Arial" panose="020B0604020202020204" pitchFamily="34" charset="0"/>
                <a:cs typeface="Arial" panose="020B0604020202020204" pitchFamily="34" charset="0"/>
                <a:sym typeface="+mn-ea"/>
              </a:rPr>
              <a:t>Lancang-Mekong Environmental Cooperation Newsletter</a:t>
            </a:r>
            <a:endParaRPr lang="zh-CN" altLang="en-US" sz="700" b="1" dirty="0">
              <a:latin typeface="Arial" panose="020B0604020202020204" pitchFamily="34" charset="0"/>
              <a:cs typeface="Arial" panose="020B0604020202020204" pitchFamily="34" charset="0"/>
              <a:sym typeface="+mn-ea"/>
            </a:endParaRPr>
          </a:p>
        </p:txBody>
      </p:sp>
      <p:cxnSp>
        <p:nvCxnSpPr>
          <p:cNvPr id="17" name="直接连接符 16"/>
          <p:cNvCxnSpPr>
            <a:cxnSpLocks/>
          </p:cNvCxnSpPr>
          <p:nvPr/>
        </p:nvCxnSpPr>
        <p:spPr>
          <a:xfrm>
            <a:off x="1209675" y="8744162"/>
            <a:ext cx="5844419" cy="0"/>
          </a:xfrm>
          <a:prstGeom prst="line">
            <a:avLst/>
          </a:prstGeom>
          <a:ln>
            <a:solidFill>
              <a:srgbClr val="00A0E9"/>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58713" y="8614481"/>
            <a:ext cx="3952029" cy="1533753"/>
          </a:xfrm>
          <a:prstGeom prst="rect">
            <a:avLst/>
          </a:prstGeom>
          <a:noFill/>
        </p:spPr>
        <p:txBody>
          <a:bodyPr wrap="square" rtlCol="0">
            <a:spAutoFit/>
          </a:bodyPr>
          <a:lstStyle/>
          <a:p>
            <a:pPr>
              <a:spcBef>
                <a:spcPts val="50"/>
              </a:spcBef>
              <a:spcAft>
                <a:spcPts val="50"/>
              </a:spcAft>
            </a:pPr>
            <a:r>
              <a:rPr lang="en-US" altLang="zh-CN" sz="700" b="1" dirty="0" smtClean="0">
                <a:solidFill>
                  <a:srgbClr val="00A0E9"/>
                </a:solidFill>
                <a:latin typeface="Arial" panose="020B0604020202020204" pitchFamily="34" charset="0"/>
                <a:ea typeface="等线" panose="02010600030101010101" pitchFamily="2" charset="-122"/>
                <a:cs typeface="Arial" panose="020B0604020202020204" pitchFamily="34" charset="0"/>
              </a:rPr>
              <a:t>Contact Us</a:t>
            </a:r>
            <a:endParaRPr lang="en-US" altLang="zh-CN" sz="700" b="1" dirty="0">
              <a:solidFill>
                <a:srgbClr val="00A0E9"/>
              </a:solidFill>
              <a:latin typeface="Arial" panose="020B0604020202020204" pitchFamily="34" charset="0"/>
              <a:ea typeface="等线" panose="02010600030101010101" pitchFamily="2" charset="-122"/>
              <a:cs typeface="Arial" panose="020B0604020202020204" pitchFamily="34" charset="0"/>
            </a:endParaRPr>
          </a:p>
          <a:p>
            <a:pPr>
              <a:spcBef>
                <a:spcPts val="50"/>
              </a:spcBef>
              <a:spcAft>
                <a:spcPts val="50"/>
              </a:spcAft>
            </a:pPr>
            <a:endParaRPr lang="en-US" altLang="zh-CN" sz="700" dirty="0">
              <a:latin typeface="Arial" panose="020B0604020202020204" pitchFamily="34" charset="0"/>
              <a:ea typeface="等线" panose="02010600030101010101" pitchFamily="2" charset="-122"/>
              <a:cs typeface="Arial" panose="020B0604020202020204" pitchFamily="34" charset="0"/>
            </a:endParaRPr>
          </a:p>
          <a:p>
            <a:pPr>
              <a:spcBef>
                <a:spcPts val="50"/>
              </a:spcBef>
              <a:spcAft>
                <a:spcPts val="50"/>
              </a:spcAft>
            </a:pPr>
            <a:r>
              <a:rPr lang="en-US" altLang="zh-CN" sz="700" b="1" dirty="0" smtClean="0">
                <a:latin typeface="Arial" panose="020B0604020202020204" pitchFamily="34" charset="0"/>
                <a:ea typeface="等线" panose="02010600030101010101" pitchFamily="2" charset="-122"/>
                <a:cs typeface="Arial" panose="020B0604020202020204" pitchFamily="34" charset="0"/>
              </a:rPr>
              <a:t>Lancang-Mekong Environmental Cooperation Center</a:t>
            </a:r>
            <a:endParaRPr lang="en-US" altLang="zh-CN" sz="700" b="1" dirty="0">
              <a:latin typeface="Arial" panose="020B0604020202020204" pitchFamily="34" charset="0"/>
              <a:ea typeface="等线" panose="02010600030101010101" pitchFamily="2" charset="-122"/>
              <a:cs typeface="Arial" panose="020B0604020202020204" pitchFamily="34" charset="0"/>
            </a:endParaRPr>
          </a:p>
          <a:p>
            <a:pPr algn="l">
              <a:spcBef>
                <a:spcPts val="50"/>
              </a:spcBef>
              <a:spcAft>
                <a:spcPts val="50"/>
              </a:spcAft>
            </a:pPr>
            <a:r>
              <a:rPr lang="en-US" altLang="zh-CN" sz="700" b="1" dirty="0" smtClean="0">
                <a:latin typeface="Arial" panose="020B0604020202020204" pitchFamily="34" charset="0"/>
                <a:ea typeface="等线" panose="02010600030101010101" pitchFamily="2" charset="-122"/>
                <a:cs typeface="Arial" panose="020B0604020202020204" pitchFamily="34" charset="0"/>
              </a:rPr>
              <a:t>Foreign Environmental Cooperation Center, Ministry of Ecology and Environment</a:t>
            </a:r>
            <a:endParaRPr lang="en-US" altLang="zh-CN" sz="700" dirty="0">
              <a:latin typeface="Arial" panose="020B0604020202020204" pitchFamily="34" charset="0"/>
              <a:ea typeface="等线" panose="02010600030101010101" pitchFamily="2" charset="-122"/>
              <a:cs typeface="Arial" panose="020B0604020202020204" pitchFamily="34" charset="0"/>
            </a:endParaRPr>
          </a:p>
          <a:p>
            <a:pPr algn="l">
              <a:spcBef>
                <a:spcPts val="50"/>
              </a:spcBef>
              <a:spcAft>
                <a:spcPts val="50"/>
              </a:spcAft>
            </a:pPr>
            <a:r>
              <a:rPr lang="en-US" altLang="zh-CN" sz="700" dirty="0" smtClean="0">
                <a:latin typeface="Arial" panose="020B0604020202020204" pitchFamily="34" charset="0"/>
                <a:ea typeface="等线" panose="02010600030101010101" pitchFamily="2" charset="-122"/>
                <a:cs typeface="Arial" panose="020B0604020202020204" pitchFamily="34" charset="0"/>
              </a:rPr>
              <a:t>Address: No.5 </a:t>
            </a:r>
            <a:r>
              <a:rPr lang="en-US" altLang="zh-CN" sz="700" dirty="0" err="1" smtClean="0">
                <a:latin typeface="Arial" panose="020B0604020202020204" pitchFamily="34" charset="0"/>
                <a:ea typeface="等线" panose="02010600030101010101" pitchFamily="2" charset="-122"/>
                <a:cs typeface="Arial" panose="020B0604020202020204" pitchFamily="34" charset="0"/>
              </a:rPr>
              <a:t>Houyingfang</a:t>
            </a:r>
            <a:r>
              <a:rPr lang="en-US" altLang="zh-CN" sz="700" dirty="0" smtClean="0">
                <a:latin typeface="Arial" panose="020B0604020202020204" pitchFamily="34" charset="0"/>
                <a:ea typeface="等线" panose="02010600030101010101" pitchFamily="2" charset="-122"/>
                <a:cs typeface="Arial" panose="020B0604020202020204" pitchFamily="34" charset="0"/>
              </a:rPr>
              <a:t> Hutong, </a:t>
            </a:r>
            <a:r>
              <a:rPr lang="en-US" altLang="zh-CN" sz="700" dirty="0" err="1" smtClean="0">
                <a:latin typeface="Arial" panose="020B0604020202020204" pitchFamily="34" charset="0"/>
                <a:ea typeface="等线" panose="02010600030101010101" pitchFamily="2" charset="-122"/>
                <a:cs typeface="Arial" panose="020B0604020202020204" pitchFamily="34" charset="0"/>
              </a:rPr>
              <a:t>Xicheng</a:t>
            </a:r>
            <a:r>
              <a:rPr lang="en-US" altLang="zh-CN" sz="700" dirty="0" smtClean="0">
                <a:latin typeface="Arial" panose="020B0604020202020204" pitchFamily="34" charset="0"/>
                <a:ea typeface="等线" panose="02010600030101010101" pitchFamily="2" charset="-122"/>
                <a:cs typeface="Arial" panose="020B0604020202020204" pitchFamily="34" charset="0"/>
              </a:rPr>
              <a:t> District, Beijing, 100035, P. R. China</a:t>
            </a:r>
            <a:endParaRPr lang="en-US" altLang="zh-CN" sz="700" dirty="0">
              <a:latin typeface="Arial" panose="020B0604020202020204" pitchFamily="34" charset="0"/>
              <a:ea typeface="等线" panose="02010600030101010101" pitchFamily="2" charset="-122"/>
              <a:cs typeface="Arial" panose="020B0604020202020204" pitchFamily="34" charset="0"/>
            </a:endParaRPr>
          </a:p>
          <a:p>
            <a:pPr algn="l">
              <a:spcBef>
                <a:spcPts val="50"/>
              </a:spcBef>
              <a:spcAft>
                <a:spcPts val="50"/>
              </a:spcAft>
            </a:pPr>
            <a:r>
              <a:rPr lang="en-US" altLang="zh-CN" sz="700" dirty="0" smtClean="0">
                <a:latin typeface="Arial" panose="020B0604020202020204" pitchFamily="34" charset="0"/>
                <a:ea typeface="等线" panose="02010600030101010101" pitchFamily="2" charset="-122"/>
                <a:cs typeface="Arial" panose="020B0604020202020204" pitchFamily="34" charset="0"/>
              </a:rPr>
              <a:t>Tel: +</a:t>
            </a:r>
            <a:r>
              <a:rPr lang="en-US" altLang="zh-CN" sz="700" dirty="0">
                <a:latin typeface="Arial" panose="020B0604020202020204" pitchFamily="34" charset="0"/>
                <a:ea typeface="等线" panose="02010600030101010101" pitchFamily="2" charset="-122"/>
                <a:cs typeface="Arial" panose="020B0604020202020204" pitchFamily="34" charset="0"/>
              </a:rPr>
              <a:t>86-010-82268277/8221</a:t>
            </a:r>
          </a:p>
          <a:p>
            <a:pPr algn="l">
              <a:spcBef>
                <a:spcPts val="50"/>
              </a:spcBef>
              <a:spcAft>
                <a:spcPts val="50"/>
              </a:spcAft>
            </a:pPr>
            <a:r>
              <a:rPr lang="en-US" altLang="zh-CN" sz="700" dirty="0" smtClean="0">
                <a:latin typeface="Arial" panose="020B0604020202020204" pitchFamily="34" charset="0"/>
                <a:ea typeface="等线" panose="02010600030101010101" pitchFamily="2" charset="-122"/>
                <a:cs typeface="Arial" panose="020B0604020202020204" pitchFamily="34" charset="0"/>
              </a:rPr>
              <a:t>Fax:</a:t>
            </a:r>
            <a:r>
              <a:rPr lang="zh-CN" altLang="en-US" sz="700" dirty="0">
                <a:latin typeface="Arial" panose="020B0604020202020204" pitchFamily="34" charset="0"/>
                <a:ea typeface="等线" panose="02010600030101010101" pitchFamily="2" charset="-122"/>
                <a:cs typeface="Arial" panose="020B0604020202020204" pitchFamily="34" charset="0"/>
              </a:rPr>
              <a:t> </a:t>
            </a:r>
            <a:r>
              <a:rPr lang="en-US" altLang="zh-CN" sz="700" dirty="0" smtClean="0">
                <a:latin typeface="Arial" panose="020B0604020202020204" pitchFamily="34" charset="0"/>
                <a:ea typeface="等线" panose="02010600030101010101" pitchFamily="2" charset="-122"/>
                <a:cs typeface="Arial" panose="020B0604020202020204" pitchFamily="34" charset="0"/>
              </a:rPr>
              <a:t>+</a:t>
            </a:r>
            <a:r>
              <a:rPr lang="en-US" altLang="zh-CN" sz="700" dirty="0">
                <a:latin typeface="Arial" panose="020B0604020202020204" pitchFamily="34" charset="0"/>
                <a:ea typeface="等线" panose="02010600030101010101" pitchFamily="2" charset="-122"/>
                <a:cs typeface="Arial" panose="020B0604020202020204" pitchFamily="34" charset="0"/>
              </a:rPr>
              <a:t>86-010-82200579</a:t>
            </a:r>
          </a:p>
          <a:p>
            <a:pPr algn="l">
              <a:spcBef>
                <a:spcPts val="50"/>
              </a:spcBef>
              <a:spcAft>
                <a:spcPts val="50"/>
              </a:spcAft>
            </a:pPr>
            <a:r>
              <a:rPr lang="en-US" altLang="zh-CN" sz="700" dirty="0" smtClean="0">
                <a:latin typeface="Arial" panose="020B0604020202020204" pitchFamily="34" charset="0"/>
                <a:ea typeface="等线" panose="02010600030101010101" pitchFamily="2" charset="-122"/>
                <a:cs typeface="Arial" panose="020B0604020202020204" pitchFamily="34" charset="0"/>
              </a:rPr>
              <a:t>E-mail:</a:t>
            </a:r>
            <a:r>
              <a:rPr lang="zh-CN" altLang="en-US" sz="700" dirty="0">
                <a:latin typeface="Arial" panose="020B0604020202020204" pitchFamily="34" charset="0"/>
                <a:ea typeface="等线" panose="02010600030101010101" pitchFamily="2" charset="-122"/>
                <a:cs typeface="Arial" panose="020B0604020202020204" pitchFamily="34" charset="0"/>
              </a:rPr>
              <a:t> </a:t>
            </a:r>
            <a:r>
              <a:rPr lang="en-US" altLang="zh-CN" sz="700" dirty="0" smtClean="0">
                <a:latin typeface="Arial" panose="020B0604020202020204" pitchFamily="34" charset="0"/>
                <a:ea typeface="等线" panose="02010600030101010101" pitchFamily="2" charset="-122"/>
                <a:cs typeface="Arial" panose="020B0604020202020204" pitchFamily="34" charset="0"/>
              </a:rPr>
              <a:t>tang.huaqing@fecomee.org.cn</a:t>
            </a:r>
            <a:endParaRPr lang="en-US" altLang="zh-CN" sz="700" dirty="0">
              <a:latin typeface="Arial" panose="020B0604020202020204" pitchFamily="34" charset="0"/>
              <a:ea typeface="等线" panose="02010600030101010101" pitchFamily="2" charset="-122"/>
              <a:cs typeface="Arial" panose="020B0604020202020204" pitchFamily="34" charset="0"/>
            </a:endParaRPr>
          </a:p>
          <a:p>
            <a:pPr algn="l">
              <a:spcBef>
                <a:spcPts val="50"/>
              </a:spcBef>
              <a:spcAft>
                <a:spcPts val="50"/>
              </a:spcAft>
            </a:pPr>
            <a:r>
              <a:rPr lang="en-US" altLang="zh-CN" sz="700" dirty="0">
                <a:latin typeface="Arial" panose="020B0604020202020204" pitchFamily="34" charset="0"/>
                <a:ea typeface="等线" panose="02010600030101010101" pitchFamily="2" charset="-122"/>
                <a:cs typeface="Arial" panose="020B0604020202020204" pitchFamily="34" charset="0"/>
              </a:rPr>
              <a:t>            </a:t>
            </a:r>
            <a:r>
              <a:rPr lang="en-US" altLang="zh-CN" sz="700" dirty="0" smtClean="0">
                <a:latin typeface="Arial" panose="020B0604020202020204" pitchFamily="34" charset="0"/>
                <a:ea typeface="等线" panose="02010600030101010101" pitchFamily="2" charset="-122"/>
                <a:cs typeface="Arial" panose="020B0604020202020204" pitchFamily="34" charset="0"/>
              </a:rPr>
              <a:t>li.xia@fecomee.org.cn</a:t>
            </a:r>
            <a:endParaRPr lang="en-US" altLang="zh-CN" sz="700" dirty="0">
              <a:latin typeface="Arial" panose="020B0604020202020204" pitchFamily="34" charset="0"/>
              <a:ea typeface="等线" panose="02010600030101010101" pitchFamily="2" charset="-122"/>
              <a:cs typeface="Arial" panose="020B0604020202020204" pitchFamily="34" charset="0"/>
            </a:endParaRPr>
          </a:p>
          <a:p>
            <a:pPr algn="l">
              <a:spcBef>
                <a:spcPts val="50"/>
              </a:spcBef>
              <a:spcAft>
                <a:spcPts val="50"/>
              </a:spcAft>
            </a:pPr>
            <a:r>
              <a:rPr lang="en-US" altLang="zh-CN" sz="700" dirty="0" smtClean="0">
                <a:latin typeface="Arial" panose="020B0604020202020204" pitchFamily="34" charset="0"/>
                <a:ea typeface="等线" panose="02010600030101010101" pitchFamily="2" charset="-122"/>
                <a:cs typeface="Arial" panose="020B0604020202020204" pitchFamily="34" charset="0"/>
              </a:rPr>
              <a:t>Web: http</a:t>
            </a:r>
            <a:r>
              <a:rPr lang="en-US" altLang="zh-CN" sz="700" dirty="0">
                <a:latin typeface="Arial" panose="020B0604020202020204" pitchFamily="34" charset="0"/>
                <a:ea typeface="等线" panose="02010600030101010101" pitchFamily="2" charset="-122"/>
                <a:cs typeface="Arial" panose="020B0604020202020204" pitchFamily="34" charset="0"/>
              </a:rPr>
              <a:t>://www.lmec.org.cn</a:t>
            </a:r>
          </a:p>
          <a:p>
            <a:pPr>
              <a:spcBef>
                <a:spcPts val="50"/>
              </a:spcBef>
              <a:spcAft>
                <a:spcPts val="50"/>
              </a:spcAft>
            </a:pPr>
            <a:r>
              <a:rPr lang="en-US" altLang="zh-CN" sz="700" dirty="0" smtClean="0">
                <a:latin typeface="Arial" panose="020B0604020202020204" pitchFamily="34" charset="0"/>
                <a:ea typeface="等线" panose="02010600030101010101" pitchFamily="2" charset="-122"/>
                <a:cs typeface="Arial" panose="020B0604020202020204" pitchFamily="34" charset="0"/>
              </a:rPr>
              <a:t>WeChat ID: </a:t>
            </a:r>
            <a:r>
              <a:rPr lang="en-US" altLang="zh-CN" sz="700" dirty="0" err="1" smtClean="0">
                <a:latin typeface="Arial" panose="020B0604020202020204" pitchFamily="34" charset="0"/>
                <a:ea typeface="等线" panose="02010600030101010101" pitchFamily="2" charset="-122"/>
                <a:cs typeface="Arial" panose="020B0604020202020204" pitchFamily="34" charset="0"/>
              </a:rPr>
              <a:t>lancang-mekongec</a:t>
            </a:r>
            <a:endParaRPr lang="zh-CN" altLang="en-US" sz="700" dirty="0">
              <a:latin typeface="Arial" panose="020B0604020202020204" pitchFamily="34" charset="0"/>
              <a:ea typeface="等线" panose="02010600030101010101" pitchFamily="2" charset="-122"/>
              <a:cs typeface="Arial" panose="020B0604020202020204" pitchFamily="34" charset="0"/>
            </a:endParaRPr>
          </a:p>
        </p:txBody>
      </p:sp>
      <p:sp>
        <p:nvSpPr>
          <p:cNvPr id="19" name="文本框 18"/>
          <p:cNvSpPr txBox="1"/>
          <p:nvPr/>
        </p:nvSpPr>
        <p:spPr>
          <a:xfrm>
            <a:off x="2975013" y="9686092"/>
            <a:ext cx="4079081" cy="846386"/>
          </a:xfrm>
          <a:prstGeom prst="rect">
            <a:avLst/>
          </a:prstGeom>
          <a:noFill/>
        </p:spPr>
        <p:txBody>
          <a:bodyPr wrap="square">
            <a:spAutoFit/>
          </a:bodyPr>
          <a:lstStyle/>
          <a:p>
            <a:pPr algn="just"/>
            <a:r>
              <a:rPr lang="en-US" altLang="zh-CN" sz="700" dirty="0">
                <a:latin typeface="Arial" panose="020B0604020202020204" pitchFamily="34" charset="0"/>
                <a:cs typeface="Arial" panose="020B0604020202020204" pitchFamily="34" charset="0"/>
              </a:rPr>
              <a:t>About LMEC: Lancang-Mekong Environmental Cooperation Center (LMEC) is an initiative proposed by Chinese Premier Li Keqiang at the 1</a:t>
            </a:r>
            <a:r>
              <a:rPr lang="en-US" altLang="zh-CN" sz="700" baseline="30000" dirty="0">
                <a:latin typeface="Arial" panose="020B0604020202020204" pitchFamily="34" charset="0"/>
                <a:cs typeface="Arial" panose="020B0604020202020204" pitchFamily="34" charset="0"/>
              </a:rPr>
              <a:t>st</a:t>
            </a:r>
            <a:r>
              <a:rPr lang="en-US" altLang="zh-CN" sz="700" dirty="0">
                <a:latin typeface="Arial" panose="020B0604020202020204" pitchFamily="34" charset="0"/>
                <a:cs typeface="Arial" panose="020B0604020202020204" pitchFamily="34" charset="0"/>
              </a:rPr>
              <a:t> Lancang-Mekong</a:t>
            </a:r>
            <a:r>
              <a:rPr lang="zh-CN" altLang="en-US" sz="700" dirty="0">
                <a:latin typeface="Arial" panose="020B0604020202020204" pitchFamily="34" charset="0"/>
                <a:cs typeface="Arial" panose="020B0604020202020204" pitchFamily="34" charset="0"/>
              </a:rPr>
              <a:t> </a:t>
            </a:r>
            <a:r>
              <a:rPr lang="en-US" altLang="zh-CN" sz="700" dirty="0">
                <a:latin typeface="Arial" panose="020B0604020202020204" pitchFamily="34" charset="0"/>
                <a:cs typeface="Arial" panose="020B0604020202020204" pitchFamily="34" charset="0"/>
              </a:rPr>
              <a:t>Cooperation Leaders’ Meeting in March 2016. Officially inaugurated in November 2017 in Beijing, the LMEC aims at advancing cooperation on ecological and environmental protection among Lancang-Mekong countries, providing a platform for environmental and development dialogue, enhancing regional environmental management capacity, facilitating regional environmental cooperation and pushing forward</a:t>
            </a:r>
            <a:r>
              <a:rPr lang="zh-CN" altLang="en-US" sz="700" dirty="0">
                <a:latin typeface="Arial" panose="020B0604020202020204" pitchFamily="34" charset="0"/>
                <a:cs typeface="Arial" panose="020B0604020202020204" pitchFamily="34" charset="0"/>
              </a:rPr>
              <a:t> </a:t>
            </a:r>
            <a:r>
              <a:rPr lang="en-US" altLang="zh-CN" sz="700" dirty="0">
                <a:latin typeface="Arial" panose="020B0604020202020204" pitchFamily="34" charset="0"/>
                <a:cs typeface="Arial" panose="020B0604020202020204" pitchFamily="34" charset="0"/>
              </a:rPr>
              <a:t>regional sustainable development in a concerted manner.</a:t>
            </a:r>
            <a:endParaRPr lang="zh-CN" altLang="en-US" sz="700" dirty="0">
              <a:latin typeface="Arial" panose="020B0604020202020204" pitchFamily="34" charset="0"/>
              <a:cs typeface="Arial" panose="020B0604020202020204" pitchFamily="34" charset="0"/>
            </a:endParaRPr>
          </a:p>
        </p:txBody>
      </p:sp>
      <p:cxnSp>
        <p:nvCxnSpPr>
          <p:cNvPr id="20" name="直接连接符 19"/>
          <p:cNvCxnSpPr/>
          <p:nvPr/>
        </p:nvCxnSpPr>
        <p:spPr>
          <a:xfrm>
            <a:off x="3093282" y="9695162"/>
            <a:ext cx="3805237" cy="0"/>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3107796" y="10555816"/>
            <a:ext cx="3805237" cy="0"/>
          </a:xfrm>
          <a:prstGeom prst="line">
            <a:avLst/>
          </a:prstGeom>
        </p:spPr>
        <p:style>
          <a:lnRef idx="1">
            <a:schemeClr val="dk1"/>
          </a:lnRef>
          <a:fillRef idx="0">
            <a:schemeClr val="dk1"/>
          </a:fillRef>
          <a:effectRef idx="0">
            <a:schemeClr val="dk1"/>
          </a:effectRef>
          <a:fontRef idx="minor">
            <a:schemeClr val="tx1"/>
          </a:fontRef>
        </p:style>
      </p:cxnSp>
      <p:pic>
        <p:nvPicPr>
          <p:cNvPr id="22" name="图片 21" descr="澜湄Log"/>
          <p:cNvPicPr>
            <a:picLocks noChangeAspect="1"/>
          </p:cNvPicPr>
          <p:nvPr/>
        </p:nvPicPr>
        <p:blipFill rotWithShape="1">
          <a:blip r:embed="rId3"/>
          <a:srcRect l="39558" t="9480" r="38601" b="37546"/>
          <a:stretch/>
        </p:blipFill>
        <p:spPr>
          <a:xfrm>
            <a:off x="4309765" y="8859855"/>
            <a:ext cx="668036" cy="782284"/>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9154" y="8949529"/>
            <a:ext cx="668036" cy="668036"/>
          </a:xfrm>
          <a:prstGeom prst="rect">
            <a:avLst/>
          </a:prstGeom>
        </p:spPr>
      </p:pic>
      <p:pic>
        <p:nvPicPr>
          <p:cNvPr id="30" name="图片 29"/>
          <p:cNvPicPr/>
          <p:nvPr/>
        </p:nvPicPr>
        <p:blipFill rotWithShape="1">
          <a:blip r:embed="rId5" cstate="print">
            <a:extLst>
              <a:ext uri="{28A0092B-C50C-407E-A947-70E740481C1C}">
                <a14:useLocalDpi xmlns:a14="http://schemas.microsoft.com/office/drawing/2010/main" val="0"/>
              </a:ext>
            </a:extLst>
          </a:blip>
          <a:srcRect l="35843" t="29780" r="36313" b="30898"/>
          <a:stretch/>
        </p:blipFill>
        <p:spPr bwMode="auto">
          <a:xfrm>
            <a:off x="5910762" y="7432571"/>
            <a:ext cx="972000" cy="972000"/>
          </a:xfrm>
          <a:prstGeom prst="ellipse">
            <a:avLst/>
          </a:prstGeom>
          <a:ln w="63500" cap="rnd">
            <a:solidFill>
              <a:srgbClr val="1EA4BF"/>
            </a:solidFill>
          </a:ln>
          <a:effectLst/>
          <a:extLst>
            <a:ext uri="{53640926-AAD7-44D8-BBD7-CCE9431645EC}">
              <a14:shadowObscured xmlns:a14="http://schemas.microsoft.com/office/drawing/2010/main"/>
            </a:ext>
          </a:extLst>
        </p:spPr>
      </p:pic>
      <p:sp>
        <p:nvSpPr>
          <p:cNvPr id="32" name="文本框 31">
            <a:extLst>
              <a:ext uri="{FF2B5EF4-FFF2-40B4-BE49-F238E27FC236}">
                <a16:creationId xmlns="" xmlns:a16="http://schemas.microsoft.com/office/drawing/2014/main" id="{825A9AEB-E80B-4F84-8E89-3C10A863732B}"/>
              </a:ext>
            </a:extLst>
          </p:cNvPr>
          <p:cNvSpPr txBox="1"/>
          <p:nvPr/>
        </p:nvSpPr>
        <p:spPr>
          <a:xfrm>
            <a:off x="742950" y="2733212"/>
            <a:ext cx="5048250" cy="954107"/>
          </a:xfrm>
          <a:prstGeom prst="rect">
            <a:avLst/>
          </a:prstGeom>
          <a:noFill/>
        </p:spPr>
        <p:txBody>
          <a:bodyPr wrap="square">
            <a:spAutoFit/>
          </a:bodyPr>
          <a:lstStyle/>
          <a:p>
            <a:pPr algn="just"/>
            <a:r>
              <a:rPr lang="en-US" altLang="zh-CN" sz="800" kern="100" dirty="0">
                <a:latin typeface="Arial" panose="020B0604020202020204" pitchFamily="34" charset="0"/>
                <a:cs typeface="Arial" panose="020B0604020202020204" pitchFamily="34" charset="0"/>
              </a:rPr>
              <a:t>Mr. </a:t>
            </a:r>
            <a:r>
              <a:rPr lang="en-US" altLang="zh-CN" sz="800" kern="100" dirty="0" err="1">
                <a:latin typeface="Arial" panose="020B0604020202020204" pitchFamily="34" charset="0"/>
                <a:cs typeface="Arial" panose="020B0604020202020204" pitchFamily="34" charset="0"/>
              </a:rPr>
              <a:t>Teerapong</a:t>
            </a:r>
            <a:r>
              <a:rPr lang="en-US" altLang="zh-CN" sz="800" kern="100" dirty="0">
                <a:latin typeface="Arial" panose="020B0604020202020204" pitchFamily="34" charset="0"/>
                <a:cs typeface="Arial" panose="020B0604020202020204" pitchFamily="34" charset="0"/>
              </a:rPr>
              <a:t> </a:t>
            </a:r>
            <a:r>
              <a:rPr lang="en-US" altLang="zh-CN" sz="800" kern="100" dirty="0" err="1" smtClean="0">
                <a:latin typeface="Arial" panose="020B0604020202020204" pitchFamily="34" charset="0"/>
                <a:cs typeface="Arial" panose="020B0604020202020204" pitchFamily="34" charset="0"/>
              </a:rPr>
              <a:t>Laopongpith</a:t>
            </a:r>
            <a:r>
              <a:rPr lang="en-US" altLang="zh-CN" sz="800" kern="100" dirty="0" smtClean="0">
                <a:latin typeface="Arial" panose="020B0604020202020204" pitchFamily="34" charset="0"/>
                <a:cs typeface="Arial" panose="020B0604020202020204" pitchFamily="34" charset="0"/>
              </a:rPr>
              <a:t>, Environmental Expert, Office of Natural Resources and Environmental Policy and Planning, Ministry of Natural Resources and Environment of Thailand, presented the country’s current elastic strategy against climate change, long-term climate change plan for 2015-2050 and national adaptation plan. He also shared Thailand’s practice in the development of mechanisms and tools to address climate change through a case study of pilot zones for nature-based solutions and capacity building activities in Thailand, thus providing a reference for the construction of climate-resilient cities in Lancang-Mekong countries.</a:t>
            </a:r>
            <a:endParaRPr lang="zh-CN" altLang="zh-CN" sz="800" kern="100" dirty="0" smtClean="0">
              <a:latin typeface="Arial" panose="020B0604020202020204" pitchFamily="34" charset="0"/>
              <a:cs typeface="Arial" panose="020B0604020202020204" pitchFamily="34" charset="0"/>
            </a:endParaRPr>
          </a:p>
        </p:txBody>
      </p:sp>
      <p:sp>
        <p:nvSpPr>
          <p:cNvPr id="33" name="文本框 32">
            <a:extLst>
              <a:ext uri="{FF2B5EF4-FFF2-40B4-BE49-F238E27FC236}">
                <a16:creationId xmlns="" xmlns:a16="http://schemas.microsoft.com/office/drawing/2014/main" id="{825A9AEB-E80B-4F84-8E89-3C10A863732B}"/>
              </a:ext>
            </a:extLst>
          </p:cNvPr>
          <p:cNvSpPr txBox="1"/>
          <p:nvPr/>
        </p:nvSpPr>
        <p:spPr>
          <a:xfrm>
            <a:off x="807309" y="614034"/>
            <a:ext cx="5883777" cy="707886"/>
          </a:xfrm>
          <a:prstGeom prst="rect">
            <a:avLst/>
          </a:prstGeom>
          <a:noFill/>
        </p:spPr>
        <p:txBody>
          <a:bodyPr wrap="square">
            <a:spAutoFit/>
          </a:bodyPr>
          <a:lstStyle/>
          <a:p>
            <a:pPr algn="just"/>
            <a:r>
              <a:rPr lang="en-US" altLang="zh-CN" sz="800" kern="100" dirty="0">
                <a:latin typeface="Arial" panose="020B0604020202020204" pitchFamily="34" charset="0"/>
                <a:cs typeface="Arial" panose="020B0604020202020204" pitchFamily="34" charset="0"/>
              </a:rPr>
              <a:t>Mr. </a:t>
            </a:r>
            <a:r>
              <a:rPr lang="en-US" altLang="zh-CN" sz="800" kern="100" dirty="0" err="1">
                <a:latin typeface="Arial" panose="020B0604020202020204" pitchFamily="34" charset="0"/>
                <a:cs typeface="Arial" panose="020B0604020202020204" pitchFamily="34" charset="0"/>
              </a:rPr>
              <a:t>Yoeung</a:t>
            </a:r>
            <a:r>
              <a:rPr lang="en-US" altLang="zh-CN" sz="800" kern="100" dirty="0">
                <a:latin typeface="Arial" panose="020B0604020202020204" pitchFamily="34" charset="0"/>
                <a:cs typeface="Arial" panose="020B0604020202020204" pitchFamily="34" charset="0"/>
              </a:rPr>
              <a:t> </a:t>
            </a:r>
            <a:r>
              <a:rPr lang="en-US" altLang="zh-CN" sz="800" kern="100" dirty="0" err="1" smtClean="0">
                <a:latin typeface="Arial" panose="020B0604020202020204" pitchFamily="34" charset="0"/>
                <a:cs typeface="Arial" panose="020B0604020202020204" pitchFamily="34" charset="0"/>
              </a:rPr>
              <a:t>Visal</a:t>
            </a:r>
            <a:r>
              <a:rPr lang="en-US" altLang="zh-CN" sz="800" kern="100" dirty="0" smtClean="0">
                <a:latin typeface="Arial" panose="020B0604020202020204" pitchFamily="34" charset="0"/>
                <a:cs typeface="Arial" panose="020B0604020202020204" pitchFamily="34" charset="0"/>
              </a:rPr>
              <a:t>, Assistant Secretary of State, Ministry of Environment of Cambodia, explained that Cambodia evaluates the results of biodiversity conservation by monitoring changes in populations of endangered birds and cranes, mapping the distribution of birds</a:t>
            </a:r>
            <a:r>
              <a:rPr lang="en-US" altLang="zh-CN" sz="800" kern="100" dirty="0">
                <a:latin typeface="Arial" panose="020B0604020202020204" pitchFamily="34" charset="0"/>
                <a:cs typeface="Arial" panose="020B0604020202020204" pitchFamily="34" charset="0"/>
              </a:rPr>
              <a:t> </a:t>
            </a:r>
            <a:r>
              <a:rPr lang="en-US" altLang="zh-CN" sz="800" kern="100" dirty="0" smtClean="0">
                <a:latin typeface="Arial" panose="020B0604020202020204" pitchFamily="34" charset="0"/>
                <a:cs typeface="Arial" panose="020B0604020202020204" pitchFamily="34" charset="0"/>
              </a:rPr>
              <a:t>and conducting water quality monitoring. In terms of wetland ecosystem management, Cambodia focuses on promoting the protection of wetlands and drinking water sources at ministry and department levels to prevent illegal appropriation of land and environmental destruction.</a:t>
            </a:r>
            <a:endParaRPr lang="en-US" altLang="zh-CN" sz="800" kern="100" dirty="0">
              <a:latin typeface="Arial" panose="020B0604020202020204" pitchFamily="34" charset="0"/>
              <a:cs typeface="Arial" panose="020B0604020202020204" pitchFamily="34" charset="0"/>
            </a:endParaRPr>
          </a:p>
        </p:txBody>
      </p:sp>
      <p:sp>
        <p:nvSpPr>
          <p:cNvPr id="34" name="文本框 33">
            <a:extLst>
              <a:ext uri="{FF2B5EF4-FFF2-40B4-BE49-F238E27FC236}">
                <a16:creationId xmlns="" xmlns:a16="http://schemas.microsoft.com/office/drawing/2014/main" id="{825A9AEB-E80B-4F84-8E89-3C10A863732B}"/>
              </a:ext>
            </a:extLst>
          </p:cNvPr>
          <p:cNvSpPr txBox="1"/>
          <p:nvPr/>
        </p:nvSpPr>
        <p:spPr>
          <a:xfrm>
            <a:off x="2059460" y="3834984"/>
            <a:ext cx="4839060" cy="954107"/>
          </a:xfrm>
          <a:prstGeom prst="rect">
            <a:avLst/>
          </a:prstGeom>
          <a:noFill/>
        </p:spPr>
        <p:txBody>
          <a:bodyPr wrap="square">
            <a:spAutoFit/>
          </a:bodyPr>
          <a:lstStyle/>
          <a:p>
            <a:pPr algn="just"/>
            <a:r>
              <a:rPr lang="en-US" altLang="zh-CN" sz="800" kern="100" dirty="0" smtClean="0">
                <a:latin typeface="Arial" panose="020B0604020202020204" pitchFamily="34" charset="0"/>
                <a:cs typeface="Arial" panose="020B0604020202020204" pitchFamily="34" charset="0"/>
              </a:rPr>
              <a:t>Mr. Chen </a:t>
            </a:r>
            <a:r>
              <a:rPr lang="en-US" altLang="zh-CN" sz="800" kern="100" dirty="0" err="1" smtClean="0">
                <a:latin typeface="Arial" panose="020B0604020202020204" pitchFamily="34" charset="0"/>
                <a:cs typeface="Arial" panose="020B0604020202020204" pitchFamily="34" charset="0"/>
              </a:rPr>
              <a:t>Yaxiang</a:t>
            </a:r>
            <a:r>
              <a:rPr lang="en-US" altLang="zh-CN" sz="800" kern="100" dirty="0" smtClean="0">
                <a:latin typeface="Arial" panose="020B0604020202020204" pitchFamily="34" charset="0"/>
                <a:cs typeface="Arial" panose="020B0604020202020204" pitchFamily="34" charset="0"/>
              </a:rPr>
              <a:t>, Associate Research Fellow, Lancang-Mekong Environmental Cooperation Center (LMEC), indicated that as low-carbon energy transformation and reduction of environmental impacts are important development directions of industrial parks, Lancang-Mekong countries should focus on cooperation and sharing of water governance standards and good practices, enhance the exemplary role of Lancang-Mekong low-carbon industrial parks, diversify regional carbon neutrality paths for key industries and enterprises, and promote climate change and water governance capacity building and demonstration in the sub-region.</a:t>
            </a:r>
            <a:r>
              <a:rPr lang="zh-CN" altLang="zh-CN" sz="800" kern="100" dirty="0" smtClean="0">
                <a:latin typeface="Arial" panose="020B0604020202020204" pitchFamily="34" charset="0"/>
                <a:cs typeface="Arial" panose="020B0604020202020204" pitchFamily="34" charset="0"/>
              </a:rPr>
              <a:t> </a:t>
            </a:r>
            <a:endParaRPr lang="zh-CN" altLang="zh-CN" sz="800" kern="100" dirty="0">
              <a:latin typeface="Arial" panose="020B0604020202020204" pitchFamily="34" charset="0"/>
              <a:cs typeface="Arial" panose="020B0604020202020204" pitchFamily="34" charset="0"/>
            </a:endParaRPr>
          </a:p>
        </p:txBody>
      </p:sp>
      <p:sp>
        <p:nvSpPr>
          <p:cNvPr id="35" name="文本框 34">
            <a:extLst>
              <a:ext uri="{FF2B5EF4-FFF2-40B4-BE49-F238E27FC236}">
                <a16:creationId xmlns="" xmlns:a16="http://schemas.microsoft.com/office/drawing/2014/main" id="{825A9AEB-E80B-4F84-8E89-3C10A863732B}"/>
              </a:ext>
            </a:extLst>
          </p:cNvPr>
          <p:cNvSpPr txBox="1"/>
          <p:nvPr/>
        </p:nvSpPr>
        <p:spPr>
          <a:xfrm>
            <a:off x="807308" y="5011153"/>
            <a:ext cx="4983892" cy="1077218"/>
          </a:xfrm>
          <a:prstGeom prst="rect">
            <a:avLst/>
          </a:prstGeom>
          <a:noFill/>
        </p:spPr>
        <p:txBody>
          <a:bodyPr wrap="square">
            <a:spAutoFit/>
          </a:bodyPr>
          <a:lstStyle/>
          <a:p>
            <a:pPr algn="just"/>
            <a:r>
              <a:rPr lang="en-US" altLang="zh-CN" sz="800" kern="100" dirty="0" smtClean="0">
                <a:latin typeface="Arial" panose="020B0604020202020204" pitchFamily="34" charset="0"/>
                <a:cs typeface="Arial" panose="020B0604020202020204" pitchFamily="34" charset="0"/>
              </a:rPr>
              <a:t>In the Comments &amp; Discussions part, Mr</a:t>
            </a:r>
            <a:r>
              <a:rPr lang="en-US" altLang="zh-CN" sz="800" kern="100" dirty="0">
                <a:latin typeface="Arial" panose="020B0604020202020204" pitchFamily="34" charset="0"/>
                <a:cs typeface="Arial" panose="020B0604020202020204" pitchFamily="34" charset="0"/>
              </a:rPr>
              <a:t>. Truong Hong </a:t>
            </a:r>
            <a:r>
              <a:rPr lang="en-US" altLang="zh-CN" sz="800" kern="100" dirty="0" smtClean="0">
                <a:latin typeface="Arial" panose="020B0604020202020204" pitchFamily="34" charset="0"/>
                <a:cs typeface="Arial" panose="020B0604020202020204" pitchFamily="34" charset="0"/>
              </a:rPr>
              <a:t>Tien, Deputy Director, Vietnam National Mekong Committee pointed out that climate change is giving rise to increasingly frequent extreme weather events, requiring countries in the sub-region to strengthen dialogue, share hydrological data and dam information, and establish an emergency response system to meet the common challenge of climate change. </a:t>
            </a:r>
            <a:r>
              <a:rPr lang="en-US" altLang="zh-CN" sz="800" kern="100" dirty="0">
                <a:latin typeface="Arial" panose="020B0604020202020204" pitchFamily="34" charset="0"/>
                <a:cs typeface="Arial" panose="020B0604020202020204" pitchFamily="34" charset="0"/>
              </a:rPr>
              <a:t>F</a:t>
            </a:r>
            <a:r>
              <a:rPr lang="en-US" altLang="zh-CN" sz="800" kern="100" dirty="0" smtClean="0">
                <a:latin typeface="Arial" panose="020B0604020202020204" pitchFamily="34" charset="0"/>
                <a:cs typeface="Arial" panose="020B0604020202020204" pitchFamily="34" charset="0"/>
              </a:rPr>
              <a:t>urther, in the light of the commitments to addressing climate change made by the countries in the Kyoto Protocol, developing and developed countries should extend cooperation. Developed countries are expected to give support to the Lancang-Mekong sub-region in facilitating the sustainable development of economic and environmental services in the sub-region.</a:t>
            </a:r>
            <a:endParaRPr lang="en-US" altLang="zh-CN" sz="800" kern="100" dirty="0">
              <a:latin typeface="Arial" panose="020B0604020202020204" pitchFamily="34" charset="0"/>
              <a:cs typeface="Arial" panose="020B0604020202020204" pitchFamily="34" charset="0"/>
            </a:endParaRPr>
          </a:p>
        </p:txBody>
      </p:sp>
      <p:sp>
        <p:nvSpPr>
          <p:cNvPr id="36" name="文本框 35">
            <a:extLst>
              <a:ext uri="{FF2B5EF4-FFF2-40B4-BE49-F238E27FC236}">
                <a16:creationId xmlns="" xmlns:a16="http://schemas.microsoft.com/office/drawing/2014/main" id="{825A9AEB-E80B-4F84-8E89-3C10A863732B}"/>
              </a:ext>
            </a:extLst>
          </p:cNvPr>
          <p:cNvSpPr txBox="1"/>
          <p:nvPr/>
        </p:nvSpPr>
        <p:spPr>
          <a:xfrm>
            <a:off x="2171337" y="6469498"/>
            <a:ext cx="4712668" cy="707886"/>
          </a:xfrm>
          <a:prstGeom prst="rect">
            <a:avLst/>
          </a:prstGeom>
          <a:noFill/>
        </p:spPr>
        <p:txBody>
          <a:bodyPr wrap="square">
            <a:spAutoFit/>
          </a:bodyPr>
          <a:lstStyle/>
          <a:p>
            <a:pPr algn="just"/>
            <a:r>
              <a:rPr lang="en-US" altLang="zh-CN" sz="800" kern="100" dirty="0" smtClean="0">
                <a:latin typeface="Arial" panose="020B0604020202020204" pitchFamily="34" charset="0"/>
                <a:cs typeface="Arial" panose="020B0604020202020204" pitchFamily="34" charset="0"/>
              </a:rPr>
              <a:t>Mr. Mei </a:t>
            </a:r>
            <a:r>
              <a:rPr lang="en-US" altLang="zh-CN" sz="800" kern="100" dirty="0" err="1" smtClean="0">
                <a:latin typeface="Arial" panose="020B0604020202020204" pitchFamily="34" charset="0"/>
                <a:cs typeface="Arial" panose="020B0604020202020204" pitchFamily="34" charset="0"/>
              </a:rPr>
              <a:t>Jiayong</a:t>
            </a:r>
            <a:r>
              <a:rPr lang="en-US" altLang="zh-CN" sz="800" kern="100" dirty="0" smtClean="0">
                <a:latin typeface="Arial" panose="020B0604020202020204" pitchFamily="34" charset="0"/>
                <a:cs typeface="Arial" panose="020B0604020202020204" pitchFamily="34" charset="0"/>
              </a:rPr>
              <a:t>, Director, China </a:t>
            </a:r>
            <a:r>
              <a:rPr lang="en-US" altLang="zh-CN" sz="800" kern="100" dirty="0" err="1" smtClean="0">
                <a:latin typeface="Arial" panose="020B0604020202020204" pitchFamily="34" charset="0"/>
                <a:cs typeface="Arial" panose="020B0604020202020204" pitchFamily="34" charset="0"/>
              </a:rPr>
              <a:t>Programme</a:t>
            </a:r>
            <a:r>
              <a:rPr lang="en-US" altLang="zh-CN" sz="800" kern="100" dirty="0" smtClean="0">
                <a:latin typeface="Arial" panose="020B0604020202020204" pitchFamily="34" charset="0"/>
                <a:cs typeface="Arial" panose="020B0604020202020204" pitchFamily="34" charset="0"/>
              </a:rPr>
              <a:t> at Oxfam, said that Lancang-Mekong countries have done a lot in promoting sustainable development and set their respective sustainable development goals, and should further share experience with each other, step up discussions on the impact of climate change on the poor and women’s rights, and achieve sustainable community development goals.</a:t>
            </a:r>
            <a:endParaRPr lang="zh-CN" altLang="zh-CN" sz="800" kern="100" dirty="0">
              <a:latin typeface="Arial" panose="020B0604020202020204" pitchFamily="34" charset="0"/>
              <a:cs typeface="Arial" panose="020B0604020202020204" pitchFamily="34" charset="0"/>
            </a:endParaRPr>
          </a:p>
        </p:txBody>
      </p:sp>
      <p:pic>
        <p:nvPicPr>
          <p:cNvPr id="24" name="图片 23"/>
          <p:cNvPicPr/>
          <p:nvPr/>
        </p:nvPicPr>
        <p:blipFill rotWithShape="1">
          <a:blip r:embed="rId6" cstate="print">
            <a:extLst>
              <a:ext uri="{28A0092B-C50C-407E-A947-70E740481C1C}">
                <a14:useLocalDpi xmlns:a14="http://schemas.microsoft.com/office/drawing/2010/main" val="0"/>
              </a:ext>
            </a:extLst>
          </a:blip>
          <a:srcRect l="26500" r="24783"/>
          <a:stretch/>
        </p:blipFill>
        <p:spPr>
          <a:xfrm>
            <a:off x="915205" y="1657904"/>
            <a:ext cx="972000" cy="972000"/>
          </a:xfrm>
          <a:prstGeom prst="ellipse">
            <a:avLst/>
          </a:prstGeom>
          <a:ln w="63500" cap="rnd">
            <a:solidFill>
              <a:srgbClr val="1EA4BF"/>
            </a:solidFill>
          </a:ln>
          <a:effectLst/>
        </p:spPr>
      </p:pic>
      <p:pic>
        <p:nvPicPr>
          <p:cNvPr id="31" name="图片 30"/>
          <p:cNvPicPr/>
          <p:nvPr/>
        </p:nvPicPr>
        <p:blipFill rotWithShape="1">
          <a:blip r:embed="rId7">
            <a:extLst>
              <a:ext uri="{28A0092B-C50C-407E-A947-70E740481C1C}">
                <a14:useLocalDpi xmlns:a14="http://schemas.microsoft.com/office/drawing/2010/main" val="0"/>
              </a:ext>
            </a:extLst>
          </a:blip>
          <a:srcRect l="31564" t="1854" r="10743" b="-1"/>
          <a:stretch/>
        </p:blipFill>
        <p:spPr>
          <a:xfrm>
            <a:off x="5913172" y="2765801"/>
            <a:ext cx="972000" cy="972000"/>
          </a:xfrm>
          <a:prstGeom prst="ellipse">
            <a:avLst/>
          </a:prstGeom>
          <a:ln w="63500" cap="rnd">
            <a:solidFill>
              <a:srgbClr val="1EA4BF"/>
            </a:solidFill>
          </a:ln>
          <a:effectLst/>
        </p:spPr>
      </p:pic>
      <p:pic>
        <p:nvPicPr>
          <p:cNvPr id="37" name="图片 36"/>
          <p:cNvPicPr/>
          <p:nvPr/>
        </p:nvPicPr>
        <p:blipFill rotWithShape="1">
          <a:blip r:embed="rId8" cstate="print">
            <a:extLst>
              <a:ext uri="{28A0092B-C50C-407E-A947-70E740481C1C}">
                <a14:useLocalDpi xmlns:a14="http://schemas.microsoft.com/office/drawing/2010/main" val="0"/>
              </a:ext>
            </a:extLst>
          </a:blip>
          <a:srcRect l="36608" t="38428" r="33482" b="10331"/>
          <a:stretch/>
        </p:blipFill>
        <p:spPr bwMode="auto">
          <a:xfrm>
            <a:off x="915205" y="3971048"/>
            <a:ext cx="972000" cy="972000"/>
          </a:xfrm>
          <a:prstGeom prst="ellipse">
            <a:avLst/>
          </a:prstGeom>
          <a:ln w="63500" cap="rnd">
            <a:solidFill>
              <a:srgbClr val="1EA4BF"/>
            </a:solidFill>
          </a:ln>
          <a:effectLst/>
          <a:extLst>
            <a:ext uri="{53640926-AAD7-44D8-BBD7-CCE9431645EC}">
              <a14:shadowObscured xmlns:a14="http://schemas.microsoft.com/office/drawing/2010/main"/>
            </a:ext>
          </a:extLst>
        </p:spPr>
      </p:pic>
      <p:pic>
        <p:nvPicPr>
          <p:cNvPr id="38" name="图片 37"/>
          <p:cNvPicPr/>
          <p:nvPr/>
        </p:nvPicPr>
        <p:blipFill rotWithShape="1">
          <a:blip r:embed="rId9" cstate="print">
            <a:extLst>
              <a:ext uri="{28A0092B-C50C-407E-A947-70E740481C1C}">
                <a14:useLocalDpi xmlns:a14="http://schemas.microsoft.com/office/drawing/2010/main" val="0"/>
              </a:ext>
            </a:extLst>
          </a:blip>
          <a:srcRect l="31707" t="59567" r="43388"/>
          <a:stretch/>
        </p:blipFill>
        <p:spPr>
          <a:xfrm>
            <a:off x="5910762" y="5190165"/>
            <a:ext cx="972000" cy="972000"/>
          </a:xfrm>
          <a:prstGeom prst="ellipse">
            <a:avLst/>
          </a:prstGeom>
          <a:ln w="63500" cap="rnd">
            <a:solidFill>
              <a:srgbClr val="1EA4BF"/>
            </a:solidFill>
          </a:ln>
          <a:effectLst/>
        </p:spPr>
      </p:pic>
      <p:pic>
        <p:nvPicPr>
          <p:cNvPr id="40" name="图片 39"/>
          <p:cNvPicPr/>
          <p:nvPr/>
        </p:nvPicPr>
        <p:blipFill rotWithShape="1">
          <a:blip r:embed="rId10"/>
          <a:srcRect l="44495" t="72780" r="45136" b="10516"/>
          <a:stretch/>
        </p:blipFill>
        <p:spPr bwMode="auto">
          <a:xfrm>
            <a:off x="915205" y="6335781"/>
            <a:ext cx="972000" cy="972000"/>
          </a:xfrm>
          <a:prstGeom prst="ellipse">
            <a:avLst/>
          </a:prstGeom>
          <a:ln w="63500" cap="rnd">
            <a:solidFill>
              <a:srgbClr val="1EA4BF"/>
            </a:solidFill>
          </a:ln>
          <a:effectLst/>
          <a:extLst>
            <a:ext uri="{53640926-AAD7-44D8-BBD7-CCE9431645EC}">
              <a14:shadowObscured xmlns:a14="http://schemas.microsoft.com/office/drawing/2010/main"/>
            </a:ext>
          </a:extLst>
        </p:spPr>
      </p:pic>
      <p:sp>
        <p:nvSpPr>
          <p:cNvPr id="41" name="文本框 40">
            <a:extLst>
              <a:ext uri="{FF2B5EF4-FFF2-40B4-BE49-F238E27FC236}">
                <a16:creationId xmlns="" xmlns:a16="http://schemas.microsoft.com/office/drawing/2014/main" id="{825A9AEB-E80B-4F84-8E89-3C10A863732B}"/>
              </a:ext>
            </a:extLst>
          </p:cNvPr>
          <p:cNvSpPr txBox="1"/>
          <p:nvPr/>
        </p:nvSpPr>
        <p:spPr>
          <a:xfrm>
            <a:off x="807308" y="7638207"/>
            <a:ext cx="4933713" cy="707886"/>
          </a:xfrm>
          <a:prstGeom prst="rect">
            <a:avLst/>
          </a:prstGeom>
          <a:noFill/>
        </p:spPr>
        <p:txBody>
          <a:bodyPr wrap="square">
            <a:spAutoFit/>
          </a:bodyPr>
          <a:lstStyle/>
          <a:p>
            <a:pPr algn="just"/>
            <a:r>
              <a:rPr lang="en-US" altLang="zh-CN" sz="800" kern="100" dirty="0" smtClean="0">
                <a:latin typeface="Arial" panose="020B0604020202020204" pitchFamily="34" charset="0"/>
                <a:cs typeface="Arial" panose="020B0604020202020204" pitchFamily="34" charset="0"/>
              </a:rPr>
              <a:t>In her conclusion of the session, Ms. Li Xia, LMEC Director, said that the LMEC is committed to providing a platform for open discussions and knowledge sharing for regional response to climate change. She expected that the LMC community could continue to enhance exchanges, jointly identify regional environmental and climate challenges, explore paths of pragmatic cooperation in nature-based solutions</a:t>
            </a:r>
            <a:r>
              <a:rPr lang="en-US" altLang="zh-CN" sz="800" kern="100" dirty="0">
                <a:latin typeface="Arial" panose="020B0604020202020204" pitchFamily="34" charset="0"/>
                <a:cs typeface="Arial" panose="020B0604020202020204" pitchFamily="34" charset="0"/>
              </a:rPr>
              <a:t> </a:t>
            </a:r>
            <a:r>
              <a:rPr lang="en-US" altLang="zh-CN" sz="800" kern="100" dirty="0" smtClean="0">
                <a:latin typeface="Arial" panose="020B0604020202020204" pitchFamily="34" charset="0"/>
                <a:cs typeface="Arial" panose="020B0604020202020204" pitchFamily="34" charset="0"/>
              </a:rPr>
              <a:t>and ultimately realize sustainable regional development.</a:t>
            </a:r>
            <a:endParaRPr lang="zh-CN" altLang="zh-CN" sz="800" kern="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TotalTime>
  <Words>1141</Words>
  <Application>Microsoft Office PowerPoint</Application>
  <PresentationFormat>自定义</PresentationFormat>
  <Paragraphs>29</Paragraphs>
  <Slides>2</Slides>
  <Notes>1</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cydc</cp:lastModifiedBy>
  <cp:revision>186</cp:revision>
  <cp:lastPrinted>2020-03-28T16:22:00Z</cp:lastPrinted>
  <dcterms:created xsi:type="dcterms:W3CDTF">2020-03-28T14:48:00Z</dcterms:created>
  <dcterms:modified xsi:type="dcterms:W3CDTF">2021-04-21T09:41:31Z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