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2"/>
    <p:sldId id="259" r:id="rId3"/>
  </p:sldIdLst>
  <p:sldSz cx="7559675" cy="1069181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A4BF"/>
    <a:srgbClr val="2A7476"/>
    <a:srgbClr val="559092"/>
    <a:srgbClr val="FFFFFF"/>
    <a:srgbClr val="0077BB"/>
    <a:srgbClr val="C8DD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6"/>
    <p:restoredTop sz="94676"/>
  </p:normalViewPr>
  <p:slideViewPr>
    <p:cSldViewPr snapToGrid="0">
      <p:cViewPr>
        <p:scale>
          <a:sx n="75" d="100"/>
          <a:sy n="75" d="100"/>
        </p:scale>
        <p:origin x="-462" y="216"/>
      </p:cViewPr>
      <p:guideLst>
        <p:guide orient="horz" pos="3367"/>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9E75B1-6741-48F9-BA65-271FBF55C914}" type="datetimeFigureOut">
              <a:rPr lang="zh-CN" altLang="en-US" smtClean="0"/>
              <a:t>2021/4/21</a:t>
            </a:fld>
            <a:endParaRPr lang="zh-CN" altLang="en-US"/>
          </a:p>
        </p:txBody>
      </p:sp>
      <p:sp>
        <p:nvSpPr>
          <p:cNvPr id="4" name="幻灯片图像占位符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56CE59-415D-42A7-8FFF-950443C37307}" type="slidenum">
              <a:rPr lang="zh-CN" altLang="en-US" smtClean="0"/>
              <a:t>‹#›</a:t>
            </a:fld>
            <a:endParaRPr lang="zh-CN" altLang="en-US"/>
          </a:p>
        </p:txBody>
      </p:sp>
    </p:spTree>
    <p:extLst>
      <p:ext uri="{BB962C8B-B14F-4D97-AF65-F5344CB8AC3E}">
        <p14:creationId xmlns:p14="http://schemas.microsoft.com/office/powerpoint/2010/main" val="1053375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256CE59-415D-42A7-8FFF-950443C37307}"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2</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944960" y="5615678"/>
            <a:ext cx="5669756" cy="2581379"/>
          </a:xfrm>
        </p:spPr>
        <p:txBody>
          <a:bodyPr/>
          <a:lstStyle>
            <a:lvl1pPr marL="0" indent="0" algn="ctr">
              <a:buNone/>
              <a:defRPr sz="1985"/>
            </a:lvl1pPr>
            <a:lvl2pPr marL="377825" indent="0" algn="ctr">
              <a:buNone/>
              <a:defRPr sz="1655"/>
            </a:lvl2pPr>
            <a:lvl3pPr marL="755650" indent="0" algn="ctr">
              <a:buNone/>
              <a:defRPr sz="1490"/>
            </a:lvl3pPr>
            <a:lvl4pPr marL="1134110" indent="0" algn="ctr">
              <a:buNone/>
              <a:defRPr sz="1325"/>
            </a:lvl4pPr>
            <a:lvl5pPr marL="1511935" indent="0" algn="ctr">
              <a:buNone/>
              <a:defRPr sz="1325"/>
            </a:lvl5pPr>
            <a:lvl6pPr marL="1889760" indent="0" algn="ctr">
              <a:buNone/>
              <a:defRPr sz="1325"/>
            </a:lvl6pPr>
            <a:lvl7pPr marL="2267585" indent="0" algn="ctr">
              <a:buNone/>
              <a:defRPr sz="1325"/>
            </a:lvl7pPr>
            <a:lvl8pPr marL="2646045" indent="0" algn="ctr">
              <a:buNone/>
              <a:defRPr sz="1325"/>
            </a:lvl8pPr>
            <a:lvl9pPr marL="3023870" indent="0" algn="ctr">
              <a:buNone/>
              <a:defRPr sz="1325"/>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8CEE5F2B-10B6-4D6A-92A3-CD29F9B549EF}" type="datetimeFigureOut">
              <a:rPr lang="zh-CN" altLang="en-US" smtClean="0"/>
              <a:t>2021/4/21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6D98EFF-9A60-41E1-9A75-6E3579776960}"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8CEE5F2B-10B6-4D6A-92A3-CD29F9B549EF}" type="datetimeFigureOut">
              <a:rPr lang="zh-CN" altLang="en-US" smtClean="0"/>
              <a:t>2021/4/21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6D98EFF-9A60-41E1-9A75-6E3579776960}"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519728" y="569240"/>
            <a:ext cx="4795669" cy="9060817"/>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8CEE5F2B-10B6-4D6A-92A3-CD29F9B549EF}" type="datetimeFigureOut">
              <a:rPr lang="zh-CN" altLang="en-US" smtClean="0"/>
              <a:t>2021/4/21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6D98EFF-9A60-41E1-9A75-6E3579776960}"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8CEE5F2B-10B6-4D6A-92A3-CD29F9B549EF}" type="datetimeFigureOut">
              <a:rPr lang="zh-CN" altLang="en-US" smtClean="0"/>
              <a:t>2021/4/21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6D98EFF-9A60-41E1-9A75-6E3579776960}"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515791" y="7155103"/>
            <a:ext cx="6520220" cy="2338833"/>
          </a:xfrm>
        </p:spPr>
        <p:txBody>
          <a:bodyPr/>
          <a:lstStyle>
            <a:lvl1pPr marL="0" indent="0">
              <a:buNone/>
              <a:defRPr sz="1985">
                <a:solidFill>
                  <a:schemeClr val="tx1"/>
                </a:solidFill>
              </a:defRPr>
            </a:lvl1pPr>
            <a:lvl2pPr marL="377825" indent="0">
              <a:buNone/>
              <a:defRPr sz="1655">
                <a:solidFill>
                  <a:schemeClr val="tx1">
                    <a:tint val="75000"/>
                  </a:schemeClr>
                </a:solidFill>
              </a:defRPr>
            </a:lvl2pPr>
            <a:lvl3pPr marL="755650" indent="0">
              <a:buNone/>
              <a:defRPr sz="1490">
                <a:solidFill>
                  <a:schemeClr val="tx1">
                    <a:tint val="75000"/>
                  </a:schemeClr>
                </a:solidFill>
              </a:defRPr>
            </a:lvl3pPr>
            <a:lvl4pPr marL="1134110" indent="0">
              <a:buNone/>
              <a:defRPr sz="1325">
                <a:solidFill>
                  <a:schemeClr val="tx1">
                    <a:tint val="75000"/>
                  </a:schemeClr>
                </a:solidFill>
              </a:defRPr>
            </a:lvl4pPr>
            <a:lvl5pPr marL="1511935" indent="0">
              <a:buNone/>
              <a:defRPr sz="1325">
                <a:solidFill>
                  <a:schemeClr val="tx1">
                    <a:tint val="75000"/>
                  </a:schemeClr>
                </a:solidFill>
              </a:defRPr>
            </a:lvl5pPr>
            <a:lvl6pPr marL="1889760" indent="0">
              <a:buNone/>
              <a:defRPr sz="1325">
                <a:solidFill>
                  <a:schemeClr val="tx1">
                    <a:tint val="75000"/>
                  </a:schemeClr>
                </a:solidFill>
              </a:defRPr>
            </a:lvl6pPr>
            <a:lvl7pPr marL="2267585" indent="0">
              <a:buNone/>
              <a:defRPr sz="1325">
                <a:solidFill>
                  <a:schemeClr val="tx1">
                    <a:tint val="75000"/>
                  </a:schemeClr>
                </a:solidFill>
              </a:defRPr>
            </a:lvl7pPr>
            <a:lvl8pPr marL="2646045" indent="0">
              <a:buNone/>
              <a:defRPr sz="1325">
                <a:solidFill>
                  <a:schemeClr val="tx1">
                    <a:tint val="75000"/>
                  </a:schemeClr>
                </a:solidFill>
              </a:defRPr>
            </a:lvl8pPr>
            <a:lvl9pPr marL="3023870" indent="0">
              <a:buNone/>
              <a:defRPr sz="1325">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8CEE5F2B-10B6-4D6A-92A3-CD29F9B549EF}" type="datetimeFigureOut">
              <a:rPr lang="zh-CN" altLang="en-US" smtClean="0"/>
              <a:t>2021/4/21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6D98EFF-9A60-41E1-9A75-6E3579776960}"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519728" y="2846200"/>
            <a:ext cx="3212862" cy="6783857"/>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3827085" y="2846200"/>
            <a:ext cx="3212862" cy="6783857"/>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8CEE5F2B-10B6-4D6A-92A3-CD29F9B549EF}" type="datetimeFigureOut">
              <a:rPr lang="zh-CN" altLang="en-US" smtClean="0"/>
              <a:t>2021/4/21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6D98EFF-9A60-41E1-9A75-6E3579776960}"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520713" y="2620980"/>
            <a:ext cx="3198096" cy="1284502"/>
          </a:xfrm>
        </p:spPr>
        <p:txBody>
          <a:bodyPr anchor="b"/>
          <a:lstStyle>
            <a:lvl1pPr marL="0" indent="0">
              <a:buNone/>
              <a:defRPr sz="1985" b="1"/>
            </a:lvl1pPr>
            <a:lvl2pPr marL="377825" indent="0">
              <a:buNone/>
              <a:defRPr sz="1655" b="1"/>
            </a:lvl2pPr>
            <a:lvl3pPr marL="755650" indent="0">
              <a:buNone/>
              <a:defRPr sz="1490" b="1"/>
            </a:lvl3pPr>
            <a:lvl4pPr marL="1134110" indent="0">
              <a:buNone/>
              <a:defRPr sz="1325" b="1"/>
            </a:lvl4pPr>
            <a:lvl5pPr marL="1511935" indent="0">
              <a:buNone/>
              <a:defRPr sz="1325" b="1"/>
            </a:lvl5pPr>
            <a:lvl6pPr marL="1889760" indent="0">
              <a:buNone/>
              <a:defRPr sz="1325" b="1"/>
            </a:lvl6pPr>
            <a:lvl7pPr marL="2267585" indent="0">
              <a:buNone/>
              <a:defRPr sz="1325" b="1"/>
            </a:lvl7pPr>
            <a:lvl8pPr marL="2646045" indent="0">
              <a:buNone/>
              <a:defRPr sz="1325" b="1"/>
            </a:lvl8pPr>
            <a:lvl9pPr marL="3023870" indent="0">
              <a:buNone/>
              <a:defRPr sz="1325" b="1"/>
            </a:lvl9pPr>
          </a:lstStyle>
          <a:p>
            <a:pPr lvl="0"/>
            <a:r>
              <a:rPr lang="zh-CN" altLang="en-US"/>
              <a:t>编辑母版文本样式</a:t>
            </a:r>
          </a:p>
        </p:txBody>
      </p:sp>
      <p:sp>
        <p:nvSpPr>
          <p:cNvPr id="4" name="Content Placeholder 3"/>
          <p:cNvSpPr>
            <a:spLocks noGrp="1"/>
          </p:cNvSpPr>
          <p:nvPr>
            <p:ph sz="half" idx="2" hasCustomPrompt="1"/>
          </p:nvPr>
        </p:nvSpPr>
        <p:spPr>
          <a:xfrm>
            <a:off x="520713" y="3905482"/>
            <a:ext cx="3198096" cy="5744375"/>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3827086" y="2620980"/>
            <a:ext cx="3213847" cy="1284502"/>
          </a:xfrm>
        </p:spPr>
        <p:txBody>
          <a:bodyPr anchor="b"/>
          <a:lstStyle>
            <a:lvl1pPr marL="0" indent="0">
              <a:buNone/>
              <a:defRPr sz="1985" b="1"/>
            </a:lvl1pPr>
            <a:lvl2pPr marL="377825" indent="0">
              <a:buNone/>
              <a:defRPr sz="1655" b="1"/>
            </a:lvl2pPr>
            <a:lvl3pPr marL="755650" indent="0">
              <a:buNone/>
              <a:defRPr sz="1490" b="1"/>
            </a:lvl3pPr>
            <a:lvl4pPr marL="1134110" indent="0">
              <a:buNone/>
              <a:defRPr sz="1325" b="1"/>
            </a:lvl4pPr>
            <a:lvl5pPr marL="1511935" indent="0">
              <a:buNone/>
              <a:defRPr sz="1325" b="1"/>
            </a:lvl5pPr>
            <a:lvl6pPr marL="1889760" indent="0">
              <a:buNone/>
              <a:defRPr sz="1325" b="1"/>
            </a:lvl6pPr>
            <a:lvl7pPr marL="2267585" indent="0">
              <a:buNone/>
              <a:defRPr sz="1325" b="1"/>
            </a:lvl7pPr>
            <a:lvl8pPr marL="2646045" indent="0">
              <a:buNone/>
              <a:defRPr sz="1325" b="1"/>
            </a:lvl8pPr>
            <a:lvl9pPr marL="3023870" indent="0">
              <a:buNone/>
              <a:defRPr sz="1325" b="1"/>
            </a:lvl9pPr>
          </a:lstStyle>
          <a:p>
            <a:pPr lvl="0"/>
            <a:r>
              <a:rPr lang="zh-CN" altLang="en-US"/>
              <a:t>编辑母版文本样式</a:t>
            </a:r>
          </a:p>
        </p:txBody>
      </p:sp>
      <p:sp>
        <p:nvSpPr>
          <p:cNvPr id="6" name="Content Placeholder 5"/>
          <p:cNvSpPr>
            <a:spLocks noGrp="1"/>
          </p:cNvSpPr>
          <p:nvPr>
            <p:ph sz="quarter" idx="4" hasCustomPrompt="1"/>
          </p:nvPr>
        </p:nvSpPr>
        <p:spPr>
          <a:xfrm>
            <a:off x="3827086" y="3905482"/>
            <a:ext cx="3213847" cy="5744375"/>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8CEE5F2B-10B6-4D6A-92A3-CD29F9B549EF}" type="datetimeFigureOut">
              <a:rPr lang="zh-CN" altLang="en-US" smtClean="0"/>
              <a:t>2021/4/21</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F6D98EFF-9A60-41E1-9A75-6E3579776960}"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8CEE5F2B-10B6-4D6A-92A3-CD29F9B549EF}" type="datetimeFigureOut">
              <a:rPr lang="zh-CN" altLang="en-US" smtClean="0"/>
              <a:t>2021/4/21</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F6D98EFF-9A60-41E1-9A75-6E3579776960}"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EE5F2B-10B6-4D6A-92A3-CD29F9B549EF}" type="datetimeFigureOut">
              <a:rPr lang="zh-CN" altLang="en-US" smtClean="0"/>
              <a:t>2021/4/21</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F6D98EFF-9A60-41E1-9A75-6E3579776960}"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3213847" y="1539425"/>
            <a:ext cx="3827085" cy="7598117"/>
          </a:xfrm>
        </p:spPr>
        <p:txBody>
          <a:bodyPr/>
          <a:lstStyle>
            <a:lvl1pPr>
              <a:defRPr sz="2645"/>
            </a:lvl1pPr>
            <a:lvl2pPr>
              <a:defRPr sz="2315"/>
            </a:lvl2pPr>
            <a:lvl3pPr>
              <a:defRPr sz="1985"/>
            </a:lvl3pPr>
            <a:lvl4pPr>
              <a:defRPr sz="1655"/>
            </a:lvl4pPr>
            <a:lvl5pPr>
              <a:defRPr sz="1655"/>
            </a:lvl5pPr>
            <a:lvl6pPr>
              <a:defRPr sz="1655"/>
            </a:lvl6pPr>
            <a:lvl7pPr>
              <a:defRPr sz="1655"/>
            </a:lvl7pPr>
            <a:lvl8pPr>
              <a:defRPr sz="1655"/>
            </a:lvl8pPr>
            <a:lvl9pPr>
              <a:defRPr sz="1655"/>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520712" y="3207544"/>
            <a:ext cx="2438192" cy="5942372"/>
          </a:xfrm>
        </p:spPr>
        <p:txBody>
          <a:bodyPr/>
          <a:lstStyle>
            <a:lvl1pPr marL="0" indent="0">
              <a:buNone/>
              <a:defRPr sz="1325"/>
            </a:lvl1pPr>
            <a:lvl2pPr marL="377825" indent="0">
              <a:buNone/>
              <a:defRPr sz="1155"/>
            </a:lvl2pPr>
            <a:lvl3pPr marL="755650" indent="0">
              <a:buNone/>
              <a:defRPr sz="990"/>
            </a:lvl3pPr>
            <a:lvl4pPr marL="1134110" indent="0">
              <a:buNone/>
              <a:defRPr sz="825"/>
            </a:lvl4pPr>
            <a:lvl5pPr marL="1511935" indent="0">
              <a:buNone/>
              <a:defRPr sz="825"/>
            </a:lvl5pPr>
            <a:lvl6pPr marL="1889760" indent="0">
              <a:buNone/>
              <a:defRPr sz="825"/>
            </a:lvl6pPr>
            <a:lvl7pPr marL="2267585" indent="0">
              <a:buNone/>
              <a:defRPr sz="825"/>
            </a:lvl7pPr>
            <a:lvl8pPr marL="2646045" indent="0">
              <a:buNone/>
              <a:defRPr sz="825"/>
            </a:lvl8pPr>
            <a:lvl9pPr marL="3023870" indent="0">
              <a:buNone/>
              <a:defRPr sz="825"/>
            </a:lvl9pPr>
          </a:lstStyle>
          <a:p>
            <a:pPr lvl="0"/>
            <a:r>
              <a:rPr lang="zh-CN" altLang="en-US"/>
              <a:t>编辑母版文本样式</a:t>
            </a:r>
          </a:p>
        </p:txBody>
      </p:sp>
      <p:sp>
        <p:nvSpPr>
          <p:cNvPr id="5" name="Date Placeholder 4"/>
          <p:cNvSpPr>
            <a:spLocks noGrp="1"/>
          </p:cNvSpPr>
          <p:nvPr>
            <p:ph type="dt" sz="half" idx="10"/>
          </p:nvPr>
        </p:nvSpPr>
        <p:spPr/>
        <p:txBody>
          <a:bodyPr/>
          <a:lstStyle/>
          <a:p>
            <a:fld id="{8CEE5F2B-10B6-4D6A-92A3-CD29F9B549EF}" type="datetimeFigureOut">
              <a:rPr lang="zh-CN" altLang="en-US" smtClean="0"/>
              <a:t>2021/4/21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6D98EFF-9A60-41E1-9A75-6E3579776960}"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825" indent="0">
              <a:buNone/>
              <a:defRPr sz="2315"/>
            </a:lvl2pPr>
            <a:lvl3pPr marL="755650" indent="0">
              <a:buNone/>
              <a:defRPr sz="1985"/>
            </a:lvl3pPr>
            <a:lvl4pPr marL="1134110" indent="0">
              <a:buNone/>
              <a:defRPr sz="1655"/>
            </a:lvl4pPr>
            <a:lvl5pPr marL="1511935" indent="0">
              <a:buNone/>
              <a:defRPr sz="1655"/>
            </a:lvl5pPr>
            <a:lvl6pPr marL="1889760" indent="0">
              <a:buNone/>
              <a:defRPr sz="1655"/>
            </a:lvl6pPr>
            <a:lvl7pPr marL="2267585" indent="0">
              <a:buNone/>
              <a:defRPr sz="1655"/>
            </a:lvl7pPr>
            <a:lvl8pPr marL="2646045" indent="0">
              <a:buNone/>
              <a:defRPr sz="1655"/>
            </a:lvl8pPr>
            <a:lvl9pPr marL="3023870" indent="0">
              <a:buNone/>
              <a:defRPr sz="1655"/>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520712" y="3207544"/>
            <a:ext cx="2438192" cy="5942372"/>
          </a:xfrm>
        </p:spPr>
        <p:txBody>
          <a:bodyPr/>
          <a:lstStyle>
            <a:lvl1pPr marL="0" indent="0">
              <a:buNone/>
              <a:defRPr sz="1325"/>
            </a:lvl1pPr>
            <a:lvl2pPr marL="377825" indent="0">
              <a:buNone/>
              <a:defRPr sz="1155"/>
            </a:lvl2pPr>
            <a:lvl3pPr marL="755650" indent="0">
              <a:buNone/>
              <a:defRPr sz="990"/>
            </a:lvl3pPr>
            <a:lvl4pPr marL="1134110" indent="0">
              <a:buNone/>
              <a:defRPr sz="825"/>
            </a:lvl4pPr>
            <a:lvl5pPr marL="1511935" indent="0">
              <a:buNone/>
              <a:defRPr sz="825"/>
            </a:lvl5pPr>
            <a:lvl6pPr marL="1889760" indent="0">
              <a:buNone/>
              <a:defRPr sz="825"/>
            </a:lvl6pPr>
            <a:lvl7pPr marL="2267585" indent="0">
              <a:buNone/>
              <a:defRPr sz="825"/>
            </a:lvl7pPr>
            <a:lvl8pPr marL="2646045" indent="0">
              <a:buNone/>
              <a:defRPr sz="825"/>
            </a:lvl8pPr>
            <a:lvl9pPr marL="3023870" indent="0">
              <a:buNone/>
              <a:defRPr sz="825"/>
            </a:lvl9pPr>
          </a:lstStyle>
          <a:p>
            <a:pPr lvl="0"/>
            <a:r>
              <a:rPr lang="zh-CN" altLang="en-US"/>
              <a:t>编辑母版文本样式</a:t>
            </a:r>
          </a:p>
        </p:txBody>
      </p:sp>
      <p:sp>
        <p:nvSpPr>
          <p:cNvPr id="5" name="Date Placeholder 4"/>
          <p:cNvSpPr>
            <a:spLocks noGrp="1"/>
          </p:cNvSpPr>
          <p:nvPr>
            <p:ph type="dt" sz="half" idx="10"/>
          </p:nvPr>
        </p:nvSpPr>
        <p:spPr/>
        <p:txBody>
          <a:bodyPr/>
          <a:lstStyle/>
          <a:p>
            <a:fld id="{8CEE5F2B-10B6-4D6A-92A3-CD29F9B549EF}" type="datetimeFigureOut">
              <a:rPr lang="zh-CN" altLang="en-US" smtClean="0"/>
              <a:t>2021/4/21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6D98EFF-9A60-41E1-9A75-6E3579776960}"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0">
                <a:solidFill>
                  <a:schemeClr val="tx1">
                    <a:tint val="75000"/>
                  </a:schemeClr>
                </a:solidFill>
              </a:defRPr>
            </a:lvl1pPr>
          </a:lstStyle>
          <a:p>
            <a:fld id="{8CEE5F2B-10B6-4D6A-92A3-CD29F9B549EF}" type="datetimeFigureOut">
              <a:rPr lang="zh-CN" altLang="en-US" smtClean="0"/>
              <a:t>2021/4/21</a:t>
            </a:fld>
            <a:endParaRPr lang="zh-CN"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0">
                <a:solidFill>
                  <a:schemeClr val="tx1">
                    <a:tint val="75000"/>
                  </a:schemeClr>
                </a:solidFill>
              </a:defRPr>
            </a:lvl1pPr>
          </a:lstStyle>
          <a:p>
            <a:fld id="{F6D98EFF-9A60-41E1-9A75-6E3579776960}"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755650" rtl="0" eaLnBrk="1" latinLnBrk="0" hangingPunct="1">
        <a:lnSpc>
          <a:spcPct val="90000"/>
        </a:lnSpc>
        <a:spcBef>
          <a:spcPct val="0"/>
        </a:spcBef>
        <a:buNone/>
        <a:defRPr sz="3635" kern="1200">
          <a:solidFill>
            <a:schemeClr val="tx1"/>
          </a:solidFill>
          <a:latin typeface="+mj-lt"/>
          <a:ea typeface="+mj-ea"/>
          <a:cs typeface="+mj-cs"/>
        </a:defRPr>
      </a:lvl1pPr>
    </p:titleStyle>
    <p:bodyStyle>
      <a:lvl1pPr marL="189230" indent="-189230" algn="l" defTabSz="755650" rtl="0" eaLnBrk="1" latinLnBrk="0" hangingPunct="1">
        <a:lnSpc>
          <a:spcPct val="90000"/>
        </a:lnSpc>
        <a:spcBef>
          <a:spcPts val="825"/>
        </a:spcBef>
        <a:buFont typeface="Arial" panose="020B0604020202020204" pitchFamily="34" charset="0"/>
        <a:buChar char="•"/>
        <a:defRPr sz="2315" kern="1200">
          <a:solidFill>
            <a:schemeClr val="tx1"/>
          </a:solidFill>
          <a:latin typeface="+mn-lt"/>
          <a:ea typeface="+mn-ea"/>
          <a:cs typeface="+mn-cs"/>
        </a:defRPr>
      </a:lvl1pPr>
      <a:lvl2pPr marL="567055" indent="-189230" algn="l" defTabSz="755650" rtl="0" eaLnBrk="1" latinLnBrk="0" hangingPunct="1">
        <a:lnSpc>
          <a:spcPct val="90000"/>
        </a:lnSpc>
        <a:spcBef>
          <a:spcPts val="415"/>
        </a:spcBef>
        <a:buFont typeface="Arial" panose="020B0604020202020204" pitchFamily="34" charset="0"/>
        <a:buChar char="•"/>
        <a:defRPr sz="1985" kern="1200">
          <a:solidFill>
            <a:schemeClr val="tx1"/>
          </a:solidFill>
          <a:latin typeface="+mn-lt"/>
          <a:ea typeface="+mn-ea"/>
          <a:cs typeface="+mn-cs"/>
        </a:defRPr>
      </a:lvl2pPr>
      <a:lvl3pPr marL="944880" indent="-189230" algn="l" defTabSz="755650" rtl="0" eaLnBrk="1" latinLnBrk="0" hangingPunct="1">
        <a:lnSpc>
          <a:spcPct val="90000"/>
        </a:lnSpc>
        <a:spcBef>
          <a:spcPts val="415"/>
        </a:spcBef>
        <a:buFont typeface="Arial" panose="020B0604020202020204" pitchFamily="34" charset="0"/>
        <a:buChar char="•"/>
        <a:defRPr sz="1655" kern="1200">
          <a:solidFill>
            <a:schemeClr val="tx1"/>
          </a:solidFill>
          <a:latin typeface="+mn-lt"/>
          <a:ea typeface="+mn-ea"/>
          <a:cs typeface="+mn-cs"/>
        </a:defRPr>
      </a:lvl3pPr>
      <a:lvl4pPr marL="1322705" indent="-189230" algn="l" defTabSz="755650" rtl="0" eaLnBrk="1" latinLnBrk="0" hangingPunct="1">
        <a:lnSpc>
          <a:spcPct val="90000"/>
        </a:lnSpc>
        <a:spcBef>
          <a:spcPts val="415"/>
        </a:spcBef>
        <a:buFont typeface="Arial" panose="020B0604020202020204" pitchFamily="34" charset="0"/>
        <a:buChar char="•"/>
        <a:defRPr sz="1490" kern="1200">
          <a:solidFill>
            <a:schemeClr val="tx1"/>
          </a:solidFill>
          <a:latin typeface="+mn-lt"/>
          <a:ea typeface="+mn-ea"/>
          <a:cs typeface="+mn-cs"/>
        </a:defRPr>
      </a:lvl4pPr>
      <a:lvl5pPr marL="1701165" indent="-189230" algn="l" defTabSz="755650" rtl="0" eaLnBrk="1" latinLnBrk="0" hangingPunct="1">
        <a:lnSpc>
          <a:spcPct val="90000"/>
        </a:lnSpc>
        <a:spcBef>
          <a:spcPts val="415"/>
        </a:spcBef>
        <a:buFont typeface="Arial" panose="020B0604020202020204" pitchFamily="34" charset="0"/>
        <a:buChar char="•"/>
        <a:defRPr sz="1490" kern="1200">
          <a:solidFill>
            <a:schemeClr val="tx1"/>
          </a:solidFill>
          <a:latin typeface="+mn-lt"/>
          <a:ea typeface="+mn-ea"/>
          <a:cs typeface="+mn-cs"/>
        </a:defRPr>
      </a:lvl5pPr>
      <a:lvl6pPr marL="2078990" indent="-189230" algn="l" defTabSz="755650" rtl="0" eaLnBrk="1" latinLnBrk="0" hangingPunct="1">
        <a:lnSpc>
          <a:spcPct val="90000"/>
        </a:lnSpc>
        <a:spcBef>
          <a:spcPts val="415"/>
        </a:spcBef>
        <a:buFont typeface="Arial" panose="020B0604020202020204" pitchFamily="34" charset="0"/>
        <a:buChar char="•"/>
        <a:defRPr sz="1490" kern="1200">
          <a:solidFill>
            <a:schemeClr val="tx1"/>
          </a:solidFill>
          <a:latin typeface="+mn-lt"/>
          <a:ea typeface="+mn-ea"/>
          <a:cs typeface="+mn-cs"/>
        </a:defRPr>
      </a:lvl6pPr>
      <a:lvl7pPr marL="2456815" indent="-189230" algn="l" defTabSz="755650" rtl="0" eaLnBrk="1" latinLnBrk="0" hangingPunct="1">
        <a:lnSpc>
          <a:spcPct val="90000"/>
        </a:lnSpc>
        <a:spcBef>
          <a:spcPts val="415"/>
        </a:spcBef>
        <a:buFont typeface="Arial" panose="020B0604020202020204" pitchFamily="34" charset="0"/>
        <a:buChar char="•"/>
        <a:defRPr sz="1490" kern="1200">
          <a:solidFill>
            <a:schemeClr val="tx1"/>
          </a:solidFill>
          <a:latin typeface="+mn-lt"/>
          <a:ea typeface="+mn-ea"/>
          <a:cs typeface="+mn-cs"/>
        </a:defRPr>
      </a:lvl7pPr>
      <a:lvl8pPr marL="2834640" indent="-189230" algn="l" defTabSz="755650" rtl="0" eaLnBrk="1" latinLnBrk="0" hangingPunct="1">
        <a:lnSpc>
          <a:spcPct val="90000"/>
        </a:lnSpc>
        <a:spcBef>
          <a:spcPts val="415"/>
        </a:spcBef>
        <a:buFont typeface="Arial" panose="020B0604020202020204" pitchFamily="34" charset="0"/>
        <a:buChar char="•"/>
        <a:defRPr sz="1490" kern="1200">
          <a:solidFill>
            <a:schemeClr val="tx1"/>
          </a:solidFill>
          <a:latin typeface="+mn-lt"/>
          <a:ea typeface="+mn-ea"/>
          <a:cs typeface="+mn-cs"/>
        </a:defRPr>
      </a:lvl8pPr>
      <a:lvl9pPr marL="3212465" indent="-189230" algn="l" defTabSz="755650" rtl="0" eaLnBrk="1" latinLnBrk="0" hangingPunct="1">
        <a:lnSpc>
          <a:spcPct val="90000"/>
        </a:lnSpc>
        <a:spcBef>
          <a:spcPts val="415"/>
        </a:spcBef>
        <a:buFont typeface="Arial" panose="020B0604020202020204" pitchFamily="34" charset="0"/>
        <a:buChar char="•"/>
        <a:defRPr sz="1490" kern="1200">
          <a:solidFill>
            <a:schemeClr val="tx1"/>
          </a:solidFill>
          <a:latin typeface="+mn-lt"/>
          <a:ea typeface="+mn-ea"/>
          <a:cs typeface="+mn-cs"/>
        </a:defRPr>
      </a:lvl9pPr>
    </p:bodyStyle>
    <p:otherStyle>
      <a:defPPr>
        <a:defRPr lang="en-US"/>
      </a:defPPr>
      <a:lvl1pPr marL="0" algn="l" defTabSz="755650" rtl="0" eaLnBrk="1" latinLnBrk="0" hangingPunct="1">
        <a:defRPr sz="1490" kern="1200">
          <a:solidFill>
            <a:schemeClr val="tx1"/>
          </a:solidFill>
          <a:latin typeface="+mn-lt"/>
          <a:ea typeface="+mn-ea"/>
          <a:cs typeface="+mn-cs"/>
        </a:defRPr>
      </a:lvl1pPr>
      <a:lvl2pPr marL="377825" algn="l" defTabSz="755650" rtl="0" eaLnBrk="1" latinLnBrk="0" hangingPunct="1">
        <a:defRPr sz="1490" kern="1200">
          <a:solidFill>
            <a:schemeClr val="tx1"/>
          </a:solidFill>
          <a:latin typeface="+mn-lt"/>
          <a:ea typeface="+mn-ea"/>
          <a:cs typeface="+mn-cs"/>
        </a:defRPr>
      </a:lvl2pPr>
      <a:lvl3pPr marL="755650" algn="l" defTabSz="755650" rtl="0" eaLnBrk="1" latinLnBrk="0" hangingPunct="1">
        <a:defRPr sz="1490" kern="1200">
          <a:solidFill>
            <a:schemeClr val="tx1"/>
          </a:solidFill>
          <a:latin typeface="+mn-lt"/>
          <a:ea typeface="+mn-ea"/>
          <a:cs typeface="+mn-cs"/>
        </a:defRPr>
      </a:lvl3pPr>
      <a:lvl4pPr marL="1134110" algn="l" defTabSz="755650" rtl="0" eaLnBrk="1" latinLnBrk="0" hangingPunct="1">
        <a:defRPr sz="1490" kern="1200">
          <a:solidFill>
            <a:schemeClr val="tx1"/>
          </a:solidFill>
          <a:latin typeface="+mn-lt"/>
          <a:ea typeface="+mn-ea"/>
          <a:cs typeface="+mn-cs"/>
        </a:defRPr>
      </a:lvl4pPr>
      <a:lvl5pPr marL="1511935" algn="l" defTabSz="755650" rtl="0" eaLnBrk="1" latinLnBrk="0" hangingPunct="1">
        <a:defRPr sz="1490" kern="1200">
          <a:solidFill>
            <a:schemeClr val="tx1"/>
          </a:solidFill>
          <a:latin typeface="+mn-lt"/>
          <a:ea typeface="+mn-ea"/>
          <a:cs typeface="+mn-cs"/>
        </a:defRPr>
      </a:lvl5pPr>
      <a:lvl6pPr marL="1889760" algn="l" defTabSz="755650" rtl="0" eaLnBrk="1" latinLnBrk="0" hangingPunct="1">
        <a:defRPr sz="1490" kern="1200">
          <a:solidFill>
            <a:schemeClr val="tx1"/>
          </a:solidFill>
          <a:latin typeface="+mn-lt"/>
          <a:ea typeface="+mn-ea"/>
          <a:cs typeface="+mn-cs"/>
        </a:defRPr>
      </a:lvl6pPr>
      <a:lvl7pPr marL="2267585" algn="l" defTabSz="755650" rtl="0" eaLnBrk="1" latinLnBrk="0" hangingPunct="1">
        <a:defRPr sz="1490" kern="1200">
          <a:solidFill>
            <a:schemeClr val="tx1"/>
          </a:solidFill>
          <a:latin typeface="+mn-lt"/>
          <a:ea typeface="+mn-ea"/>
          <a:cs typeface="+mn-cs"/>
        </a:defRPr>
      </a:lvl7pPr>
      <a:lvl8pPr marL="2646045" algn="l" defTabSz="755650" rtl="0" eaLnBrk="1" latinLnBrk="0" hangingPunct="1">
        <a:defRPr sz="1490" kern="1200">
          <a:solidFill>
            <a:schemeClr val="tx1"/>
          </a:solidFill>
          <a:latin typeface="+mn-lt"/>
          <a:ea typeface="+mn-ea"/>
          <a:cs typeface="+mn-cs"/>
        </a:defRPr>
      </a:lvl8pPr>
      <a:lvl9pPr marL="3023870" algn="l" defTabSz="755650" rtl="0" eaLnBrk="1" latinLnBrk="0" hangingPunct="1">
        <a:defRPr sz="14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湖边有山&#10;&#10;描述已自动生成">
            <a:extLst>
              <a:ext uri="{FF2B5EF4-FFF2-40B4-BE49-F238E27FC236}">
                <a16:creationId xmlns:a16="http://schemas.microsoft.com/office/drawing/2014/main" xmlns="" id="{63C940E5-182E-4F94-A52A-CD0632AAEA94}"/>
              </a:ext>
            </a:extLst>
          </p:cNvPr>
          <p:cNvPicPr>
            <a:picLocks noChangeAspect="1"/>
          </p:cNvPicPr>
          <p:nvPr/>
        </p:nvPicPr>
        <p:blipFill rotWithShape="1">
          <a:blip r:embed="rId2">
            <a:extLst>
              <a:ext uri="{28A0092B-C50C-407E-A947-70E740481C1C}">
                <a14:useLocalDpi xmlns:a14="http://schemas.microsoft.com/office/drawing/2010/main" val="0"/>
              </a:ext>
            </a:extLst>
          </a:blip>
          <a:srcRect t="-340" b="15895"/>
          <a:stretch/>
        </p:blipFill>
        <p:spPr>
          <a:xfrm>
            <a:off x="1905" y="-10148"/>
            <a:ext cx="7582535" cy="3043233"/>
          </a:xfrm>
          <a:prstGeom prst="rect">
            <a:avLst/>
          </a:prstGeom>
        </p:spPr>
      </p:pic>
      <p:sp>
        <p:nvSpPr>
          <p:cNvPr id="3" name="矩形 2"/>
          <p:cNvSpPr/>
          <p:nvPr/>
        </p:nvSpPr>
        <p:spPr>
          <a:xfrm>
            <a:off x="0" y="2743200"/>
            <a:ext cx="7559675" cy="318977"/>
          </a:xfrm>
          <a:prstGeom prst="rect">
            <a:avLst/>
          </a:prstGeom>
          <a:solidFill>
            <a:srgbClr val="1EA4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50"/>
              </a:spcBef>
              <a:spcAft>
                <a:spcPts val="50"/>
              </a:spcAft>
            </a:pPr>
            <a:r>
              <a:rPr lang="en-US" altLang="zh-CN" sz="1100" b="1" dirty="0">
                <a:latin typeface="Arial" panose="020B0604020202020204" pitchFamily="34" charset="0"/>
                <a:ea typeface="宋体" panose="02010600030101010101" pitchFamily="2" charset="-122"/>
                <a:cs typeface="Arial" panose="020B0604020202020204" pitchFamily="34" charset="0"/>
              </a:rPr>
              <a:t>                      </a:t>
            </a:r>
            <a:r>
              <a:rPr lang="en-US" altLang="zh-CN" sz="1100" b="1" dirty="0" smtClean="0">
                <a:latin typeface="Arial" panose="020B0604020202020204" pitchFamily="34" charset="0"/>
                <a:ea typeface="宋体" panose="02010600030101010101" pitchFamily="2" charset="-122"/>
                <a:cs typeface="Arial" panose="020B0604020202020204" pitchFamily="34" charset="0"/>
              </a:rPr>
              <a:t>Issue </a:t>
            </a:r>
            <a:r>
              <a:rPr lang="en-US" altLang="zh-CN" sz="1100" b="1" dirty="0">
                <a:latin typeface="Arial" panose="020B0604020202020204" pitchFamily="34" charset="0"/>
                <a:ea typeface="宋体" panose="02010600030101010101" pitchFamily="2" charset="-122"/>
                <a:cs typeface="Arial" panose="020B0604020202020204" pitchFamily="34" charset="0"/>
              </a:rPr>
              <a:t>6</a:t>
            </a:r>
            <a:r>
              <a:rPr lang="en-US" altLang="zh-CN" sz="1100" b="1" dirty="0" smtClean="0">
                <a:latin typeface="Arial" panose="020B0604020202020204" pitchFamily="34" charset="0"/>
                <a:ea typeface="宋体" panose="02010600030101010101" pitchFamily="2" charset="-122"/>
                <a:cs typeface="Arial" panose="020B0604020202020204" pitchFamily="34" charset="0"/>
              </a:rPr>
              <a:t>, 2021</a:t>
            </a:r>
            <a:r>
              <a:rPr lang="zh-CN" altLang="en-US" sz="1100" b="1" dirty="0" smtClean="0">
                <a:latin typeface="Arial" panose="020B0604020202020204" pitchFamily="34" charset="0"/>
                <a:ea typeface="宋体" panose="02010600030101010101" pitchFamily="2" charset="-122"/>
                <a:cs typeface="Arial" panose="020B0604020202020204" pitchFamily="34" charset="0"/>
              </a:rPr>
              <a:t>                                                                                                                           </a:t>
            </a:r>
            <a:r>
              <a:rPr lang="en-US" altLang="zh-CN" sz="1100" b="1" dirty="0" smtClean="0">
                <a:latin typeface="Arial" panose="020B0604020202020204" pitchFamily="34" charset="0"/>
                <a:ea typeface="宋体" panose="02010600030101010101" pitchFamily="2" charset="-122"/>
                <a:cs typeface="Arial" panose="020B0604020202020204" pitchFamily="34" charset="0"/>
              </a:rPr>
              <a:t>April 9, 2021</a:t>
            </a:r>
            <a:endParaRPr lang="zh-CN" altLang="en-US" sz="1100" b="1" dirty="0">
              <a:latin typeface="Arial" panose="020B0604020202020204" pitchFamily="34" charset="0"/>
              <a:ea typeface="宋体" panose="02010600030101010101" pitchFamily="2" charset="-122"/>
              <a:cs typeface="Arial" panose="020B0604020202020204" pitchFamily="34" charset="0"/>
            </a:endParaRPr>
          </a:p>
        </p:txBody>
      </p:sp>
      <p:sp>
        <p:nvSpPr>
          <p:cNvPr id="5" name="文本框 4"/>
          <p:cNvSpPr txBox="1"/>
          <p:nvPr/>
        </p:nvSpPr>
        <p:spPr>
          <a:xfrm>
            <a:off x="2360185" y="4858151"/>
            <a:ext cx="4753830" cy="1718419"/>
          </a:xfrm>
          <a:prstGeom prst="rect">
            <a:avLst/>
          </a:prstGeom>
          <a:noFill/>
        </p:spPr>
        <p:txBody>
          <a:bodyPr wrap="square" rtlCol="0">
            <a:spAutoFit/>
          </a:bodyPr>
          <a:lstStyle/>
          <a:p>
            <a:pPr algn="just">
              <a:spcBef>
                <a:spcPts val="50"/>
              </a:spcBef>
              <a:spcAft>
                <a:spcPts val="50"/>
              </a:spcAft>
            </a:pPr>
            <a:r>
              <a:rPr lang="en-US" altLang="zh-CN" sz="800" kern="100" dirty="0" smtClean="0">
                <a:latin typeface="Arial" panose="020B0604020202020204" pitchFamily="34" charset="0"/>
                <a:ea typeface="宋体" panose="02010600030101010101" pitchFamily="2" charset="-122"/>
                <a:cs typeface="Arial" panose="020B0604020202020204" pitchFamily="34" charset="0"/>
              </a:rPr>
              <a:t>On April 8, 2021, Session 1: Lancang-Mekong Carbon Neutrality Initiative: Sharing of Innovative Energy Solutions of the Lancang-Mekong Roundtable Dialogue on Regional and Global Environmental Governance: Action on Climate Change and Sustainable Infrastructure, one of a series of activities celebrating the 5</a:t>
            </a:r>
            <a:r>
              <a:rPr lang="en-US" altLang="zh-CN" sz="800" kern="100" baseline="30000" dirty="0" smtClean="0">
                <a:latin typeface="Arial" panose="020B0604020202020204" pitchFamily="34" charset="0"/>
                <a:ea typeface="宋体" panose="02010600030101010101" pitchFamily="2" charset="-122"/>
                <a:cs typeface="Arial" panose="020B0604020202020204" pitchFamily="34" charset="0"/>
              </a:rPr>
              <a:t>th</a:t>
            </a:r>
            <a:r>
              <a:rPr lang="en-US" altLang="zh-CN" sz="800" kern="100" dirty="0" smtClean="0">
                <a:latin typeface="Arial" panose="020B0604020202020204" pitchFamily="34" charset="0"/>
                <a:ea typeface="宋体" panose="02010600030101010101" pitchFamily="2" charset="-122"/>
                <a:cs typeface="Arial" panose="020B0604020202020204" pitchFamily="34" charset="0"/>
              </a:rPr>
              <a:t> anniversary of the Lancang-Mekong Cooperation (LMC),</a:t>
            </a:r>
            <a:r>
              <a:rPr lang="zh-CN" altLang="zh-CN" sz="800" kern="100" dirty="0" smtClean="0">
                <a:latin typeface="Arial" panose="020B0604020202020204" pitchFamily="34" charset="0"/>
                <a:ea typeface="宋体" panose="02010600030101010101" pitchFamily="2" charset="-122"/>
                <a:cs typeface="Arial" panose="020B0604020202020204" pitchFamily="34" charset="0"/>
              </a:rPr>
              <a:t> </a:t>
            </a:r>
            <a:r>
              <a:rPr lang="en-US" altLang="zh-CN" sz="800" kern="100" dirty="0" smtClean="0">
                <a:latin typeface="Arial" panose="020B0604020202020204" pitchFamily="34" charset="0"/>
                <a:ea typeface="宋体" panose="02010600030101010101" pitchFamily="2" charset="-122"/>
                <a:cs typeface="Arial" panose="020B0604020202020204" pitchFamily="34" charset="0"/>
              </a:rPr>
              <a:t>was successfully held both online and offline. During the session, participants shared their views on the prospects for renewable energy and sustainable infrastructure development in Lancang-Mekong countries, cases of urban greenhouse gas (GHG) emission reduction in these countries, opportunities and challenges for power connectivity in the Lancang-Mekong sub-region, sustainable energy innovation schemes for textile industrial parks in the Lancang-Mekong River Basin and high-quality regional development driven by the Lancang-Mekong Knowledge Sharing Platform for Low-Carbon and Sustainable Infrastructure, and had heated discussions on the direction of future cooperation. Below is a summary of expert opinions:</a:t>
            </a:r>
            <a:endParaRPr lang="zh-CN" altLang="zh-CN" sz="800" kern="100" dirty="0">
              <a:latin typeface="Arial" panose="020B0604020202020204" pitchFamily="34" charset="0"/>
              <a:ea typeface="宋体" panose="02010600030101010101" pitchFamily="2" charset="-122"/>
              <a:cs typeface="Arial" panose="020B0604020202020204" pitchFamily="34" charset="0"/>
            </a:endParaRPr>
          </a:p>
          <a:p>
            <a:pPr indent="252000" algn="just">
              <a:spcBef>
                <a:spcPts val="50"/>
              </a:spcBef>
              <a:spcAft>
                <a:spcPts val="50"/>
              </a:spcAft>
            </a:pPr>
            <a:endParaRPr lang="zh-CN" altLang="zh-CN" sz="800" kern="100" dirty="0">
              <a:latin typeface="Arial" panose="020B0604020202020204" pitchFamily="34" charset="0"/>
              <a:ea typeface="宋体" panose="02010600030101010101" pitchFamily="2" charset="-122"/>
              <a:cs typeface="Arial" panose="020B0604020202020204" pitchFamily="34" charset="0"/>
            </a:endParaRPr>
          </a:p>
        </p:txBody>
      </p:sp>
      <p:sp>
        <p:nvSpPr>
          <p:cNvPr id="4" name="矩形 3"/>
          <p:cNvSpPr/>
          <p:nvPr/>
        </p:nvSpPr>
        <p:spPr>
          <a:xfrm>
            <a:off x="2299894" y="3322189"/>
            <a:ext cx="4718596" cy="1436291"/>
          </a:xfrm>
          <a:prstGeom prst="rect">
            <a:avLst/>
          </a:prstGeom>
        </p:spPr>
        <p:txBody>
          <a:bodyPr wrap="square">
            <a:spAutoFit/>
          </a:bodyPr>
          <a:lstStyle/>
          <a:p>
            <a:pPr algn="just">
              <a:spcBef>
                <a:spcPts val="50"/>
              </a:spcBef>
              <a:spcAft>
                <a:spcPts val="50"/>
              </a:spcAft>
            </a:pPr>
            <a:r>
              <a:rPr lang="en-US" altLang="zh-CN" sz="1400" kern="100" dirty="0" smtClean="0">
                <a:solidFill>
                  <a:srgbClr val="2A7476"/>
                </a:solidFill>
                <a:latin typeface="Arial" panose="020B0604020202020204" pitchFamily="34" charset="0"/>
                <a:ea typeface="宋体" panose="02010600030101010101" pitchFamily="2" charset="-122"/>
                <a:cs typeface="Arial" panose="020B0604020202020204" pitchFamily="34" charset="0"/>
              </a:rPr>
              <a:t>Lancang-Mekong Roundtable Dialogue on Regional and Global Environmental Governance:</a:t>
            </a:r>
            <a:endParaRPr lang="zh-CN" altLang="zh-CN" sz="1400" kern="100" dirty="0">
              <a:solidFill>
                <a:srgbClr val="2A7476"/>
              </a:solidFill>
              <a:latin typeface="Arial" panose="020B0604020202020204" pitchFamily="34" charset="0"/>
              <a:ea typeface="宋体" panose="02010600030101010101" pitchFamily="2" charset="-122"/>
              <a:cs typeface="Arial" panose="020B0604020202020204" pitchFamily="34" charset="0"/>
            </a:endParaRPr>
          </a:p>
          <a:p>
            <a:pPr algn="just">
              <a:spcBef>
                <a:spcPts val="50"/>
              </a:spcBef>
              <a:spcAft>
                <a:spcPts val="50"/>
              </a:spcAft>
            </a:pPr>
            <a:r>
              <a:rPr lang="en-US" altLang="zh-CN" sz="1400" kern="100" dirty="0" smtClean="0">
                <a:solidFill>
                  <a:srgbClr val="2A7476"/>
                </a:solidFill>
                <a:latin typeface="Arial" panose="020B0604020202020204" pitchFamily="34" charset="0"/>
                <a:ea typeface="宋体" panose="02010600030101010101" pitchFamily="2" charset="-122"/>
                <a:cs typeface="Arial" panose="020B0604020202020204" pitchFamily="34" charset="0"/>
              </a:rPr>
              <a:t>Action on Climate Change and Sustainable Infrastructure</a:t>
            </a:r>
            <a:endParaRPr lang="zh-CN" altLang="zh-CN" sz="1400" kern="100" dirty="0">
              <a:solidFill>
                <a:srgbClr val="2A7476"/>
              </a:solidFill>
              <a:latin typeface="Arial" panose="020B0604020202020204" pitchFamily="34" charset="0"/>
              <a:ea typeface="宋体" panose="02010600030101010101" pitchFamily="2" charset="-122"/>
              <a:cs typeface="Arial" panose="020B0604020202020204" pitchFamily="34" charset="0"/>
            </a:endParaRPr>
          </a:p>
          <a:p>
            <a:pPr algn="just">
              <a:spcBef>
                <a:spcPts val="50"/>
              </a:spcBef>
              <a:spcAft>
                <a:spcPts val="50"/>
              </a:spcAft>
            </a:pPr>
            <a:r>
              <a:rPr lang="en-US" altLang="zh-CN" sz="1400" kern="100" dirty="0" smtClean="0">
                <a:solidFill>
                  <a:srgbClr val="2A7476"/>
                </a:solidFill>
                <a:latin typeface="Arial" panose="020B0604020202020204" pitchFamily="34" charset="0"/>
                <a:ea typeface="宋体" panose="02010600030101010101" pitchFamily="2" charset="-122"/>
                <a:cs typeface="Arial" panose="020B0604020202020204" pitchFamily="34" charset="0"/>
              </a:rPr>
              <a:t>Session 1: Lancang-Mekong Carbon Neutrality Initiative: Sharing of Innovative Energy Solutions and Expert Opinions</a:t>
            </a:r>
            <a:endParaRPr lang="zh-CN" altLang="en-US" sz="1400" kern="100" dirty="0">
              <a:solidFill>
                <a:srgbClr val="2A7476"/>
              </a:solidFill>
              <a:latin typeface="Arial" panose="020B0604020202020204" pitchFamily="34" charset="0"/>
              <a:ea typeface="宋体" panose="02010600030101010101" pitchFamily="2" charset="-122"/>
              <a:cs typeface="Arial" panose="020B0604020202020204" pitchFamily="34" charset="0"/>
            </a:endParaRPr>
          </a:p>
        </p:txBody>
      </p:sp>
      <p:sp>
        <p:nvSpPr>
          <p:cNvPr id="6" name="AutoShape 2" descr="http://www.chinaaseanenv.org/lmzx/xwhhd/lmzxxw/201903/W020190325698307412342.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3" name="矩形 12"/>
          <p:cNvSpPr/>
          <p:nvPr/>
        </p:nvSpPr>
        <p:spPr>
          <a:xfrm>
            <a:off x="-635" y="1270"/>
            <a:ext cx="2411095" cy="2743200"/>
          </a:xfrm>
          <a:prstGeom prst="rect">
            <a:avLst/>
          </a:prstGeom>
          <a:solidFill>
            <a:schemeClr val="accent6">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8255" y="160655"/>
            <a:ext cx="7582535" cy="198755"/>
          </a:xfrm>
          <a:prstGeom prst="rect">
            <a:avLst/>
          </a:prstGeom>
          <a:solidFill>
            <a:srgbClr val="1EA4BF"/>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l">
              <a:buClrTx/>
              <a:buSzTx/>
              <a:buFontTx/>
            </a:pPr>
            <a:endParaRPr lang="zh-CN" altLang="en-US" sz="1200" b="1">
              <a:sym typeface="+mn-ea"/>
            </a:endParaRPr>
          </a:p>
        </p:txBody>
      </p:sp>
      <p:sp>
        <p:nvSpPr>
          <p:cNvPr id="16" name="矩形 15"/>
          <p:cNvSpPr/>
          <p:nvPr/>
        </p:nvSpPr>
        <p:spPr>
          <a:xfrm>
            <a:off x="2591435" y="711200"/>
            <a:ext cx="5230495" cy="1323340"/>
          </a:xfrm>
          <a:prstGeom prst="rect">
            <a:avLst/>
          </a:prstGeom>
          <a:noFill/>
          <a:ln>
            <a:noFill/>
          </a:ln>
        </p:spPr>
        <p:txBody>
          <a:bodyPr wrap="square" rtlCol="0" anchor="t">
            <a:spAutoFit/>
          </a:bodyPr>
          <a:lstStyle/>
          <a:p>
            <a:pPr algn="ctr"/>
            <a:r>
              <a:rPr lang="en-US" altLang="zh-CN" sz="8000" b="1" i="1" dirty="0" smtClean="0">
                <a:ln w="9525" cmpd="sng">
                  <a:solidFill>
                    <a:schemeClr val="accent1">
                      <a:lumMod val="60000"/>
                      <a:lumOff val="40000"/>
                    </a:schemeClr>
                  </a:solidFill>
                  <a:prstDash val="solid"/>
                </a:ln>
                <a:solidFill>
                  <a:srgbClr val="70AD47">
                    <a:tint val="1000"/>
                  </a:srgbClr>
                </a:solidFill>
                <a:effectLst>
                  <a:outerShdw blurRad="38100" dist="38100" dir="2700000" algn="tl">
                    <a:srgbClr val="000000">
                      <a:alpha val="43137"/>
                    </a:srgbClr>
                  </a:outerShdw>
                </a:effectLst>
                <a:latin typeface="Times New Roman" panose="02020603050405020304" pitchFamily="18" charset="0"/>
                <a:ea typeface="黑体-简" panose="02000000000000000000" charset="-122"/>
                <a:cs typeface="Times New Roman" panose="02020603050405020304" pitchFamily="18" charset="0"/>
              </a:rPr>
              <a:t>Newsletter</a:t>
            </a:r>
            <a:endParaRPr lang="zh-CN" altLang="en-US" sz="8000" b="1" i="1" dirty="0">
              <a:ln w="9525" cmpd="sng">
                <a:solidFill>
                  <a:schemeClr val="accent1">
                    <a:lumMod val="60000"/>
                    <a:lumOff val="40000"/>
                  </a:schemeClr>
                </a:solidFill>
                <a:prstDash val="solid"/>
              </a:ln>
              <a:solidFill>
                <a:srgbClr val="70AD47">
                  <a:tint val="1000"/>
                </a:srgbClr>
              </a:solidFill>
              <a:effectLst>
                <a:outerShdw blurRad="38100" dist="38100" dir="2700000" algn="tl">
                  <a:srgbClr val="000000">
                    <a:alpha val="43137"/>
                  </a:srgbClr>
                </a:outerShdw>
              </a:effectLst>
              <a:latin typeface="Times New Roman" panose="02020603050405020304" pitchFamily="18" charset="0"/>
              <a:ea typeface="黑体-简" panose="02000000000000000000" charset="-122"/>
              <a:cs typeface="Times New Roman" panose="02020603050405020304" pitchFamily="18" charset="0"/>
            </a:endParaRPr>
          </a:p>
        </p:txBody>
      </p:sp>
      <p:sp>
        <p:nvSpPr>
          <p:cNvPr id="20" name="矩形 19"/>
          <p:cNvSpPr/>
          <p:nvPr/>
        </p:nvSpPr>
        <p:spPr>
          <a:xfrm>
            <a:off x="0" y="154940"/>
            <a:ext cx="2416810" cy="213360"/>
          </a:xfrm>
          <a:prstGeom prst="rect">
            <a:avLst/>
          </a:prstGeom>
          <a:solidFill>
            <a:srgbClr val="C8DD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连接符 17"/>
          <p:cNvCxnSpPr>
            <a:cxnSpLocks/>
          </p:cNvCxnSpPr>
          <p:nvPr/>
        </p:nvCxnSpPr>
        <p:spPr>
          <a:xfrm>
            <a:off x="2410460" y="4735755"/>
            <a:ext cx="4653280" cy="0"/>
          </a:xfrm>
          <a:prstGeom prst="line">
            <a:avLst/>
          </a:prstGeom>
          <a:ln w="28575" cmpd="sng">
            <a:solidFill>
              <a:srgbClr val="1EA4BF"/>
            </a:solidFill>
            <a:prstDash val="solid"/>
          </a:ln>
        </p:spPr>
        <p:style>
          <a:lnRef idx="3">
            <a:schemeClr val="accent5"/>
          </a:lnRef>
          <a:fillRef idx="0">
            <a:schemeClr val="accent5"/>
          </a:fillRef>
          <a:effectRef idx="2">
            <a:schemeClr val="accent5"/>
          </a:effectRef>
          <a:fontRef idx="minor">
            <a:schemeClr val="tx1"/>
          </a:fontRef>
        </p:style>
      </p:cxnSp>
      <p:sp>
        <p:nvSpPr>
          <p:cNvPr id="15" name="文本框 14">
            <a:extLst>
              <a:ext uri="{FF2B5EF4-FFF2-40B4-BE49-F238E27FC236}">
                <a16:creationId xmlns:a16="http://schemas.microsoft.com/office/drawing/2014/main" xmlns="" id="{C6EC1CF7-C9A6-4C9B-BF1D-1AE3F64878B8}"/>
              </a:ext>
            </a:extLst>
          </p:cNvPr>
          <p:cNvSpPr txBox="1"/>
          <p:nvPr/>
        </p:nvSpPr>
        <p:spPr>
          <a:xfrm>
            <a:off x="2378710" y="6907209"/>
            <a:ext cx="3028315" cy="1323439"/>
          </a:xfrm>
          <a:prstGeom prst="rect">
            <a:avLst/>
          </a:prstGeom>
          <a:noFill/>
        </p:spPr>
        <p:txBody>
          <a:bodyPr wrap="square" rtlCol="0">
            <a:spAutoFit/>
          </a:bodyPr>
          <a:lstStyle/>
          <a:p>
            <a:pPr algn="just">
              <a:spcBef>
                <a:spcPts val="50"/>
              </a:spcBef>
              <a:spcAft>
                <a:spcPts val="50"/>
              </a:spcAft>
            </a:pPr>
            <a:r>
              <a:rPr lang="en-US" altLang="zh-CN" sz="800" kern="100" dirty="0" smtClean="0">
                <a:latin typeface="Arial" panose="020B0604020202020204" pitchFamily="34" charset="0"/>
                <a:ea typeface="宋体" panose="02010600030101010101" pitchFamily="2" charset="-122"/>
                <a:cs typeface="Arial" panose="020B0604020202020204" pitchFamily="34" charset="0"/>
              </a:rPr>
              <a:t>Ms. Miao Hong</a:t>
            </a:r>
            <a:r>
              <a:rPr lang="en-US" altLang="zh-CN" sz="800" kern="100" dirty="0">
                <a:latin typeface="Arial" panose="020B0604020202020204" pitchFamily="34" charset="0"/>
                <a:ea typeface="宋体" panose="02010600030101010101" pitchFamily="2" charset="-122"/>
                <a:cs typeface="Arial" panose="020B0604020202020204" pitchFamily="34" charset="0"/>
              </a:rPr>
              <a:t>, Sustainable Investment </a:t>
            </a:r>
            <a:r>
              <a:rPr lang="en-US" altLang="zh-CN" sz="800" kern="100" dirty="0" smtClean="0">
                <a:latin typeface="Arial" panose="020B0604020202020204" pitchFamily="34" charset="0"/>
                <a:ea typeface="宋体" panose="02010600030101010101" pitchFamily="2" charset="-122"/>
                <a:cs typeface="Arial" panose="020B0604020202020204" pitchFamily="34" charset="0"/>
              </a:rPr>
              <a:t>Program Director, WRI</a:t>
            </a:r>
            <a:r>
              <a:rPr lang="en-US" altLang="zh-CN" sz="800" kern="100" dirty="0">
                <a:latin typeface="Arial" panose="020B0604020202020204" pitchFamily="34" charset="0"/>
                <a:ea typeface="宋体" panose="02010600030101010101" pitchFamily="2" charset="-122"/>
                <a:cs typeface="Arial" panose="020B0604020202020204" pitchFamily="34" charset="0"/>
              </a:rPr>
              <a:t> </a:t>
            </a:r>
            <a:r>
              <a:rPr lang="en-US" altLang="zh-CN" sz="800" kern="100" dirty="0" smtClean="0">
                <a:latin typeface="Arial" panose="020B0604020202020204" pitchFamily="34" charset="0"/>
                <a:ea typeface="宋体" panose="02010600030101010101" pitchFamily="2" charset="-122"/>
                <a:cs typeface="Arial" panose="020B0604020202020204" pitchFamily="34" charset="0"/>
              </a:rPr>
              <a:t>China, noted that fully sharing China’s experience in energy development over the years with other Lancang-Mekong countries and promoting coordination and cooperation on regional sustainable energy projects is of great significance to efficient energy use and green development in the region. Moreover, piloting climate financing and establishing a more inclusive sustainable infrastructure investment market can better contribute to multi-party cooperation, energy transformation and regional green recovery.</a:t>
            </a:r>
            <a:endParaRPr lang="zh-CN" altLang="zh-CN" sz="800" kern="100" dirty="0">
              <a:latin typeface="Arial" panose="020B0604020202020204" pitchFamily="34" charset="0"/>
              <a:ea typeface="宋体" panose="02010600030101010101" pitchFamily="2" charset="-122"/>
              <a:cs typeface="Arial" panose="020B0604020202020204" pitchFamily="34" charset="0"/>
            </a:endParaRPr>
          </a:p>
        </p:txBody>
      </p:sp>
      <p:pic>
        <p:nvPicPr>
          <p:cNvPr id="17" name="图片 16"/>
          <p:cNvPicPr>
            <a:picLocks noChangeAspect="1"/>
          </p:cNvPicPr>
          <p:nvPr/>
        </p:nvPicPr>
        <p:blipFill rotWithShape="1">
          <a:blip r:embed="rId3"/>
          <a:srcRect t="60815"/>
          <a:stretch>
            <a:fillRect/>
          </a:stretch>
        </p:blipFill>
        <p:spPr>
          <a:xfrm>
            <a:off x="-416126" y="1603238"/>
            <a:ext cx="3261242" cy="619200"/>
          </a:xfrm>
          <a:prstGeom prst="rect">
            <a:avLst/>
          </a:prstGeom>
        </p:spPr>
      </p:pic>
      <p:grpSp>
        <p:nvGrpSpPr>
          <p:cNvPr id="19" name="组合 18"/>
          <p:cNvGrpSpPr/>
          <p:nvPr/>
        </p:nvGrpSpPr>
        <p:grpSpPr>
          <a:xfrm>
            <a:off x="-652845" y="636427"/>
            <a:ext cx="3715514" cy="950295"/>
            <a:chOff x="-288656" y="889040"/>
            <a:chExt cx="3006302" cy="768904"/>
          </a:xfrm>
        </p:grpSpPr>
        <p:sp>
          <p:nvSpPr>
            <p:cNvPr id="22" name="椭圆 21"/>
            <p:cNvSpPr/>
            <p:nvPr/>
          </p:nvSpPr>
          <p:spPr>
            <a:xfrm>
              <a:off x="970762" y="1050892"/>
              <a:ext cx="498764" cy="4987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5" name="图片 24" descr="澜湄Log"/>
            <p:cNvPicPr>
              <a:picLocks noChangeAspect="1"/>
            </p:cNvPicPr>
            <p:nvPr/>
          </p:nvPicPr>
          <p:blipFill rotWithShape="1">
            <a:blip r:embed="rId4"/>
            <a:srcRect t="9480" b="37546"/>
            <a:stretch>
              <a:fillRect/>
            </a:stretch>
          </p:blipFill>
          <p:spPr>
            <a:xfrm>
              <a:off x="-288656" y="889040"/>
              <a:ext cx="3006302" cy="768904"/>
            </a:xfrm>
            <a:prstGeom prst="rect">
              <a:avLst/>
            </a:prstGeom>
          </p:spPr>
        </p:pic>
      </p:grpSp>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7776" y="5917004"/>
            <a:ext cx="1219200" cy="1847850"/>
          </a:xfrm>
          <a:prstGeom prst="rect">
            <a:avLst/>
          </a:prstGeom>
        </p:spPr>
      </p:pic>
      <p:pic>
        <p:nvPicPr>
          <p:cNvPr id="23" name="图片 22"/>
          <p:cNvPicPr/>
          <p:nvPr/>
        </p:nvPicPr>
        <p:blipFill rotWithShape="1">
          <a:blip r:embed="rId6" cstate="print">
            <a:extLst>
              <a:ext uri="{28A0092B-C50C-407E-A947-70E740481C1C}">
                <a14:useLocalDpi xmlns:a14="http://schemas.microsoft.com/office/drawing/2010/main" val="0"/>
              </a:ext>
            </a:extLst>
          </a:blip>
          <a:srcRect l="34079" t="31634" r="31710" b="13837"/>
          <a:stretch/>
        </p:blipFill>
        <p:spPr bwMode="auto">
          <a:xfrm>
            <a:off x="5682395" y="6919538"/>
            <a:ext cx="1188000" cy="1188000"/>
          </a:xfrm>
          <a:prstGeom prst="ellipse">
            <a:avLst/>
          </a:prstGeom>
          <a:ln w="63500" cap="rnd">
            <a:solidFill>
              <a:srgbClr val="1EA4BF"/>
            </a:solidFill>
          </a:ln>
          <a:effectLst/>
          <a:extLst>
            <a:ext uri="{53640926-AAD7-44D8-BBD7-CCE9431645EC}">
              <a14:shadowObscured xmlns:a14="http://schemas.microsoft.com/office/drawing/2010/main"/>
            </a:ext>
          </a:extLst>
        </p:spPr>
      </p:pic>
      <p:pic>
        <p:nvPicPr>
          <p:cNvPr id="26" name="图片 25"/>
          <p:cNvPicPr/>
          <p:nvPr/>
        </p:nvPicPr>
        <p:blipFill rotWithShape="1">
          <a:blip r:embed="rId7"/>
          <a:srcRect l="12086" t="6558" r="37616" b="21620"/>
          <a:stretch/>
        </p:blipFill>
        <p:spPr bwMode="auto">
          <a:xfrm>
            <a:off x="2468669" y="8658965"/>
            <a:ext cx="1188000" cy="1188000"/>
          </a:xfrm>
          <a:prstGeom prst="ellipse">
            <a:avLst/>
          </a:prstGeom>
          <a:ln w="63500" cap="rnd">
            <a:solidFill>
              <a:srgbClr val="1EA4BF"/>
            </a:solidFill>
          </a:ln>
          <a:effectLst/>
          <a:extLst>
            <a:ext uri="{53640926-AAD7-44D8-BBD7-CCE9431645EC}">
              <a14:shadowObscured xmlns:a14="http://schemas.microsoft.com/office/drawing/2010/main"/>
            </a:ext>
          </a:extLst>
        </p:spPr>
      </p:pic>
      <p:sp>
        <p:nvSpPr>
          <p:cNvPr id="27" name="文本框 26">
            <a:extLst>
              <a:ext uri="{FF2B5EF4-FFF2-40B4-BE49-F238E27FC236}">
                <a16:creationId xmlns:a16="http://schemas.microsoft.com/office/drawing/2014/main" xmlns="" id="{C6EC1CF7-C9A6-4C9B-BF1D-1AE3F64878B8}"/>
              </a:ext>
            </a:extLst>
          </p:cNvPr>
          <p:cNvSpPr txBox="1"/>
          <p:nvPr/>
        </p:nvSpPr>
        <p:spPr>
          <a:xfrm>
            <a:off x="3904947" y="8529690"/>
            <a:ext cx="3113543" cy="1692771"/>
          </a:xfrm>
          <a:prstGeom prst="rect">
            <a:avLst/>
          </a:prstGeom>
          <a:noFill/>
        </p:spPr>
        <p:txBody>
          <a:bodyPr wrap="square" rtlCol="0">
            <a:spAutoFit/>
          </a:bodyPr>
          <a:lstStyle/>
          <a:p>
            <a:pPr algn="just">
              <a:spcBef>
                <a:spcPts val="50"/>
              </a:spcBef>
              <a:spcAft>
                <a:spcPts val="50"/>
              </a:spcAft>
            </a:pPr>
            <a:r>
              <a:rPr lang="en-US" altLang="zh-CN" sz="800" kern="100" dirty="0" smtClean="0">
                <a:latin typeface="Arial" panose="020B0604020202020204" pitchFamily="34" charset="0"/>
                <a:ea typeface="宋体" panose="02010600030101010101" pitchFamily="2" charset="-122"/>
                <a:cs typeface="Arial" panose="020B0604020202020204" pitchFamily="34" charset="0"/>
              </a:rPr>
              <a:t>Ms</a:t>
            </a:r>
            <a:r>
              <a:rPr lang="en-US" altLang="zh-CN" sz="800" kern="100" dirty="0">
                <a:latin typeface="Arial" panose="020B0604020202020204" pitchFamily="34" charset="0"/>
                <a:ea typeface="宋体" panose="02010600030101010101" pitchFamily="2" charset="-122"/>
                <a:cs typeface="Arial" panose="020B0604020202020204" pitchFamily="34" charset="0"/>
              </a:rPr>
              <a:t>. </a:t>
            </a:r>
            <a:r>
              <a:rPr lang="en-US" altLang="zh-CN" sz="800" kern="100" dirty="0" err="1">
                <a:latin typeface="Arial" panose="020B0604020202020204" pitchFamily="34" charset="0"/>
                <a:ea typeface="宋体" panose="02010600030101010101" pitchFamily="2" charset="-122"/>
                <a:cs typeface="Arial" panose="020B0604020202020204" pitchFamily="34" charset="0"/>
              </a:rPr>
              <a:t>Sumon</a:t>
            </a:r>
            <a:r>
              <a:rPr lang="en-US" altLang="zh-CN" sz="800" kern="100" dirty="0">
                <a:latin typeface="Arial" panose="020B0604020202020204" pitchFamily="34" charset="0"/>
                <a:ea typeface="宋体" panose="02010600030101010101" pitchFamily="2" charset="-122"/>
                <a:cs typeface="Arial" panose="020B0604020202020204" pitchFamily="34" charset="0"/>
              </a:rPr>
              <a:t> </a:t>
            </a:r>
            <a:r>
              <a:rPr lang="en-US" altLang="zh-CN" sz="800" kern="100" dirty="0" err="1" smtClean="0">
                <a:latin typeface="Arial" panose="020B0604020202020204" pitchFamily="34" charset="0"/>
                <a:ea typeface="宋体" panose="02010600030101010101" pitchFamily="2" charset="-122"/>
                <a:cs typeface="Arial" panose="020B0604020202020204" pitchFamily="34" charset="0"/>
              </a:rPr>
              <a:t>Sumetchoengprachya</a:t>
            </a:r>
            <a:r>
              <a:rPr lang="en-US" altLang="zh-CN" sz="800" kern="100" dirty="0" smtClean="0">
                <a:latin typeface="Arial" panose="020B0604020202020204" pitchFamily="34" charset="0"/>
                <a:ea typeface="宋体" panose="02010600030101010101" pitchFamily="2" charset="-122"/>
                <a:cs typeface="Arial" panose="020B0604020202020204" pitchFamily="34" charset="0"/>
              </a:rPr>
              <a:t>, Director, Carbon Business Office, Thailand Greenhouse Gas Management Organization (TGO), said that provinces in Thailand have developed carbon footprint reduction plans, and the emission reduction target has been decomposed. Meanwhile, local data platforms have been established, where local authorities enter and report data on GHG emissions and reductions</a:t>
            </a:r>
            <a:r>
              <a:rPr lang="en-US" altLang="zh-CN" sz="800" kern="100" dirty="0">
                <a:latin typeface="Arial" panose="020B0604020202020204" pitchFamily="34" charset="0"/>
                <a:ea typeface="宋体" panose="02010600030101010101" pitchFamily="2" charset="-122"/>
                <a:cs typeface="Arial" panose="020B0604020202020204" pitchFamily="34" charset="0"/>
              </a:rPr>
              <a:t> </a:t>
            </a:r>
            <a:r>
              <a:rPr lang="en-US" altLang="zh-CN" sz="800" kern="100" dirty="0" smtClean="0">
                <a:latin typeface="Arial" panose="020B0604020202020204" pitchFamily="34" charset="0"/>
                <a:ea typeface="宋体" panose="02010600030101010101" pitchFamily="2" charset="-122"/>
                <a:cs typeface="Arial" panose="020B0604020202020204" pitchFamily="34" charset="0"/>
              </a:rPr>
              <a:t>to ultimately form a general report on GHG emissions in Thailand. On this basis, Thailand can organize capacity building, define the overall emission reduction target, assess emission reduction measures and potential, urge cities to develop their respective action plans for emission reduction, and expedite low-carbon transformation of the mode of production.</a:t>
            </a:r>
            <a:endParaRPr lang="zh-CN" altLang="zh-CN" sz="800" kern="100" dirty="0">
              <a:latin typeface="Arial" panose="020B0604020202020204" pitchFamily="34" charset="0"/>
              <a:ea typeface="宋体" panose="02010600030101010101" pitchFamily="2" charset="-122"/>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文本框 61">
            <a:extLst>
              <a:ext uri="{FF2B5EF4-FFF2-40B4-BE49-F238E27FC236}">
                <a16:creationId xmlns:a16="http://schemas.microsoft.com/office/drawing/2014/main" xmlns="" id="{825A9AEB-E80B-4F84-8E89-3C10A863732B}"/>
              </a:ext>
            </a:extLst>
          </p:cNvPr>
          <p:cNvSpPr txBox="1"/>
          <p:nvPr/>
        </p:nvSpPr>
        <p:spPr>
          <a:xfrm>
            <a:off x="2133600" y="897772"/>
            <a:ext cx="4764920" cy="954107"/>
          </a:xfrm>
          <a:prstGeom prst="rect">
            <a:avLst/>
          </a:prstGeom>
          <a:noFill/>
        </p:spPr>
        <p:txBody>
          <a:bodyPr wrap="square">
            <a:spAutoFit/>
          </a:bodyPr>
          <a:lstStyle/>
          <a:p>
            <a:pPr algn="just">
              <a:spcBef>
                <a:spcPts val="50"/>
              </a:spcBef>
              <a:spcAft>
                <a:spcPts val="50"/>
              </a:spcAft>
            </a:pPr>
            <a:r>
              <a:rPr lang="en-US" altLang="zh-CN" sz="800" kern="100" dirty="0" smtClean="0">
                <a:latin typeface="Arial" panose="020B0604020202020204" pitchFamily="34" charset="0"/>
                <a:ea typeface="宋体" panose="02010600030101010101" pitchFamily="2" charset="-122"/>
                <a:cs typeface="Arial" panose="020B0604020202020204" pitchFamily="34" charset="0"/>
              </a:rPr>
              <a:t>Mr. Lei </a:t>
            </a:r>
            <a:r>
              <a:rPr lang="en-US" altLang="zh-CN" sz="800" kern="100" dirty="0" err="1" smtClean="0">
                <a:latin typeface="Arial" panose="020B0604020202020204" pitchFamily="34" charset="0"/>
                <a:ea typeface="宋体" panose="02010600030101010101" pitchFamily="2" charset="-122"/>
                <a:cs typeface="Arial" panose="020B0604020202020204" pitchFamily="34" charset="0"/>
              </a:rPr>
              <a:t>Xiaomeng</a:t>
            </a:r>
            <a:r>
              <a:rPr lang="en-US" altLang="zh-CN" sz="800" kern="100" dirty="0" smtClean="0">
                <a:latin typeface="Arial" panose="020B0604020202020204" pitchFamily="34" charset="0"/>
                <a:ea typeface="宋体" panose="02010600030101010101" pitchFamily="2" charset="-122"/>
                <a:cs typeface="Arial" panose="020B0604020202020204" pitchFamily="34" charset="0"/>
              </a:rPr>
              <a:t>, Senior Expert, China Electricity Council, introduced that the Lancang-Mekong sub-regional power cooperation mechanism is already mature, while regional power systems are facing the challenge of low-carbon and renewable energy transformation. On the other hand, long-term bilateral and multilateral low-carbon energy cooperation entails analysis and research on technology, economy, externality and environmental sociology, with due regard to energy development plans of Lancang-Mekong countries. He expected Lancang-Mekong countries to share their experience, support sustainable energy development and enhance regional power connectivity.</a:t>
            </a:r>
            <a:endParaRPr lang="en-US" altLang="zh-CN" sz="800" kern="100" dirty="0">
              <a:latin typeface="Arial" panose="020B0604020202020204" pitchFamily="34" charset="0"/>
              <a:ea typeface="宋体" panose="02010600030101010101" pitchFamily="2" charset="-122"/>
              <a:cs typeface="Arial" panose="020B0604020202020204" pitchFamily="34" charset="0"/>
            </a:endParaRPr>
          </a:p>
        </p:txBody>
      </p:sp>
      <p:sp>
        <p:nvSpPr>
          <p:cNvPr id="16" name="矩形 15"/>
          <p:cNvSpPr/>
          <p:nvPr/>
        </p:nvSpPr>
        <p:spPr>
          <a:xfrm>
            <a:off x="-25719" y="304409"/>
            <a:ext cx="7611111" cy="206274"/>
          </a:xfrm>
          <a:prstGeom prst="rect">
            <a:avLst/>
          </a:prstGeom>
          <a:solidFill>
            <a:srgbClr val="1EA4BF"/>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r>
              <a:rPr lang="zh-CN" altLang="en-US" sz="1000" b="1" dirty="0">
                <a:latin typeface="Arial" panose="020B0604020202020204" pitchFamily="34" charset="0"/>
                <a:ea typeface="宋体" panose="02010600030101010101" pitchFamily="2" charset="-122"/>
                <a:cs typeface="Arial" panose="020B0604020202020204" pitchFamily="34" charset="0"/>
                <a:sym typeface="+mn-ea"/>
              </a:rPr>
              <a:t>                 </a:t>
            </a:r>
            <a:r>
              <a:rPr lang="en-US" altLang="zh-CN" sz="1000" b="1" dirty="0" smtClean="0">
                <a:latin typeface="Arial" panose="020B0604020202020204" pitchFamily="34" charset="0"/>
                <a:ea typeface="宋体" panose="02010600030101010101" pitchFamily="2" charset="-122"/>
                <a:cs typeface="Arial" panose="020B0604020202020204" pitchFamily="34" charset="0"/>
                <a:sym typeface="+mn-ea"/>
              </a:rPr>
              <a:t>Lancang-Mekong Environmental Cooperation Newsletter</a:t>
            </a:r>
            <a:endParaRPr lang="zh-CN" altLang="en-US" sz="1000" b="1" dirty="0">
              <a:latin typeface="Arial" panose="020B0604020202020204" pitchFamily="34" charset="0"/>
              <a:ea typeface="宋体" panose="02010600030101010101" pitchFamily="2" charset="-122"/>
              <a:cs typeface="Arial" panose="020B0604020202020204" pitchFamily="34" charset="0"/>
              <a:sym typeface="+mn-ea"/>
            </a:endParaRPr>
          </a:p>
        </p:txBody>
      </p:sp>
      <p:cxnSp>
        <p:nvCxnSpPr>
          <p:cNvPr id="17" name="直接连接符 16"/>
          <p:cNvCxnSpPr>
            <a:cxnSpLocks/>
          </p:cNvCxnSpPr>
          <p:nvPr/>
        </p:nvCxnSpPr>
        <p:spPr>
          <a:xfrm>
            <a:off x="1209675" y="8744162"/>
            <a:ext cx="5844419" cy="0"/>
          </a:xfrm>
          <a:prstGeom prst="line">
            <a:avLst/>
          </a:prstGeom>
          <a:ln>
            <a:solidFill>
              <a:srgbClr val="00A0E9"/>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314324" y="8655855"/>
            <a:ext cx="4166962" cy="1533753"/>
          </a:xfrm>
          <a:prstGeom prst="rect">
            <a:avLst/>
          </a:prstGeom>
          <a:noFill/>
        </p:spPr>
        <p:txBody>
          <a:bodyPr wrap="square" rtlCol="0">
            <a:spAutoFit/>
          </a:bodyPr>
          <a:lstStyle/>
          <a:p>
            <a:pPr algn="just">
              <a:spcBef>
                <a:spcPts val="50"/>
              </a:spcBef>
              <a:spcAft>
                <a:spcPts val="50"/>
              </a:spcAft>
            </a:pPr>
            <a:r>
              <a:rPr lang="en-US" altLang="zh-CN" sz="700" b="1" dirty="0" smtClean="0">
                <a:solidFill>
                  <a:srgbClr val="00A0E9"/>
                </a:solidFill>
                <a:latin typeface="Arial" panose="020B0604020202020204" pitchFamily="34" charset="0"/>
                <a:ea typeface="宋体" panose="02010600030101010101" pitchFamily="2" charset="-122"/>
                <a:cs typeface="Arial" panose="020B0604020202020204" pitchFamily="34" charset="0"/>
              </a:rPr>
              <a:t>Contact Us</a:t>
            </a:r>
            <a:endParaRPr lang="en-US" altLang="zh-CN" sz="700" b="1" dirty="0">
              <a:solidFill>
                <a:srgbClr val="00A0E9"/>
              </a:solidFill>
              <a:latin typeface="Arial" panose="020B0604020202020204" pitchFamily="34" charset="0"/>
              <a:ea typeface="宋体" panose="02010600030101010101" pitchFamily="2" charset="-122"/>
              <a:cs typeface="Arial" panose="020B0604020202020204" pitchFamily="34" charset="0"/>
            </a:endParaRPr>
          </a:p>
          <a:p>
            <a:pPr algn="just">
              <a:spcBef>
                <a:spcPts val="50"/>
              </a:spcBef>
              <a:spcAft>
                <a:spcPts val="50"/>
              </a:spcAft>
            </a:pPr>
            <a:endParaRPr lang="en-US" altLang="zh-CN" sz="700" dirty="0">
              <a:latin typeface="Arial" panose="020B0604020202020204" pitchFamily="34" charset="0"/>
              <a:ea typeface="宋体" panose="02010600030101010101" pitchFamily="2" charset="-122"/>
              <a:cs typeface="Arial" panose="020B0604020202020204" pitchFamily="34" charset="0"/>
            </a:endParaRPr>
          </a:p>
          <a:p>
            <a:pPr algn="just">
              <a:spcBef>
                <a:spcPts val="50"/>
              </a:spcBef>
              <a:spcAft>
                <a:spcPts val="50"/>
              </a:spcAft>
            </a:pPr>
            <a:r>
              <a:rPr lang="en-US" altLang="zh-CN" sz="700" b="1" dirty="0" smtClean="0">
                <a:latin typeface="Arial" panose="020B0604020202020204" pitchFamily="34" charset="0"/>
                <a:ea typeface="宋体" panose="02010600030101010101" pitchFamily="2" charset="-122"/>
                <a:cs typeface="Arial" panose="020B0604020202020204" pitchFamily="34" charset="0"/>
              </a:rPr>
              <a:t>Lancang-Mekong Environmental Cooperation Center</a:t>
            </a:r>
            <a:endParaRPr lang="en-US" altLang="zh-CN" sz="700" b="1" dirty="0">
              <a:latin typeface="Arial" panose="020B0604020202020204" pitchFamily="34" charset="0"/>
              <a:ea typeface="宋体" panose="02010600030101010101" pitchFamily="2" charset="-122"/>
              <a:cs typeface="Arial" panose="020B0604020202020204" pitchFamily="34" charset="0"/>
            </a:endParaRPr>
          </a:p>
          <a:p>
            <a:pPr algn="just">
              <a:spcBef>
                <a:spcPts val="50"/>
              </a:spcBef>
              <a:spcAft>
                <a:spcPts val="50"/>
              </a:spcAft>
            </a:pPr>
            <a:r>
              <a:rPr lang="en-US" altLang="zh-CN" sz="700" b="1" dirty="0" smtClean="0">
                <a:latin typeface="Arial" panose="020B0604020202020204" pitchFamily="34" charset="0"/>
                <a:ea typeface="宋体" panose="02010600030101010101" pitchFamily="2" charset="-122"/>
                <a:cs typeface="Arial" panose="020B0604020202020204" pitchFamily="34" charset="0"/>
              </a:rPr>
              <a:t>Foreign Environmental Cooperation Center, Ministry of Ecology and Environment</a:t>
            </a:r>
            <a:endParaRPr lang="en-US" altLang="zh-CN" sz="700" dirty="0">
              <a:latin typeface="Arial" panose="020B0604020202020204" pitchFamily="34" charset="0"/>
              <a:ea typeface="宋体" panose="02010600030101010101" pitchFamily="2" charset="-122"/>
              <a:cs typeface="Arial" panose="020B0604020202020204" pitchFamily="34" charset="0"/>
            </a:endParaRPr>
          </a:p>
          <a:p>
            <a:pPr algn="just">
              <a:spcBef>
                <a:spcPts val="50"/>
              </a:spcBef>
              <a:spcAft>
                <a:spcPts val="50"/>
              </a:spcAft>
            </a:pPr>
            <a:r>
              <a:rPr lang="en-US" altLang="zh-CN" sz="700" dirty="0" smtClean="0">
                <a:latin typeface="Arial" panose="020B0604020202020204" pitchFamily="34" charset="0"/>
                <a:ea typeface="宋体" panose="02010600030101010101" pitchFamily="2" charset="-122"/>
                <a:cs typeface="Arial" panose="020B0604020202020204" pitchFamily="34" charset="0"/>
              </a:rPr>
              <a:t>Address: No.5 </a:t>
            </a:r>
            <a:r>
              <a:rPr lang="en-US" altLang="zh-CN" sz="700" dirty="0" err="1" smtClean="0">
                <a:latin typeface="Arial" panose="020B0604020202020204" pitchFamily="34" charset="0"/>
                <a:ea typeface="宋体" panose="02010600030101010101" pitchFamily="2" charset="-122"/>
                <a:cs typeface="Arial" panose="020B0604020202020204" pitchFamily="34" charset="0"/>
              </a:rPr>
              <a:t>Houyingfang</a:t>
            </a:r>
            <a:r>
              <a:rPr lang="en-US" altLang="zh-CN" sz="700" dirty="0" smtClean="0">
                <a:latin typeface="Arial" panose="020B0604020202020204" pitchFamily="34" charset="0"/>
                <a:ea typeface="宋体" panose="02010600030101010101" pitchFamily="2" charset="-122"/>
                <a:cs typeface="Arial" panose="020B0604020202020204" pitchFamily="34" charset="0"/>
              </a:rPr>
              <a:t> Hutong, </a:t>
            </a:r>
            <a:r>
              <a:rPr lang="en-US" altLang="zh-CN" sz="700" dirty="0" err="1" smtClean="0">
                <a:latin typeface="Arial" panose="020B0604020202020204" pitchFamily="34" charset="0"/>
                <a:ea typeface="宋体" panose="02010600030101010101" pitchFamily="2" charset="-122"/>
                <a:cs typeface="Arial" panose="020B0604020202020204" pitchFamily="34" charset="0"/>
              </a:rPr>
              <a:t>Xicheng</a:t>
            </a:r>
            <a:r>
              <a:rPr lang="en-US" altLang="zh-CN" sz="700" dirty="0" smtClean="0">
                <a:latin typeface="Arial" panose="020B0604020202020204" pitchFamily="34" charset="0"/>
                <a:ea typeface="宋体" panose="02010600030101010101" pitchFamily="2" charset="-122"/>
                <a:cs typeface="Arial" panose="020B0604020202020204" pitchFamily="34" charset="0"/>
              </a:rPr>
              <a:t> District, Beijing, 100035, P. R. China</a:t>
            </a:r>
            <a:endParaRPr lang="en-US" altLang="zh-CN" sz="700" dirty="0">
              <a:latin typeface="Arial" panose="020B0604020202020204" pitchFamily="34" charset="0"/>
              <a:ea typeface="宋体" panose="02010600030101010101" pitchFamily="2" charset="-122"/>
              <a:cs typeface="Arial" panose="020B0604020202020204" pitchFamily="34" charset="0"/>
            </a:endParaRPr>
          </a:p>
          <a:p>
            <a:pPr algn="just">
              <a:spcBef>
                <a:spcPts val="50"/>
              </a:spcBef>
              <a:spcAft>
                <a:spcPts val="50"/>
              </a:spcAft>
            </a:pPr>
            <a:r>
              <a:rPr lang="en-US" altLang="zh-CN" sz="700" dirty="0" smtClean="0">
                <a:latin typeface="Arial" panose="020B0604020202020204" pitchFamily="34" charset="0"/>
                <a:ea typeface="宋体" panose="02010600030101010101" pitchFamily="2" charset="-122"/>
                <a:cs typeface="Arial" panose="020B0604020202020204" pitchFamily="34" charset="0"/>
              </a:rPr>
              <a:t>Tel: +86-010-82268277/8221</a:t>
            </a:r>
            <a:endParaRPr lang="en-US" altLang="zh-CN" sz="700" dirty="0">
              <a:latin typeface="Arial" panose="020B0604020202020204" pitchFamily="34" charset="0"/>
              <a:ea typeface="宋体" panose="02010600030101010101" pitchFamily="2" charset="-122"/>
              <a:cs typeface="Arial" panose="020B0604020202020204" pitchFamily="34" charset="0"/>
            </a:endParaRPr>
          </a:p>
          <a:p>
            <a:pPr algn="just">
              <a:spcBef>
                <a:spcPts val="50"/>
              </a:spcBef>
              <a:spcAft>
                <a:spcPts val="50"/>
              </a:spcAft>
            </a:pPr>
            <a:r>
              <a:rPr lang="en-US" altLang="zh-CN" sz="700" dirty="0" smtClean="0">
                <a:latin typeface="Arial" panose="020B0604020202020204" pitchFamily="34" charset="0"/>
                <a:ea typeface="宋体" panose="02010600030101010101" pitchFamily="2" charset="-122"/>
                <a:cs typeface="Arial" panose="020B0604020202020204" pitchFamily="34" charset="0"/>
              </a:rPr>
              <a:t>Fax: +</a:t>
            </a:r>
            <a:r>
              <a:rPr lang="en-US" altLang="zh-CN" sz="700" dirty="0">
                <a:latin typeface="Arial" panose="020B0604020202020204" pitchFamily="34" charset="0"/>
                <a:ea typeface="宋体" panose="02010600030101010101" pitchFamily="2" charset="-122"/>
                <a:cs typeface="Arial" panose="020B0604020202020204" pitchFamily="34" charset="0"/>
              </a:rPr>
              <a:t>86-010-82200579</a:t>
            </a:r>
          </a:p>
          <a:p>
            <a:pPr algn="just">
              <a:spcBef>
                <a:spcPts val="50"/>
              </a:spcBef>
              <a:spcAft>
                <a:spcPts val="50"/>
              </a:spcAft>
            </a:pPr>
            <a:r>
              <a:rPr lang="en-US" altLang="zh-CN" sz="700" dirty="0" smtClean="0">
                <a:latin typeface="Arial" panose="020B0604020202020204" pitchFamily="34" charset="0"/>
                <a:ea typeface="宋体" panose="02010600030101010101" pitchFamily="2" charset="-122"/>
                <a:cs typeface="Arial" panose="020B0604020202020204" pitchFamily="34" charset="0"/>
              </a:rPr>
              <a:t>E-mail: tang.huaqing@fecomee.org.cn</a:t>
            </a:r>
            <a:endParaRPr lang="en-US" altLang="zh-CN" sz="700" dirty="0">
              <a:latin typeface="Arial" panose="020B0604020202020204" pitchFamily="34" charset="0"/>
              <a:ea typeface="宋体" panose="02010600030101010101" pitchFamily="2" charset="-122"/>
              <a:cs typeface="Arial" panose="020B0604020202020204" pitchFamily="34" charset="0"/>
            </a:endParaRPr>
          </a:p>
          <a:p>
            <a:pPr algn="just">
              <a:spcBef>
                <a:spcPts val="50"/>
              </a:spcBef>
              <a:spcAft>
                <a:spcPts val="50"/>
              </a:spcAft>
            </a:pPr>
            <a:r>
              <a:rPr lang="en-US" altLang="zh-CN" sz="700" dirty="0">
                <a:latin typeface="Arial" panose="020B0604020202020204" pitchFamily="34" charset="0"/>
                <a:ea typeface="宋体" panose="02010600030101010101" pitchFamily="2" charset="-122"/>
                <a:cs typeface="Arial" panose="020B0604020202020204" pitchFamily="34" charset="0"/>
              </a:rPr>
              <a:t>             </a:t>
            </a:r>
            <a:r>
              <a:rPr lang="en-US" altLang="zh-CN" sz="700" dirty="0" smtClean="0">
                <a:latin typeface="Arial" panose="020B0604020202020204" pitchFamily="34" charset="0"/>
                <a:ea typeface="宋体" panose="02010600030101010101" pitchFamily="2" charset="-122"/>
                <a:cs typeface="Arial" panose="020B0604020202020204" pitchFamily="34" charset="0"/>
              </a:rPr>
              <a:t>li.xia@fecomee.org.cn</a:t>
            </a:r>
            <a:endParaRPr lang="en-US" altLang="zh-CN" sz="700" dirty="0">
              <a:latin typeface="Arial" panose="020B0604020202020204" pitchFamily="34" charset="0"/>
              <a:ea typeface="宋体" panose="02010600030101010101" pitchFamily="2" charset="-122"/>
              <a:cs typeface="Arial" panose="020B0604020202020204" pitchFamily="34" charset="0"/>
            </a:endParaRPr>
          </a:p>
          <a:p>
            <a:pPr algn="just">
              <a:spcBef>
                <a:spcPts val="50"/>
              </a:spcBef>
              <a:spcAft>
                <a:spcPts val="50"/>
              </a:spcAft>
            </a:pPr>
            <a:r>
              <a:rPr lang="en-US" altLang="zh-CN" sz="700" dirty="0" smtClean="0">
                <a:latin typeface="Arial" panose="020B0604020202020204" pitchFamily="34" charset="0"/>
                <a:ea typeface="宋体" panose="02010600030101010101" pitchFamily="2" charset="-122"/>
                <a:cs typeface="Arial" panose="020B0604020202020204" pitchFamily="34" charset="0"/>
              </a:rPr>
              <a:t>Web: http</a:t>
            </a:r>
            <a:r>
              <a:rPr lang="en-US" altLang="zh-CN" sz="700" dirty="0">
                <a:latin typeface="Arial" panose="020B0604020202020204" pitchFamily="34" charset="0"/>
                <a:ea typeface="宋体" panose="02010600030101010101" pitchFamily="2" charset="-122"/>
                <a:cs typeface="Arial" panose="020B0604020202020204" pitchFamily="34" charset="0"/>
              </a:rPr>
              <a:t>://www.lmec.org.cn</a:t>
            </a:r>
          </a:p>
          <a:p>
            <a:pPr algn="just">
              <a:spcBef>
                <a:spcPts val="50"/>
              </a:spcBef>
              <a:spcAft>
                <a:spcPts val="50"/>
              </a:spcAft>
            </a:pPr>
            <a:r>
              <a:rPr lang="en-US" altLang="zh-CN" sz="700" dirty="0" smtClean="0">
                <a:latin typeface="Arial" panose="020B0604020202020204" pitchFamily="34" charset="0"/>
                <a:ea typeface="宋体" panose="02010600030101010101" pitchFamily="2" charset="-122"/>
                <a:cs typeface="Arial" panose="020B0604020202020204" pitchFamily="34" charset="0"/>
              </a:rPr>
              <a:t>WeChat ID: </a:t>
            </a:r>
            <a:r>
              <a:rPr lang="en-US" altLang="zh-CN" sz="700" dirty="0" err="1" smtClean="0">
                <a:latin typeface="Arial" panose="020B0604020202020204" pitchFamily="34" charset="0"/>
                <a:ea typeface="宋体" panose="02010600030101010101" pitchFamily="2" charset="-122"/>
                <a:cs typeface="Arial" panose="020B0604020202020204" pitchFamily="34" charset="0"/>
              </a:rPr>
              <a:t>lancang-mekongec</a:t>
            </a:r>
            <a:endParaRPr lang="zh-CN" altLang="en-US" sz="700" dirty="0">
              <a:latin typeface="Arial" panose="020B0604020202020204" pitchFamily="34" charset="0"/>
              <a:ea typeface="宋体" panose="02010600030101010101" pitchFamily="2" charset="-122"/>
              <a:cs typeface="Arial" panose="020B0604020202020204" pitchFamily="34" charset="0"/>
            </a:endParaRPr>
          </a:p>
        </p:txBody>
      </p:sp>
      <p:sp>
        <p:nvSpPr>
          <p:cNvPr id="19" name="文本框 18"/>
          <p:cNvSpPr txBox="1"/>
          <p:nvPr/>
        </p:nvSpPr>
        <p:spPr>
          <a:xfrm>
            <a:off x="2975013" y="9700606"/>
            <a:ext cx="4079081" cy="846386"/>
          </a:xfrm>
          <a:prstGeom prst="rect">
            <a:avLst/>
          </a:prstGeom>
          <a:noFill/>
        </p:spPr>
        <p:txBody>
          <a:bodyPr wrap="square">
            <a:spAutoFit/>
          </a:bodyPr>
          <a:lstStyle/>
          <a:p>
            <a:pPr algn="just">
              <a:spcBef>
                <a:spcPts val="50"/>
              </a:spcBef>
              <a:spcAft>
                <a:spcPts val="50"/>
              </a:spcAft>
            </a:pPr>
            <a:r>
              <a:rPr lang="en-US" altLang="zh-CN" sz="700" dirty="0" smtClean="0">
                <a:latin typeface="Arial" panose="020B0604020202020204" pitchFamily="34" charset="0"/>
                <a:ea typeface="宋体" panose="02010600030101010101" pitchFamily="2" charset="-122"/>
                <a:cs typeface="Arial" panose="020B0604020202020204" pitchFamily="34" charset="0"/>
              </a:rPr>
              <a:t>About LMEC: Lancang-Mekong Environmental Cooperation Center (LMEC) is an initiative proposed by Chinese Premier Li Keqiang at the 1</a:t>
            </a:r>
            <a:r>
              <a:rPr lang="en-US" altLang="zh-CN" sz="700" baseline="30000" dirty="0" smtClean="0">
                <a:latin typeface="Arial" panose="020B0604020202020204" pitchFamily="34" charset="0"/>
                <a:ea typeface="宋体" panose="02010600030101010101" pitchFamily="2" charset="-122"/>
                <a:cs typeface="Arial" panose="020B0604020202020204" pitchFamily="34" charset="0"/>
              </a:rPr>
              <a:t>st</a:t>
            </a:r>
            <a:r>
              <a:rPr lang="en-US" altLang="zh-CN" sz="700" dirty="0" smtClean="0">
                <a:latin typeface="Arial" panose="020B0604020202020204" pitchFamily="34" charset="0"/>
                <a:ea typeface="宋体" panose="02010600030101010101" pitchFamily="2" charset="-122"/>
                <a:cs typeface="Arial" panose="020B0604020202020204" pitchFamily="34" charset="0"/>
              </a:rPr>
              <a:t> Lancang-Mekong</a:t>
            </a:r>
            <a:r>
              <a:rPr lang="zh-CN" altLang="en-US" sz="700" dirty="0">
                <a:latin typeface="Arial" panose="020B0604020202020204" pitchFamily="34" charset="0"/>
                <a:ea typeface="宋体" panose="02010600030101010101" pitchFamily="2" charset="-122"/>
                <a:cs typeface="Arial" panose="020B0604020202020204" pitchFamily="34" charset="0"/>
              </a:rPr>
              <a:t> </a:t>
            </a:r>
            <a:r>
              <a:rPr lang="en-US" altLang="zh-CN" sz="700" dirty="0" smtClean="0">
                <a:latin typeface="Arial" panose="020B0604020202020204" pitchFamily="34" charset="0"/>
                <a:ea typeface="宋体" panose="02010600030101010101" pitchFamily="2" charset="-122"/>
                <a:cs typeface="Arial" panose="020B0604020202020204" pitchFamily="34" charset="0"/>
              </a:rPr>
              <a:t>Cooperation Leaders’ Meeting in March 2016. Officially inaugurated in November 2017 in Beijing, the LMEC aims at advancing cooperation on ecological and environmental protection among Lancang-Mekong countries, providing a platform for environmental and development dialogue, enhancing regional environmental management capacity, facilitating regional environmental cooperation and pushing forward</a:t>
            </a:r>
            <a:r>
              <a:rPr lang="zh-CN" altLang="en-US" sz="700" dirty="0">
                <a:latin typeface="Arial" panose="020B0604020202020204" pitchFamily="34" charset="0"/>
                <a:ea typeface="宋体" panose="02010600030101010101" pitchFamily="2" charset="-122"/>
                <a:cs typeface="Arial" panose="020B0604020202020204" pitchFamily="34" charset="0"/>
              </a:rPr>
              <a:t> </a:t>
            </a:r>
            <a:r>
              <a:rPr lang="en-US" altLang="zh-CN" sz="700" dirty="0" smtClean="0">
                <a:latin typeface="Arial" panose="020B0604020202020204" pitchFamily="34" charset="0"/>
                <a:ea typeface="宋体" panose="02010600030101010101" pitchFamily="2" charset="-122"/>
                <a:cs typeface="Arial" panose="020B0604020202020204" pitchFamily="34" charset="0"/>
              </a:rPr>
              <a:t>regional sustainable development in a concerted manner.</a:t>
            </a:r>
            <a:endParaRPr lang="zh-CN" altLang="en-US" sz="700" dirty="0">
              <a:latin typeface="Arial" panose="020B0604020202020204" pitchFamily="34" charset="0"/>
              <a:ea typeface="宋体" panose="02010600030101010101" pitchFamily="2" charset="-122"/>
              <a:cs typeface="Arial" panose="020B0604020202020204" pitchFamily="34" charset="0"/>
            </a:endParaRPr>
          </a:p>
        </p:txBody>
      </p:sp>
      <p:cxnSp>
        <p:nvCxnSpPr>
          <p:cNvPr id="20" name="直接连接符 19"/>
          <p:cNvCxnSpPr/>
          <p:nvPr/>
        </p:nvCxnSpPr>
        <p:spPr>
          <a:xfrm>
            <a:off x="3093282" y="9695162"/>
            <a:ext cx="3805237" cy="0"/>
          </a:xfrm>
          <a:prstGeom prst="line">
            <a:avLst/>
          </a:prstGeom>
        </p:spPr>
        <p:style>
          <a:lnRef idx="1">
            <a:schemeClr val="dk1"/>
          </a:lnRef>
          <a:fillRef idx="0">
            <a:schemeClr val="dk1"/>
          </a:fillRef>
          <a:effectRef idx="0">
            <a:schemeClr val="dk1"/>
          </a:effectRef>
          <a:fontRef idx="minor">
            <a:schemeClr val="tx1"/>
          </a:fontRef>
        </p:style>
      </p:cxnSp>
      <p:cxnSp>
        <p:nvCxnSpPr>
          <p:cNvPr id="21" name="直接连接符 20"/>
          <p:cNvCxnSpPr/>
          <p:nvPr/>
        </p:nvCxnSpPr>
        <p:spPr>
          <a:xfrm>
            <a:off x="3107796" y="10561030"/>
            <a:ext cx="3805237" cy="0"/>
          </a:xfrm>
          <a:prstGeom prst="line">
            <a:avLst/>
          </a:prstGeom>
        </p:spPr>
        <p:style>
          <a:lnRef idx="1">
            <a:schemeClr val="dk1"/>
          </a:lnRef>
          <a:fillRef idx="0">
            <a:schemeClr val="dk1"/>
          </a:fillRef>
          <a:effectRef idx="0">
            <a:schemeClr val="dk1"/>
          </a:effectRef>
          <a:fontRef idx="minor">
            <a:schemeClr val="tx1"/>
          </a:fontRef>
        </p:style>
      </p:cxnSp>
      <p:pic>
        <p:nvPicPr>
          <p:cNvPr id="22" name="图片 21" descr="澜湄Log"/>
          <p:cNvPicPr>
            <a:picLocks noChangeAspect="1"/>
          </p:cNvPicPr>
          <p:nvPr/>
        </p:nvPicPr>
        <p:blipFill rotWithShape="1">
          <a:blip r:embed="rId3"/>
          <a:srcRect l="39558" t="9480" r="38601" b="37546"/>
          <a:stretch/>
        </p:blipFill>
        <p:spPr>
          <a:xfrm>
            <a:off x="3870327" y="8838484"/>
            <a:ext cx="668036" cy="782284"/>
          </a:xfrm>
          <a:prstGeom prst="rect">
            <a:avLst/>
          </a:prstGeom>
        </p:spPr>
      </p:pic>
      <p:pic>
        <p:nvPicPr>
          <p:cNvPr id="23" name="图片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68576" y="8921071"/>
            <a:ext cx="668036" cy="668036"/>
          </a:xfrm>
          <a:prstGeom prst="rect">
            <a:avLst/>
          </a:prstGeom>
        </p:spPr>
      </p:pic>
      <p:pic>
        <p:nvPicPr>
          <p:cNvPr id="25" name="图片 24"/>
          <p:cNvPicPr/>
          <p:nvPr/>
        </p:nvPicPr>
        <p:blipFill rotWithShape="1">
          <a:blip r:embed="rId5" cstate="print">
            <a:extLst>
              <a:ext uri="{28A0092B-C50C-407E-A947-70E740481C1C}">
                <a14:useLocalDpi xmlns:a14="http://schemas.microsoft.com/office/drawing/2010/main" val="0"/>
              </a:ext>
            </a:extLst>
          </a:blip>
          <a:srcRect l="31414" t="31050" r="39497" b="32898"/>
          <a:stretch/>
        </p:blipFill>
        <p:spPr bwMode="auto">
          <a:xfrm>
            <a:off x="742949" y="780825"/>
            <a:ext cx="1188000" cy="1188000"/>
          </a:xfrm>
          <a:prstGeom prst="ellipse">
            <a:avLst/>
          </a:prstGeom>
          <a:ln w="63500" cap="rnd">
            <a:solidFill>
              <a:srgbClr val="1EA4BF"/>
            </a:solidFill>
          </a:ln>
          <a:effectLst/>
          <a:extLst>
            <a:ext uri="{53640926-AAD7-44D8-BBD7-CCE9431645EC}">
              <a14:shadowObscured xmlns:a14="http://schemas.microsoft.com/office/drawing/2010/main"/>
            </a:ext>
          </a:extLst>
        </p:spPr>
      </p:pic>
      <p:pic>
        <p:nvPicPr>
          <p:cNvPr id="26" name="图片 25"/>
          <p:cNvPicPr/>
          <p:nvPr/>
        </p:nvPicPr>
        <p:blipFill rotWithShape="1">
          <a:blip r:embed="rId6">
            <a:extLst>
              <a:ext uri="{28A0092B-C50C-407E-A947-70E740481C1C}">
                <a14:useLocalDpi xmlns:a14="http://schemas.microsoft.com/office/drawing/2010/main" val="0"/>
              </a:ext>
            </a:extLst>
          </a:blip>
          <a:srcRect l="19576" r="24869"/>
          <a:stretch/>
        </p:blipFill>
        <p:spPr>
          <a:xfrm>
            <a:off x="5732744" y="2082872"/>
            <a:ext cx="1188000" cy="1188000"/>
          </a:xfrm>
          <a:prstGeom prst="ellipse">
            <a:avLst/>
          </a:prstGeom>
          <a:ln w="63500" cap="rnd">
            <a:solidFill>
              <a:srgbClr val="1EA4BF"/>
            </a:solidFill>
          </a:ln>
          <a:effectLst/>
        </p:spPr>
      </p:pic>
      <p:pic>
        <p:nvPicPr>
          <p:cNvPr id="27" name="图片 26"/>
          <p:cNvPicPr/>
          <p:nvPr/>
        </p:nvPicPr>
        <p:blipFill rotWithShape="1">
          <a:blip r:embed="rId7" cstate="print">
            <a:extLst>
              <a:ext uri="{28A0092B-C50C-407E-A947-70E740481C1C}">
                <a14:useLocalDpi xmlns:a14="http://schemas.microsoft.com/office/drawing/2010/main" val="0"/>
              </a:ext>
            </a:extLst>
          </a:blip>
          <a:srcRect l="40294" t="33703" r="32973" b="34050"/>
          <a:stretch/>
        </p:blipFill>
        <p:spPr bwMode="auto">
          <a:xfrm>
            <a:off x="742949" y="3380754"/>
            <a:ext cx="1188000" cy="1188000"/>
          </a:xfrm>
          <a:prstGeom prst="ellipse">
            <a:avLst/>
          </a:prstGeom>
          <a:ln w="63500" cap="rnd">
            <a:solidFill>
              <a:srgbClr val="1EA4BF"/>
            </a:solidFill>
          </a:ln>
          <a:effectLst/>
          <a:extLst>
            <a:ext uri="{53640926-AAD7-44D8-BBD7-CCE9431645EC}">
              <a14:shadowObscured xmlns:a14="http://schemas.microsoft.com/office/drawing/2010/main"/>
            </a:ext>
          </a:extLst>
        </p:spPr>
      </p:pic>
      <p:pic>
        <p:nvPicPr>
          <p:cNvPr id="28" name="图片 27"/>
          <p:cNvPicPr/>
          <p:nvPr/>
        </p:nvPicPr>
        <p:blipFill rotWithShape="1">
          <a:blip r:embed="rId8"/>
          <a:srcRect l="26932" t="21861" r="20554" b="9753"/>
          <a:stretch/>
        </p:blipFill>
        <p:spPr bwMode="auto">
          <a:xfrm>
            <a:off x="5732744" y="4653659"/>
            <a:ext cx="1188000" cy="1188000"/>
          </a:xfrm>
          <a:prstGeom prst="ellipse">
            <a:avLst/>
          </a:prstGeom>
          <a:ln w="63500" cap="rnd">
            <a:solidFill>
              <a:srgbClr val="1EA4BF"/>
            </a:solidFill>
          </a:ln>
          <a:effectLst/>
          <a:extLst>
            <a:ext uri="{53640926-AAD7-44D8-BBD7-CCE9431645EC}">
              <a14:shadowObscured xmlns:a14="http://schemas.microsoft.com/office/drawing/2010/main"/>
            </a:ext>
          </a:extLst>
        </p:spPr>
      </p:pic>
      <p:pic>
        <p:nvPicPr>
          <p:cNvPr id="29" name="图片 28"/>
          <p:cNvPicPr/>
          <p:nvPr/>
        </p:nvPicPr>
        <p:blipFill rotWithShape="1">
          <a:blip r:embed="rId9"/>
          <a:srcRect l="27569" t="9510" r="29442" b="25808"/>
          <a:stretch/>
        </p:blipFill>
        <p:spPr bwMode="auto">
          <a:xfrm>
            <a:off x="742949" y="5936676"/>
            <a:ext cx="1188000" cy="1188000"/>
          </a:xfrm>
          <a:prstGeom prst="ellipse">
            <a:avLst/>
          </a:prstGeom>
          <a:ln w="63500" cap="rnd">
            <a:solidFill>
              <a:srgbClr val="1EA4BF"/>
            </a:solidFill>
          </a:ln>
          <a:effectLst/>
          <a:extLst>
            <a:ext uri="{53640926-AAD7-44D8-BBD7-CCE9431645EC}">
              <a14:shadowObscured xmlns:a14="http://schemas.microsoft.com/office/drawing/2010/main"/>
            </a:ext>
          </a:extLst>
        </p:spPr>
      </p:pic>
      <p:pic>
        <p:nvPicPr>
          <p:cNvPr id="30" name="图片 29"/>
          <p:cNvPicPr/>
          <p:nvPr/>
        </p:nvPicPr>
        <p:blipFill rotWithShape="1">
          <a:blip r:embed="rId10" cstate="print">
            <a:extLst>
              <a:ext uri="{28A0092B-C50C-407E-A947-70E740481C1C}">
                <a14:useLocalDpi xmlns:a14="http://schemas.microsoft.com/office/drawing/2010/main" val="0"/>
              </a:ext>
            </a:extLst>
          </a:blip>
          <a:srcRect l="35843" t="29780" r="36313" b="30898"/>
          <a:stretch/>
        </p:blipFill>
        <p:spPr bwMode="auto">
          <a:xfrm>
            <a:off x="5732744" y="7158832"/>
            <a:ext cx="1188000" cy="1188000"/>
          </a:xfrm>
          <a:prstGeom prst="ellipse">
            <a:avLst/>
          </a:prstGeom>
          <a:ln w="63500" cap="rnd">
            <a:solidFill>
              <a:srgbClr val="1EA4BF"/>
            </a:solidFill>
          </a:ln>
          <a:effectLst/>
          <a:extLst>
            <a:ext uri="{53640926-AAD7-44D8-BBD7-CCE9431645EC}">
              <a14:shadowObscured xmlns:a14="http://schemas.microsoft.com/office/drawing/2010/main"/>
            </a:ext>
          </a:extLst>
        </p:spPr>
      </p:pic>
      <p:sp>
        <p:nvSpPr>
          <p:cNvPr id="32" name="文本框 31">
            <a:extLst>
              <a:ext uri="{FF2B5EF4-FFF2-40B4-BE49-F238E27FC236}">
                <a16:creationId xmlns:a16="http://schemas.microsoft.com/office/drawing/2014/main" xmlns="" id="{825A9AEB-E80B-4F84-8E89-3C10A863732B}"/>
              </a:ext>
            </a:extLst>
          </p:cNvPr>
          <p:cNvSpPr txBox="1"/>
          <p:nvPr/>
        </p:nvSpPr>
        <p:spPr>
          <a:xfrm>
            <a:off x="742950" y="2063884"/>
            <a:ext cx="4829176" cy="1225977"/>
          </a:xfrm>
          <a:prstGeom prst="rect">
            <a:avLst/>
          </a:prstGeom>
          <a:noFill/>
        </p:spPr>
        <p:txBody>
          <a:bodyPr wrap="square">
            <a:spAutoFit/>
          </a:bodyPr>
          <a:lstStyle/>
          <a:p>
            <a:pPr algn="just">
              <a:spcBef>
                <a:spcPts val="50"/>
              </a:spcBef>
              <a:spcAft>
                <a:spcPts val="50"/>
              </a:spcAft>
            </a:pPr>
            <a:r>
              <a:rPr lang="en-US" altLang="zh-CN" sz="800" kern="100" dirty="0" smtClean="0">
                <a:latin typeface="Arial" panose="020B0604020202020204" pitchFamily="34" charset="0"/>
                <a:ea typeface="宋体" panose="02010600030101010101" pitchFamily="2" charset="-122"/>
                <a:cs typeface="Arial" panose="020B0604020202020204" pitchFamily="34" charset="0"/>
              </a:rPr>
              <a:t>Mr. Hu </a:t>
            </a:r>
            <a:r>
              <a:rPr lang="en-US" altLang="zh-CN" sz="800" kern="100" dirty="0" err="1" smtClean="0">
                <a:latin typeface="Arial" panose="020B0604020202020204" pitchFamily="34" charset="0"/>
                <a:ea typeface="宋体" panose="02010600030101010101" pitchFamily="2" charset="-122"/>
                <a:cs typeface="Arial" panose="020B0604020202020204" pitchFamily="34" charset="0"/>
              </a:rPr>
              <a:t>Kehua</a:t>
            </a:r>
            <a:r>
              <a:rPr lang="en-US" altLang="zh-CN" sz="800" kern="100" dirty="0" smtClean="0">
                <a:latin typeface="Arial" panose="020B0604020202020204" pitchFamily="34" charset="0"/>
                <a:ea typeface="宋体" panose="02010600030101010101" pitchFamily="2" charset="-122"/>
                <a:cs typeface="Arial" panose="020B0604020202020204" pitchFamily="34" charset="0"/>
              </a:rPr>
              <a:t>, Director, Sustainable Development and Cooperation Department, China Textile Information Center, pointed out that China’s textile industry is actively exploring ways to reduce its negative externalities, developing a prediction model in view of production capacity growth and carbon emission reduction to guide different niches to set bottom-up emission reduction targets, and formulating a carbon neutrality roadmap. As the textile industry links sustainable production and consumption, regional carbon neutrality can be achieved through exploring the value of the whole industry chain in combating climate change, encouraging enterprises to reduce carbon emissions and sharing with Lancang-Mekong countries sustainable and innovative emission reduction technologies.</a:t>
            </a:r>
            <a:endParaRPr lang="en-US" altLang="zh-CN" sz="800" kern="100" dirty="0">
              <a:latin typeface="Arial" panose="020B0604020202020204" pitchFamily="34" charset="0"/>
              <a:ea typeface="宋体" panose="02010600030101010101" pitchFamily="2" charset="-122"/>
              <a:cs typeface="Arial" panose="020B0604020202020204" pitchFamily="34" charset="0"/>
            </a:endParaRPr>
          </a:p>
          <a:p>
            <a:pPr indent="252000" algn="just">
              <a:spcBef>
                <a:spcPts val="50"/>
              </a:spcBef>
              <a:spcAft>
                <a:spcPts val="50"/>
              </a:spcAft>
            </a:pPr>
            <a:endParaRPr lang="zh-CN" altLang="zh-CN" sz="800" kern="100" dirty="0">
              <a:latin typeface="Arial" panose="020B0604020202020204" pitchFamily="34" charset="0"/>
              <a:ea typeface="宋体" panose="02010600030101010101" pitchFamily="2" charset="-122"/>
              <a:cs typeface="Arial" panose="020B0604020202020204" pitchFamily="34" charset="0"/>
            </a:endParaRPr>
          </a:p>
        </p:txBody>
      </p:sp>
      <p:sp>
        <p:nvSpPr>
          <p:cNvPr id="33" name="文本框 32">
            <a:extLst>
              <a:ext uri="{FF2B5EF4-FFF2-40B4-BE49-F238E27FC236}">
                <a16:creationId xmlns:a16="http://schemas.microsoft.com/office/drawing/2014/main" xmlns="" id="{825A9AEB-E80B-4F84-8E89-3C10A863732B}"/>
              </a:ext>
            </a:extLst>
          </p:cNvPr>
          <p:cNvSpPr txBox="1"/>
          <p:nvPr/>
        </p:nvSpPr>
        <p:spPr>
          <a:xfrm>
            <a:off x="2133597" y="3497701"/>
            <a:ext cx="4764922" cy="1077218"/>
          </a:xfrm>
          <a:prstGeom prst="rect">
            <a:avLst/>
          </a:prstGeom>
          <a:noFill/>
        </p:spPr>
        <p:txBody>
          <a:bodyPr wrap="square">
            <a:spAutoFit/>
          </a:bodyPr>
          <a:lstStyle/>
          <a:p>
            <a:pPr algn="just">
              <a:spcBef>
                <a:spcPts val="50"/>
              </a:spcBef>
              <a:spcAft>
                <a:spcPts val="50"/>
              </a:spcAft>
            </a:pPr>
            <a:r>
              <a:rPr lang="en-US" altLang="zh-CN" sz="800" kern="100" dirty="0" smtClean="0">
                <a:latin typeface="Arial" panose="020B0604020202020204" pitchFamily="34" charset="0"/>
                <a:ea typeface="宋体" panose="02010600030101010101" pitchFamily="2" charset="-122"/>
                <a:cs typeface="Arial" panose="020B0604020202020204" pitchFamily="34" charset="0"/>
              </a:rPr>
              <a:t>Mr. Qian </a:t>
            </a:r>
            <a:r>
              <a:rPr lang="en-US" altLang="zh-CN" sz="800" kern="100" dirty="0" err="1" smtClean="0">
                <a:latin typeface="Arial" panose="020B0604020202020204" pitchFamily="34" charset="0"/>
                <a:ea typeface="宋体" panose="02010600030101010101" pitchFamily="2" charset="-122"/>
                <a:cs typeface="Arial" panose="020B0604020202020204" pitchFamily="34" charset="0"/>
              </a:rPr>
              <a:t>Zhaohui</a:t>
            </a:r>
            <a:r>
              <a:rPr lang="en-US" altLang="zh-CN" sz="800" kern="100" dirty="0">
                <a:latin typeface="Arial" panose="020B0604020202020204" pitchFamily="34" charset="0"/>
                <a:ea typeface="宋体" panose="02010600030101010101" pitchFamily="2" charset="-122"/>
                <a:cs typeface="Arial" panose="020B0604020202020204" pitchFamily="34" charset="0"/>
              </a:rPr>
              <a:t> </a:t>
            </a:r>
            <a:r>
              <a:rPr lang="en-US" altLang="zh-CN" sz="800" kern="100" dirty="0" smtClean="0">
                <a:latin typeface="Arial" panose="020B0604020202020204" pitchFamily="34" charset="0"/>
                <a:ea typeface="宋体" panose="02010600030101010101" pitchFamily="2" charset="-122"/>
                <a:cs typeface="Arial" panose="020B0604020202020204" pitchFamily="34" charset="0"/>
              </a:rPr>
              <a:t>with the Lancang-Mekong Environmental Cooperation Center (LMEC)</a:t>
            </a:r>
            <a:r>
              <a:rPr lang="en-US" altLang="zh-CN" sz="800" kern="100" dirty="0">
                <a:latin typeface="Arial" panose="020B0604020202020204" pitchFamily="34" charset="0"/>
                <a:ea typeface="宋体" panose="02010600030101010101" pitchFamily="2" charset="-122"/>
                <a:cs typeface="Arial" panose="020B0604020202020204" pitchFamily="34" charset="0"/>
              </a:rPr>
              <a:t> </a:t>
            </a:r>
            <a:r>
              <a:rPr lang="en-US" altLang="zh-CN" sz="800" kern="100" dirty="0" smtClean="0">
                <a:latin typeface="Arial" panose="020B0604020202020204" pitchFamily="34" charset="0"/>
                <a:ea typeface="宋体" panose="02010600030101010101" pitchFamily="2" charset="-122"/>
                <a:cs typeface="Arial" panose="020B0604020202020204" pitchFamily="34" charset="0"/>
              </a:rPr>
              <a:t>explained that the Lancang-Mekong Knowledge Sharing Platform for Low-carbon and Sustainable, a key project of the LMEC, will develop into an open knowledge sharing platform for both Lancang-Mekong countries and the international community by relying on the </a:t>
            </a:r>
            <a:r>
              <a:rPr lang="zh-CN" altLang="zh-CN" sz="800" kern="100" dirty="0" smtClean="0">
                <a:latin typeface="Arial" panose="020B0604020202020204" pitchFamily="34" charset="0"/>
                <a:ea typeface="宋体" panose="02010600030101010101" pitchFamily="2" charset="-122"/>
                <a:cs typeface="Arial" panose="020B0604020202020204" pitchFamily="34" charset="0"/>
              </a:rPr>
              <a:t>“</a:t>
            </a:r>
            <a:r>
              <a:rPr lang="en-US" altLang="zh-CN" sz="800" kern="100" dirty="0" smtClean="0">
                <a:latin typeface="Arial" panose="020B0604020202020204" pitchFamily="34" charset="0"/>
                <a:ea typeface="宋体" panose="02010600030101010101" pitchFamily="2" charset="-122"/>
                <a:cs typeface="Arial" panose="020B0604020202020204" pitchFamily="34" charset="0"/>
              </a:rPr>
              <a:t>Green Lancang-Mekong Initiative</a:t>
            </a:r>
            <a:r>
              <a:rPr lang="zh-CN" altLang="zh-CN" sz="800" kern="100" dirty="0" smtClean="0">
                <a:latin typeface="Arial" panose="020B0604020202020204" pitchFamily="34" charset="0"/>
                <a:ea typeface="宋体" panose="02010600030101010101" pitchFamily="2" charset="-122"/>
                <a:cs typeface="Arial" panose="020B0604020202020204" pitchFamily="34" charset="0"/>
              </a:rPr>
              <a:t>”</a:t>
            </a:r>
            <a:r>
              <a:rPr lang="en-US" altLang="zh-CN" sz="800" kern="100" dirty="0">
                <a:latin typeface="Arial" panose="020B0604020202020204" pitchFamily="34" charset="0"/>
                <a:ea typeface="宋体" panose="02010600030101010101" pitchFamily="2" charset="-122"/>
                <a:cs typeface="Arial" panose="020B0604020202020204" pitchFamily="34" charset="0"/>
              </a:rPr>
              <a:t> </a:t>
            </a:r>
            <a:r>
              <a:rPr lang="en-US" altLang="zh-CN" sz="800" kern="100" dirty="0" smtClean="0">
                <a:latin typeface="Arial" panose="020B0604020202020204" pitchFamily="34" charset="0"/>
                <a:ea typeface="宋体" panose="02010600030101010101" pitchFamily="2" charset="-122"/>
                <a:cs typeface="Arial" panose="020B0604020202020204" pitchFamily="34" charset="0"/>
              </a:rPr>
              <a:t>and focusing on standards, guidelines, techniques and good practices concerning low-carbon and sustainable infrastructure investment and construction, in a bid to boost low-carbon and sustainable investment and trade in the Lancang-Mekong sub-region </a:t>
            </a:r>
            <a:r>
              <a:rPr lang="en-US" altLang="zh-CN" sz="800" kern="100" dirty="0">
                <a:latin typeface="Arial" panose="020B0604020202020204" pitchFamily="34" charset="0"/>
                <a:ea typeface="宋体" panose="02010600030101010101" pitchFamily="2" charset="-122"/>
                <a:cs typeface="Arial" panose="020B0604020202020204" pitchFamily="34" charset="0"/>
              </a:rPr>
              <a:t>a</a:t>
            </a:r>
            <a:r>
              <a:rPr lang="en-US" altLang="zh-CN" sz="800" kern="100" dirty="0" smtClean="0">
                <a:latin typeface="Arial" panose="020B0604020202020204" pitchFamily="34" charset="0"/>
                <a:ea typeface="宋体" panose="02010600030101010101" pitchFamily="2" charset="-122"/>
                <a:cs typeface="Arial" panose="020B0604020202020204" pitchFamily="34" charset="0"/>
              </a:rPr>
              <a:t>nd power high-quality regional development.</a:t>
            </a:r>
            <a:endParaRPr lang="en-US" altLang="zh-CN" sz="800" kern="100" dirty="0">
              <a:latin typeface="Arial" panose="020B0604020202020204" pitchFamily="34" charset="0"/>
              <a:ea typeface="宋体" panose="02010600030101010101" pitchFamily="2" charset="-122"/>
              <a:cs typeface="Arial" panose="020B0604020202020204" pitchFamily="34" charset="0"/>
            </a:endParaRPr>
          </a:p>
        </p:txBody>
      </p:sp>
      <p:sp>
        <p:nvSpPr>
          <p:cNvPr id="34" name="文本框 33">
            <a:extLst>
              <a:ext uri="{FF2B5EF4-FFF2-40B4-BE49-F238E27FC236}">
                <a16:creationId xmlns:a16="http://schemas.microsoft.com/office/drawing/2014/main" xmlns="" id="{825A9AEB-E80B-4F84-8E89-3C10A863732B}"/>
              </a:ext>
            </a:extLst>
          </p:cNvPr>
          <p:cNvSpPr txBox="1"/>
          <p:nvPr/>
        </p:nvSpPr>
        <p:spPr>
          <a:xfrm>
            <a:off x="771977" y="4893716"/>
            <a:ext cx="4829177" cy="707886"/>
          </a:xfrm>
          <a:prstGeom prst="rect">
            <a:avLst/>
          </a:prstGeom>
          <a:noFill/>
        </p:spPr>
        <p:txBody>
          <a:bodyPr wrap="square">
            <a:spAutoFit/>
          </a:bodyPr>
          <a:lstStyle/>
          <a:p>
            <a:pPr algn="just">
              <a:spcBef>
                <a:spcPts val="50"/>
              </a:spcBef>
              <a:spcAft>
                <a:spcPts val="50"/>
              </a:spcAft>
            </a:pPr>
            <a:r>
              <a:rPr lang="en-US" altLang="zh-CN" sz="800" kern="100" dirty="0" smtClean="0">
                <a:latin typeface="Arial" panose="020B0604020202020204" pitchFamily="34" charset="0"/>
                <a:ea typeface="宋体" panose="02010600030101010101" pitchFamily="2" charset="-122"/>
                <a:cs typeface="Arial" panose="020B0604020202020204" pitchFamily="34" charset="0"/>
              </a:rPr>
              <a:t>In the Comments &amp; Discussions part, Mr</a:t>
            </a:r>
            <a:r>
              <a:rPr lang="en-US" altLang="zh-CN" sz="800" kern="100" dirty="0">
                <a:latin typeface="Arial" panose="020B0604020202020204" pitchFamily="34" charset="0"/>
                <a:ea typeface="宋体" panose="02010600030101010101" pitchFamily="2" charset="-122"/>
                <a:cs typeface="Arial" panose="020B0604020202020204" pitchFamily="34" charset="0"/>
              </a:rPr>
              <a:t>. </a:t>
            </a:r>
            <a:r>
              <a:rPr lang="en-US" altLang="zh-CN" sz="800" kern="100" dirty="0" err="1">
                <a:latin typeface="Arial" panose="020B0604020202020204" pitchFamily="34" charset="0"/>
                <a:ea typeface="宋体" panose="02010600030101010101" pitchFamily="2" charset="-122"/>
                <a:cs typeface="Arial" panose="020B0604020202020204" pitchFamily="34" charset="0"/>
              </a:rPr>
              <a:t>Sounadeth</a:t>
            </a:r>
            <a:r>
              <a:rPr lang="en-US" altLang="zh-CN" sz="800" kern="100" dirty="0">
                <a:latin typeface="Arial" panose="020B0604020202020204" pitchFamily="34" charset="0"/>
                <a:ea typeface="宋体" panose="02010600030101010101" pitchFamily="2" charset="-122"/>
                <a:cs typeface="Arial" panose="020B0604020202020204" pitchFamily="34" charset="0"/>
              </a:rPr>
              <a:t> </a:t>
            </a:r>
            <a:r>
              <a:rPr lang="en-US" altLang="zh-CN" sz="800" kern="100" dirty="0" err="1" smtClean="0">
                <a:latin typeface="Arial" panose="020B0604020202020204" pitchFamily="34" charset="0"/>
                <a:ea typeface="宋体" panose="02010600030101010101" pitchFamily="2" charset="-122"/>
                <a:cs typeface="Arial" panose="020B0604020202020204" pitchFamily="34" charset="0"/>
              </a:rPr>
              <a:t>Soukchaleun</a:t>
            </a:r>
            <a:r>
              <a:rPr lang="en-US" altLang="zh-CN" sz="800" kern="100" dirty="0" smtClean="0">
                <a:latin typeface="Arial" panose="020B0604020202020204" pitchFamily="34" charset="0"/>
                <a:ea typeface="宋体" panose="02010600030101010101" pitchFamily="2" charset="-122"/>
                <a:cs typeface="Arial" panose="020B0604020202020204" pitchFamily="34" charset="0"/>
              </a:rPr>
              <a:t>, Deputy Director for Planning and Finance, Ministry of Natural Resources and Environment, Lao PDR, stated that the LMEC is a good platform promoting regional environmental cooperation. The Lao side hopes to continue cooperation on climate change and water governance with China, exchange and share environmental data, initiate project financing and make concerted efforts to promote ecological progress and sustainable growth.</a:t>
            </a:r>
            <a:endParaRPr lang="zh-CN" altLang="zh-CN" sz="800" kern="100" dirty="0">
              <a:latin typeface="Arial" panose="020B0604020202020204" pitchFamily="34" charset="0"/>
              <a:ea typeface="宋体" panose="02010600030101010101" pitchFamily="2" charset="-122"/>
              <a:cs typeface="Arial" panose="020B0604020202020204" pitchFamily="34" charset="0"/>
            </a:endParaRPr>
          </a:p>
        </p:txBody>
      </p:sp>
      <p:sp>
        <p:nvSpPr>
          <p:cNvPr id="35" name="文本框 34">
            <a:extLst>
              <a:ext uri="{FF2B5EF4-FFF2-40B4-BE49-F238E27FC236}">
                <a16:creationId xmlns:a16="http://schemas.microsoft.com/office/drawing/2014/main" xmlns="" id="{825A9AEB-E80B-4F84-8E89-3C10A863732B}"/>
              </a:ext>
            </a:extLst>
          </p:cNvPr>
          <p:cNvSpPr txBox="1"/>
          <p:nvPr/>
        </p:nvSpPr>
        <p:spPr>
          <a:xfrm>
            <a:off x="2046058" y="6053623"/>
            <a:ext cx="4852461" cy="1077218"/>
          </a:xfrm>
          <a:prstGeom prst="rect">
            <a:avLst/>
          </a:prstGeom>
          <a:noFill/>
        </p:spPr>
        <p:txBody>
          <a:bodyPr wrap="square">
            <a:spAutoFit/>
          </a:bodyPr>
          <a:lstStyle/>
          <a:p>
            <a:pPr algn="just">
              <a:spcBef>
                <a:spcPts val="50"/>
              </a:spcBef>
              <a:spcAft>
                <a:spcPts val="50"/>
              </a:spcAft>
            </a:pPr>
            <a:r>
              <a:rPr lang="en-US" altLang="zh-CN" sz="800" kern="100" dirty="0" smtClean="0">
                <a:latin typeface="Arial" panose="020B0604020202020204" pitchFamily="34" charset="0"/>
                <a:ea typeface="宋体" panose="02010600030101010101" pitchFamily="2" charset="-122"/>
                <a:cs typeface="Arial" panose="020B0604020202020204" pitchFamily="34" charset="0"/>
              </a:rPr>
              <a:t>Mr. Ma </a:t>
            </a:r>
            <a:r>
              <a:rPr lang="en-US" altLang="zh-CN" sz="800" kern="100" dirty="0" err="1" smtClean="0">
                <a:latin typeface="Arial" panose="020B0604020202020204" pitchFamily="34" charset="0"/>
                <a:ea typeface="宋体" panose="02010600030101010101" pitchFamily="2" charset="-122"/>
                <a:cs typeface="Arial" panose="020B0604020202020204" pitchFamily="34" charset="0"/>
              </a:rPr>
              <a:t>Dingping</a:t>
            </a:r>
            <a:r>
              <a:rPr lang="en-US" altLang="zh-CN" sz="800" kern="100" dirty="0" smtClean="0">
                <a:latin typeface="Arial" panose="020B0604020202020204" pitchFamily="34" charset="0"/>
                <a:ea typeface="宋体" panose="02010600030101010101" pitchFamily="2" charset="-122"/>
                <a:cs typeface="Arial" panose="020B0604020202020204" pitchFamily="34" charset="0"/>
              </a:rPr>
              <a:t>, Secretary General, Chongqing Renewable Energy Society, argued that a combination of energy conservation measures and renewable energy uses is an important direction towards which industrial parks will develop. In this sense, it is essential to build the Lancang-Mekong Knowledge Sharing Platform for Low-carbon and Sustainable Infrastructure, whereby Lancang-Mekong countries can have long-term access to detailed information and learn from each other. Additionally, he also hoped that the platform could bring into full play the initiative of local authorities,  enable full exchanges between local small and medium-sized enterprises (SMEs) and Lancang-Mekong countries, and enhance sustainable trade contacts.</a:t>
            </a:r>
            <a:endParaRPr lang="en-US" altLang="zh-CN" sz="800" kern="100" dirty="0">
              <a:latin typeface="Arial" panose="020B0604020202020204" pitchFamily="34" charset="0"/>
              <a:ea typeface="宋体" panose="02010600030101010101" pitchFamily="2" charset="-122"/>
              <a:cs typeface="Arial" panose="020B0604020202020204" pitchFamily="34" charset="0"/>
            </a:endParaRPr>
          </a:p>
        </p:txBody>
      </p:sp>
      <p:sp>
        <p:nvSpPr>
          <p:cNvPr id="36" name="文本框 35">
            <a:extLst>
              <a:ext uri="{FF2B5EF4-FFF2-40B4-BE49-F238E27FC236}">
                <a16:creationId xmlns:a16="http://schemas.microsoft.com/office/drawing/2014/main" xmlns="" id="{825A9AEB-E80B-4F84-8E89-3C10A863732B}"/>
              </a:ext>
            </a:extLst>
          </p:cNvPr>
          <p:cNvSpPr txBox="1"/>
          <p:nvPr/>
        </p:nvSpPr>
        <p:spPr>
          <a:xfrm>
            <a:off x="742948" y="7337334"/>
            <a:ext cx="4829178" cy="830997"/>
          </a:xfrm>
          <a:prstGeom prst="rect">
            <a:avLst/>
          </a:prstGeom>
          <a:noFill/>
        </p:spPr>
        <p:txBody>
          <a:bodyPr wrap="square">
            <a:spAutoFit/>
          </a:bodyPr>
          <a:lstStyle/>
          <a:p>
            <a:pPr algn="just">
              <a:spcBef>
                <a:spcPts val="50"/>
              </a:spcBef>
              <a:spcAft>
                <a:spcPts val="50"/>
              </a:spcAft>
            </a:pPr>
            <a:r>
              <a:rPr lang="en-US" altLang="zh-CN" sz="800" kern="100" dirty="0" smtClean="0">
                <a:latin typeface="Arial" panose="020B0604020202020204" pitchFamily="34" charset="0"/>
                <a:ea typeface="宋体" panose="02010600030101010101" pitchFamily="2" charset="-122"/>
                <a:cs typeface="Arial" panose="020B0604020202020204" pitchFamily="34" charset="0"/>
              </a:rPr>
              <a:t>In her conclusion of the session, Ms. Li Xia, LMEC Director, said that ensuring energy efficiency and accessibility in the Lancang-Mekong sub-region by financial means should be an important direction of the regional response to climate change. The LMEC will remain committed to promoting regional dialogue and continue to fuel regional inclusive growth by sharing the experience of different countries. In the future, more partners are expected to join the LMC and work hand in hand to address climate change and pursue sustainable development.</a:t>
            </a:r>
            <a:endParaRPr lang="zh-CN" altLang="zh-CN" sz="800" kern="100" dirty="0">
              <a:latin typeface="Arial" panose="020B0604020202020204" pitchFamily="34" charset="0"/>
              <a:ea typeface="宋体" panose="02010600030101010101" pitchFamily="2" charset="-122"/>
              <a:cs typeface="Arial" panose="020B0604020202020204" pitchFamily="34" charset="0"/>
            </a:endParaRPr>
          </a:p>
        </p:txBody>
      </p:sp>
    </p:spTree>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567</TotalTime>
  <Words>1141</Words>
  <Application>Microsoft Office PowerPoint</Application>
  <PresentationFormat>自定义</PresentationFormat>
  <Paragraphs>28</Paragraphs>
  <Slides>2</Slides>
  <Notes>1</Notes>
  <HiddenSlides>0</HiddenSlides>
  <MMClips>0</MMClips>
  <ScaleCrop>false</ScaleCrop>
  <HeadingPairs>
    <vt:vector size="4" baseType="variant">
      <vt:variant>
        <vt:lpstr>主题</vt:lpstr>
      </vt:variant>
      <vt:variant>
        <vt:i4>1</vt:i4>
      </vt:variant>
      <vt:variant>
        <vt:lpstr>幻灯片标题</vt:lpstr>
      </vt:variant>
      <vt:variant>
        <vt:i4>2</vt:i4>
      </vt:variant>
    </vt:vector>
  </HeadingPairs>
  <TitlesOfParts>
    <vt:vector size="3" baseType="lpstr">
      <vt:lpstr>Office 主题​​</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cydc</cp:lastModifiedBy>
  <cp:revision>194</cp:revision>
  <cp:lastPrinted>2020-03-28T16:22:00Z</cp:lastPrinted>
  <dcterms:created xsi:type="dcterms:W3CDTF">2020-03-28T14:48:00Z</dcterms:created>
  <dcterms:modified xsi:type="dcterms:W3CDTF">2021-04-21T09:33:05Z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2052-11.1.0.9828</vt:lpwstr>
  </property>
</Properties>
</file>