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2"/>
    <p:sldId id="260" r:id="rId3"/>
    <p:sldId id="259" r:id="rId4"/>
  </p:sldIdLst>
  <p:sldSz cx="7559675" cy="106918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092"/>
    <a:srgbClr val="FFFFFF"/>
    <a:srgbClr val="2A7476"/>
    <a:srgbClr val="1EA4BF"/>
    <a:srgbClr val="0077BB"/>
    <a:srgbClr val="C8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6"/>
  </p:normalViewPr>
  <p:slideViewPr>
    <p:cSldViewPr snapToGrid="0">
      <p:cViewPr>
        <p:scale>
          <a:sx n="58" d="100"/>
          <a:sy n="58" d="100"/>
        </p:scale>
        <p:origin x="20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75B1-6741-48F9-BA65-271FBF55C914}" type="datetimeFigureOut">
              <a:rPr lang="zh-CN" altLang="en-US" smtClean="0"/>
              <a:t>2021/4/20</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6CE59-415D-42A7-8FFF-950443C373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56CE59-415D-42A7-8FFF-950443C373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38469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56CE59-415D-42A7-8FFF-950443C373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19728" y="569240"/>
            <a:ext cx="4795669" cy="9060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519728"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3827085"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4" name="Content Placeholder 3"/>
          <p:cNvSpPr>
            <a:spLocks noGrp="1"/>
          </p:cNvSpPr>
          <p:nvPr>
            <p:ph sz="half" idx="2" hasCustomPrompt="1"/>
          </p:nvPr>
        </p:nvSpPr>
        <p:spPr>
          <a:xfrm>
            <a:off x="520713" y="3905482"/>
            <a:ext cx="3198096"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6" name="Content Placeholder 5"/>
          <p:cNvSpPr>
            <a:spLocks noGrp="1"/>
          </p:cNvSpPr>
          <p:nvPr>
            <p:ph sz="quarter" idx="4" hasCustomPrompt="1"/>
          </p:nvPr>
        </p:nvSpPr>
        <p:spPr>
          <a:xfrm>
            <a:off x="3827086" y="3905482"/>
            <a:ext cx="3213847"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8CEE5F2B-10B6-4D6A-92A3-CD29F9B549EF}" type="datetimeFigureOut">
              <a:rPr lang="zh-CN" altLang="en-US" smtClean="0"/>
              <a:t>2021/4/20</a:t>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F6D98EFF-9A60-41E1-9A75-6E35797769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湖边有山&#10;&#10;描述已自动生成">
            <a:extLst>
              <a:ext uri="{FF2B5EF4-FFF2-40B4-BE49-F238E27FC236}">
                <a16:creationId xmlns:a16="http://schemas.microsoft.com/office/drawing/2014/main" id="{63C940E5-182E-4F94-A52A-CD0632AAEA94}"/>
              </a:ext>
            </a:extLst>
          </p:cNvPr>
          <p:cNvPicPr>
            <a:picLocks noChangeAspect="1"/>
          </p:cNvPicPr>
          <p:nvPr/>
        </p:nvPicPr>
        <p:blipFill rotWithShape="1">
          <a:blip r:embed="rId2">
            <a:extLst>
              <a:ext uri="{28A0092B-C50C-407E-A947-70E740481C1C}">
                <a14:useLocalDpi xmlns:a14="http://schemas.microsoft.com/office/drawing/2010/main" val="0"/>
              </a:ext>
            </a:extLst>
          </a:blip>
          <a:srcRect t="-340" b="15895"/>
          <a:stretch/>
        </p:blipFill>
        <p:spPr>
          <a:xfrm>
            <a:off x="1905" y="-10148"/>
            <a:ext cx="7582535" cy="3043233"/>
          </a:xfrm>
          <a:prstGeom prst="rect">
            <a:avLst/>
          </a:prstGeom>
        </p:spPr>
      </p:pic>
      <p:sp>
        <p:nvSpPr>
          <p:cNvPr id="3" name="矩形 2"/>
          <p:cNvSpPr/>
          <p:nvPr/>
        </p:nvSpPr>
        <p:spPr>
          <a:xfrm>
            <a:off x="0" y="2743200"/>
            <a:ext cx="7559675" cy="318977"/>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a:t>                       Issue </a:t>
            </a:r>
            <a:r>
              <a:rPr lang="en-US" altLang="zh-CN" sz="1200" b="1" dirty="0" smtClean="0"/>
              <a:t>4, </a:t>
            </a:r>
            <a:r>
              <a:rPr lang="en-US" altLang="zh-CN" sz="1200" b="1" dirty="0" smtClean="0"/>
              <a:t>2021</a:t>
            </a:r>
            <a:r>
              <a:rPr lang="zh-CN" altLang="en-US" sz="1200" b="1" dirty="0" smtClean="0"/>
              <a:t>                                                                                                                                        </a:t>
            </a:r>
            <a:r>
              <a:rPr lang="en-US" altLang="zh-CN" sz="1200" b="1" dirty="0" smtClean="0"/>
              <a:t>April </a:t>
            </a:r>
            <a:r>
              <a:rPr lang="en-US" altLang="zh-CN" sz="1200" b="1" dirty="0" smtClean="0"/>
              <a:t>8 </a:t>
            </a:r>
            <a:r>
              <a:rPr lang="en-US" altLang="zh-CN" sz="1200" b="1" dirty="0" smtClean="0"/>
              <a:t>2021</a:t>
            </a:r>
            <a:endParaRPr lang="zh-CN" altLang="en-US" sz="1200" b="1" dirty="0"/>
          </a:p>
        </p:txBody>
      </p:sp>
      <p:sp>
        <p:nvSpPr>
          <p:cNvPr id="5" name="文本框 4"/>
          <p:cNvSpPr txBox="1"/>
          <p:nvPr/>
        </p:nvSpPr>
        <p:spPr>
          <a:xfrm>
            <a:off x="3393988" y="4778337"/>
            <a:ext cx="3669751" cy="2123658"/>
          </a:xfrm>
          <a:prstGeom prst="rect">
            <a:avLst/>
          </a:prstGeom>
          <a:noFill/>
        </p:spPr>
        <p:txBody>
          <a:bodyPr wrap="square" rtlCol="0">
            <a:spAutoFit/>
          </a:bodyPr>
          <a:lstStyle/>
          <a:p>
            <a:pPr algn="just"/>
            <a:r>
              <a:rPr lang="en-US" altLang="zh-CN" sz="1100" kern="100" dirty="0" err="1" smtClean="0">
                <a:latin typeface="+mn-ea"/>
                <a:cs typeface="Times New Roman" panose="02020603050405020304" pitchFamily="18" charset="0"/>
              </a:rPr>
              <a:t>Lancang</a:t>
            </a:r>
            <a:r>
              <a:rPr lang="en-US" altLang="zh-CN" sz="1100" kern="100" dirty="0" smtClean="0">
                <a:latin typeface="+mn-ea"/>
                <a:cs typeface="Times New Roman" panose="02020603050405020304" pitchFamily="18" charset="0"/>
              </a:rPr>
              <a:t>-Mekong </a:t>
            </a:r>
            <a:r>
              <a:rPr lang="en-US" altLang="zh-CN" sz="1100" kern="100" dirty="0">
                <a:latin typeface="+mn-ea"/>
                <a:cs typeface="Times New Roman" panose="02020603050405020304" pitchFamily="18" charset="0"/>
              </a:rPr>
              <a:t>Roundtable Dialogue on Regional and Global Environmental Governance: Action on Climate Change and Sustainable Infrastructure, one of several activities marking the fifth anniversary of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Cooperation (LMC), was successfully held both online and offline on April 8, 2021. The roundtable dialogue was guided by the Ministry of Ecology and Environment (MEE), supported by LMC China Secretariat, co-hosted by Foreign Environmental Cooperation Center (FECO)/</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Environmental Cooperation Center (LMEC) and Department of Ecology and Environment of Yunnan </a:t>
            </a:r>
            <a:r>
              <a:rPr lang="en-US" altLang="zh-CN" sz="1100" kern="100" dirty="0" smtClean="0">
                <a:latin typeface="+mn-ea"/>
                <a:cs typeface="Times New Roman" panose="02020603050405020304" pitchFamily="18" charset="0"/>
              </a:rPr>
              <a:t>Province</a:t>
            </a:r>
            <a:endParaRPr lang="zh-CN" altLang="zh-CN" sz="1100" kern="100" dirty="0">
              <a:latin typeface="+mn-ea"/>
              <a:cs typeface="Times New Roman" panose="02020603050405020304" pitchFamily="18" charset="0"/>
            </a:endParaRPr>
          </a:p>
        </p:txBody>
      </p:sp>
      <p:sp>
        <p:nvSpPr>
          <p:cNvPr id="4" name="矩形 3"/>
          <p:cNvSpPr/>
          <p:nvPr/>
        </p:nvSpPr>
        <p:spPr>
          <a:xfrm>
            <a:off x="2329776" y="3436711"/>
            <a:ext cx="4886570" cy="1200329"/>
          </a:xfrm>
          <a:prstGeom prst="rect">
            <a:avLst/>
          </a:prstGeom>
        </p:spPr>
        <p:txBody>
          <a:bodyPr wrap="square">
            <a:spAutoFit/>
          </a:bodyPr>
          <a:lstStyle/>
          <a:p>
            <a:r>
              <a:rPr lang="en-US" altLang="zh-CN" kern="100" dirty="0" err="1" smtClean="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Lancang</a:t>
            </a:r>
            <a:r>
              <a:rPr lang="en-US" altLang="zh-CN" kern="100" dirty="0" smtClean="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-Mekong </a:t>
            </a:r>
            <a:r>
              <a:rPr lang="en-US" altLang="zh-CN"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rPr>
              <a:t>Roundtable Dialogue on Regional and Global Environmental Governance: Action on Climate Change and Sustainable Infrastructure was Successfully Held</a:t>
            </a:r>
            <a:endParaRPr lang="zh-CN" altLang="en-US" kern="100" dirty="0">
              <a:solidFill>
                <a:srgbClr val="2A7476"/>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AutoShape 2" descr="http://www.chinaaseanenv.org/lmzx/xwhhd/lmzxxw/201903/W0201903256983074123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矩形 12"/>
          <p:cNvSpPr/>
          <p:nvPr/>
        </p:nvSpPr>
        <p:spPr>
          <a:xfrm>
            <a:off x="-635" y="1270"/>
            <a:ext cx="2411095" cy="2743200"/>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55" y="160655"/>
            <a:ext cx="7582535" cy="198755"/>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endParaRPr lang="zh-CN" altLang="en-US" sz="1200" b="1">
              <a:sym typeface="+mn-ea"/>
            </a:endParaRPr>
          </a:p>
        </p:txBody>
      </p:sp>
      <p:sp>
        <p:nvSpPr>
          <p:cNvPr id="20" name="矩形 19"/>
          <p:cNvSpPr/>
          <p:nvPr/>
        </p:nvSpPr>
        <p:spPr>
          <a:xfrm>
            <a:off x="0" y="154940"/>
            <a:ext cx="2416810" cy="213360"/>
          </a:xfrm>
          <a:prstGeom prst="rect">
            <a:avLst/>
          </a:prstGeom>
          <a:solidFill>
            <a:srgbClr val="C8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p:cNvCxnSpPr>
          <p:nvPr/>
        </p:nvCxnSpPr>
        <p:spPr>
          <a:xfrm>
            <a:off x="2410460" y="4703193"/>
            <a:ext cx="4653280" cy="0"/>
          </a:xfrm>
          <a:prstGeom prst="line">
            <a:avLst/>
          </a:prstGeom>
          <a:ln w="28575" cmpd="sng">
            <a:solidFill>
              <a:srgbClr val="1EA4BF"/>
            </a:solidFill>
            <a:prstDash val="solid"/>
          </a:ln>
        </p:spPr>
        <p:style>
          <a:lnRef idx="3">
            <a:schemeClr val="accent5"/>
          </a:lnRef>
          <a:fillRef idx="0">
            <a:schemeClr val="accent5"/>
          </a:fillRef>
          <a:effectRef idx="2">
            <a:schemeClr val="accent5"/>
          </a:effectRef>
          <a:fontRef idx="minor">
            <a:schemeClr val="tx1"/>
          </a:fontRef>
        </p:style>
      </p:cxnSp>
      <p:pic>
        <p:nvPicPr>
          <p:cNvPr id="17" name="图片 16"/>
          <p:cNvPicPr>
            <a:picLocks noChangeAspect="1"/>
          </p:cNvPicPr>
          <p:nvPr/>
        </p:nvPicPr>
        <p:blipFill rotWithShape="1">
          <a:blip r:embed="rId3"/>
          <a:srcRect t="60815"/>
          <a:stretch>
            <a:fillRect/>
          </a:stretch>
        </p:blipFill>
        <p:spPr>
          <a:xfrm>
            <a:off x="-416126" y="1603238"/>
            <a:ext cx="3261242" cy="619200"/>
          </a:xfrm>
          <a:prstGeom prst="rect">
            <a:avLst/>
          </a:prstGeom>
        </p:spPr>
      </p:pic>
      <p:grpSp>
        <p:nvGrpSpPr>
          <p:cNvPr id="19" name="组合 18"/>
          <p:cNvGrpSpPr/>
          <p:nvPr/>
        </p:nvGrpSpPr>
        <p:grpSpPr>
          <a:xfrm>
            <a:off x="-652845" y="636427"/>
            <a:ext cx="3715514" cy="950295"/>
            <a:chOff x="-288656" y="889040"/>
            <a:chExt cx="3006302" cy="768904"/>
          </a:xfrm>
        </p:grpSpPr>
        <p:sp>
          <p:nvSpPr>
            <p:cNvPr id="22" name="椭圆 21"/>
            <p:cNvSpPr/>
            <p:nvPr/>
          </p:nvSpPr>
          <p:spPr>
            <a:xfrm>
              <a:off x="970762" y="1050892"/>
              <a:ext cx="498764" cy="498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澜湄Log"/>
            <p:cNvPicPr>
              <a:picLocks noChangeAspect="1"/>
            </p:cNvPicPr>
            <p:nvPr/>
          </p:nvPicPr>
          <p:blipFill rotWithShape="1">
            <a:blip r:embed="rId4"/>
            <a:srcRect t="9480" b="37546"/>
            <a:stretch>
              <a:fillRect/>
            </a:stretch>
          </p:blipFill>
          <p:spPr>
            <a:xfrm>
              <a:off x="-288656" y="889040"/>
              <a:ext cx="3006302" cy="768904"/>
            </a:xfrm>
            <a:prstGeom prst="rect">
              <a:avLst/>
            </a:prstGeom>
          </p:spPr>
        </p:pic>
      </p:grpSp>
      <p:sp>
        <p:nvSpPr>
          <p:cNvPr id="23" name="矩形 22"/>
          <p:cNvSpPr/>
          <p:nvPr/>
        </p:nvSpPr>
        <p:spPr>
          <a:xfrm>
            <a:off x="2360295" y="877133"/>
            <a:ext cx="5230495" cy="1169551"/>
          </a:xfrm>
          <a:prstGeom prst="rect">
            <a:avLst/>
          </a:prstGeom>
          <a:noFill/>
          <a:ln>
            <a:noFill/>
          </a:ln>
        </p:spPr>
        <p:txBody>
          <a:bodyPr wrap="square" rtlCol="0" anchor="t">
            <a:spAutoFit/>
          </a:bodyPr>
          <a:lstStyle/>
          <a:p>
            <a:pPr algn="ctr"/>
            <a:r>
              <a:rPr lang="en-US" altLang="zh-CN" sz="7000" i="1" dirty="0">
                <a:ln>
                  <a:solidFill>
                    <a:schemeClr val="accent1">
                      <a:lumMod val="60000"/>
                      <a:lumOff val="40000"/>
                    </a:schemeClr>
                  </a:solidFill>
                </a:ln>
                <a:solidFill>
                  <a:schemeClr val="bg1"/>
                </a:solidFill>
                <a:effectLst>
                  <a:outerShdw blurRad="50800" dist="38100" dir="18900000" algn="bl" rotWithShape="0">
                    <a:prstClr val="black">
                      <a:alpha val="40000"/>
                    </a:prstClr>
                  </a:outerShdw>
                </a:effectLst>
                <a:latin typeface="arial" panose="020B0604020202020204" pitchFamily="34" charset="0"/>
              </a:rPr>
              <a:t>Newsletter</a:t>
            </a:r>
            <a:endParaRPr lang="zh-CN" altLang="en-US" sz="7000" b="1" i="1" dirty="0">
              <a:ln w="9525" cmpd="sng">
                <a:solidFill>
                  <a:schemeClr val="accent1">
                    <a:lumMod val="60000"/>
                    <a:lumOff val="40000"/>
                  </a:schemeClr>
                </a:solidFill>
                <a:prstDash val="solid"/>
              </a:ln>
              <a:solidFill>
                <a:schemeClr val="bg1"/>
              </a:solidFill>
              <a:effectLst>
                <a:outerShdw blurRad="50800" dist="38100" dir="18900000" algn="bl" rotWithShape="0">
                  <a:prstClr val="black">
                    <a:alpha val="40000"/>
                  </a:prstClr>
                </a:outerShdw>
              </a:effectLst>
              <a:latin typeface="黑体-简" panose="02000000000000000000" charset="-122"/>
              <a:ea typeface="黑体-简" panose="02000000000000000000" charset="-122"/>
              <a:cs typeface="黑体-简" panose="02000000000000000000" charset="-122"/>
            </a:endParaRPr>
          </a:p>
        </p:txBody>
      </p:sp>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t="30227"/>
          <a:stretch/>
        </p:blipFill>
        <p:spPr>
          <a:xfrm>
            <a:off x="562355" y="5172693"/>
            <a:ext cx="2674122" cy="1243878"/>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5698" y="7018327"/>
            <a:ext cx="3089188" cy="1846023"/>
          </a:xfrm>
          <a:prstGeom prst="rect">
            <a:avLst/>
          </a:prstGeom>
        </p:spPr>
      </p:pic>
      <p:sp>
        <p:nvSpPr>
          <p:cNvPr id="29" name="文本框 28"/>
          <p:cNvSpPr txBox="1"/>
          <p:nvPr/>
        </p:nvSpPr>
        <p:spPr>
          <a:xfrm>
            <a:off x="460375" y="6982883"/>
            <a:ext cx="3188988" cy="1954381"/>
          </a:xfrm>
          <a:prstGeom prst="rect">
            <a:avLst/>
          </a:prstGeom>
          <a:noFill/>
        </p:spPr>
        <p:txBody>
          <a:bodyPr wrap="square" rtlCol="0">
            <a:spAutoFit/>
          </a:bodyPr>
          <a:lstStyle/>
          <a:p>
            <a:pPr algn="just"/>
            <a:r>
              <a:rPr lang="en-US" altLang="zh-CN" sz="1100" kern="100" dirty="0" smtClean="0">
                <a:latin typeface="+mn-ea"/>
                <a:cs typeface="Times New Roman" panose="02020603050405020304" pitchFamily="18" charset="0"/>
              </a:rPr>
              <a:t>And </a:t>
            </a:r>
            <a:r>
              <a:rPr lang="en-US" altLang="zh-CN" sz="1100" kern="100" dirty="0">
                <a:latin typeface="+mn-ea"/>
                <a:cs typeface="Times New Roman" panose="02020603050405020304" pitchFamily="18" charset="0"/>
              </a:rPr>
              <a:t>co-organized by the World Resources Institute, </a:t>
            </a:r>
            <a:r>
              <a:rPr lang="en-US" altLang="zh-CN" sz="1100" kern="100" dirty="0" err="1">
                <a:latin typeface="+mn-ea"/>
                <a:cs typeface="Times New Roman" panose="02020603050405020304" pitchFamily="18" charset="0"/>
              </a:rPr>
              <a:t>Tongji</a:t>
            </a:r>
            <a:r>
              <a:rPr lang="en-US" altLang="zh-CN" sz="1100" kern="100" dirty="0">
                <a:latin typeface="+mn-ea"/>
                <a:cs typeface="Times New Roman" panose="02020603050405020304" pitchFamily="18" charset="0"/>
              </a:rPr>
              <a:t> University, the Belt and Road Environmental Technology Exchange and Transfer Center (Shenzhen), Oxfam, World Wide Fund for Nature, Asia Foundation, and Wildlife Conservation Society, with representatives from  MEE and its affiliated institutions, embassies of Mekong countries in China, climate and environment departments of Mekong countries, international organizations,  research institutes and enterprises attended the meeting. </a:t>
            </a:r>
            <a:endParaRPr lang="zh-CN" altLang="zh-CN" sz="1100" kern="100" dirty="0">
              <a:latin typeface="+mn-ea"/>
              <a:cs typeface="Times New Roman" panose="02020603050405020304" pitchFamily="18" charset="0"/>
            </a:endParaRPr>
          </a:p>
        </p:txBody>
      </p:sp>
      <p:sp>
        <p:nvSpPr>
          <p:cNvPr id="30" name="文本框 29"/>
          <p:cNvSpPr txBox="1"/>
          <p:nvPr/>
        </p:nvSpPr>
        <p:spPr>
          <a:xfrm>
            <a:off x="460375" y="9038785"/>
            <a:ext cx="6603365" cy="1446550"/>
          </a:xfrm>
          <a:prstGeom prst="rect">
            <a:avLst/>
          </a:prstGeom>
          <a:noFill/>
        </p:spPr>
        <p:txBody>
          <a:bodyPr wrap="square" rtlCol="0">
            <a:spAutoFit/>
          </a:bodyPr>
          <a:lstStyle/>
          <a:p>
            <a:pPr algn="just"/>
            <a:r>
              <a:rPr lang="en-US" altLang="zh-CN" sz="1100" kern="100" dirty="0" smtClean="0">
                <a:latin typeface="+mn-ea"/>
                <a:cs typeface="Times New Roman" panose="02020603050405020304" pitchFamily="18" charset="0"/>
              </a:rPr>
              <a:t>The </a:t>
            </a:r>
            <a:r>
              <a:rPr lang="en-US" altLang="zh-CN" sz="1100" kern="100" dirty="0">
                <a:latin typeface="+mn-ea"/>
                <a:cs typeface="Times New Roman" panose="02020603050405020304" pitchFamily="18" charset="0"/>
              </a:rPr>
              <a:t>Roundtable Dialogue was attended by many government officials with opening remarks, including LI </a:t>
            </a:r>
            <a:r>
              <a:rPr lang="en-US" altLang="zh-CN" sz="1100" kern="100" dirty="0" err="1">
                <a:latin typeface="+mn-ea"/>
                <a:cs typeface="Times New Roman" panose="02020603050405020304" pitchFamily="18" charset="0"/>
              </a:rPr>
              <a:t>Yonghong</a:t>
            </a:r>
            <a:r>
              <a:rPr lang="en-US" altLang="zh-CN" sz="1100" kern="100" dirty="0">
                <a:latin typeface="+mn-ea"/>
                <a:cs typeface="Times New Roman" panose="02020603050405020304" pitchFamily="18" charset="0"/>
              </a:rPr>
              <a:t>, Deputy Director-General of FECO/LMEC, CHEN </a:t>
            </a:r>
            <a:r>
              <a:rPr lang="en-US" altLang="zh-CN" sz="1100" kern="100" dirty="0" err="1">
                <a:latin typeface="+mn-ea"/>
                <a:cs typeface="Times New Roman" panose="02020603050405020304" pitchFamily="18" charset="0"/>
              </a:rPr>
              <a:t>Zhihua</a:t>
            </a:r>
            <a:r>
              <a:rPr lang="en-US" altLang="zh-CN" sz="1100" kern="100" dirty="0">
                <a:latin typeface="+mn-ea"/>
                <a:cs typeface="Times New Roman" panose="02020603050405020304" pitchFamily="18" charset="0"/>
              </a:rPr>
              <a:t>, Director of the Department of Climate Change of MEE, Benjamin </a:t>
            </a:r>
            <a:r>
              <a:rPr lang="en-US" altLang="zh-CN" sz="1100" kern="100" dirty="0" err="1">
                <a:latin typeface="+mn-ea"/>
                <a:cs typeface="Times New Roman" panose="02020603050405020304" pitchFamily="18" charset="0"/>
              </a:rPr>
              <a:t>Sukanjanajtee</a:t>
            </a:r>
            <a:r>
              <a:rPr lang="en-US" altLang="zh-CN" sz="1100" kern="100" dirty="0">
                <a:latin typeface="+mn-ea"/>
                <a:cs typeface="Times New Roman" panose="02020603050405020304" pitchFamily="18" charset="0"/>
              </a:rPr>
              <a:t>, Minister of Royal Thai Embassy in China, and FANG </a:t>
            </a:r>
            <a:r>
              <a:rPr lang="en-US" altLang="zh-CN" sz="1100" kern="100" dirty="0" err="1">
                <a:latin typeface="+mn-ea"/>
                <a:cs typeface="Times New Roman" panose="02020603050405020304" pitchFamily="18" charset="0"/>
              </a:rPr>
              <a:t>Xiong</a:t>
            </a:r>
            <a:r>
              <a:rPr lang="en-US" altLang="zh-CN" sz="1100" kern="100" dirty="0">
                <a:latin typeface="+mn-ea"/>
                <a:cs typeface="Times New Roman" panose="02020603050405020304" pitchFamily="18" charset="0"/>
              </a:rPr>
              <a:t>, Deputy Director-General of Department of Ecology and Environment of Yunnan Province. Besides, keynote speeches were given on a series of topics, ranging from Green Finance Support the Construction of Climate Change Resilience Infrastructure and Good Practice Principles for Sustainable Infrastructure in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by YE </a:t>
            </a:r>
            <a:r>
              <a:rPr lang="en-US" altLang="zh-CN" sz="1100" kern="100" dirty="0" err="1">
                <a:latin typeface="+mn-ea"/>
                <a:cs typeface="Times New Roman" panose="02020603050405020304" pitchFamily="18" charset="0"/>
              </a:rPr>
              <a:t>Yanfei</a:t>
            </a:r>
            <a:r>
              <a:rPr lang="en-US" altLang="zh-CN" sz="1100" kern="100" dirty="0">
                <a:latin typeface="+mn-ea"/>
                <a:cs typeface="Times New Roman" panose="02020603050405020304" pitchFamily="18" charset="0"/>
              </a:rPr>
              <a:t>, Counsel of Policy Research Bureau of China Banking and Insurance Regulatory Commission, and Rowan Palmer, Specialist of Green </a:t>
            </a:r>
            <a:r>
              <a:rPr lang="en-US" altLang="zh-CN" sz="1100" kern="100" dirty="0" err="1">
                <a:latin typeface="+mn-ea"/>
                <a:cs typeface="Times New Roman" panose="02020603050405020304" pitchFamily="18" charset="0"/>
              </a:rPr>
              <a:t>Econcomy</a:t>
            </a:r>
            <a:r>
              <a:rPr lang="en-US" altLang="zh-CN" sz="1100" kern="100" dirty="0">
                <a:latin typeface="+mn-ea"/>
                <a:cs typeface="Times New Roman" panose="02020603050405020304" pitchFamily="18" charset="0"/>
              </a:rPr>
              <a:t> Initiative at UNEP. </a:t>
            </a:r>
            <a:endParaRPr lang="zh-CN" altLang="zh-CN" sz="1100" kern="100" dirty="0">
              <a:latin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719" y="304409"/>
            <a:ext cx="7611111" cy="206274"/>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r>
              <a:rPr lang="zh-CN" altLang="en-US" sz="1000" b="1" dirty="0">
                <a:sym typeface="+mn-ea"/>
              </a:rPr>
              <a:t>                 </a:t>
            </a:r>
            <a:r>
              <a:rPr lang="en-US" altLang="zh-CN" sz="1000" b="1" dirty="0">
                <a:sym typeface="+mn-ea"/>
              </a:rPr>
              <a:t>Newsletter for </a:t>
            </a:r>
            <a:r>
              <a:rPr lang="en-US" altLang="zh-CN" sz="1000" b="1" dirty="0" err="1">
                <a:sym typeface="+mn-ea"/>
              </a:rPr>
              <a:t>Lancang</a:t>
            </a:r>
            <a:r>
              <a:rPr lang="en-US" altLang="zh-CN" sz="1000" b="1" dirty="0">
                <a:sym typeface="+mn-ea"/>
              </a:rPr>
              <a:t>-Mekong Environmental Cooperation</a:t>
            </a:r>
            <a:endParaRPr lang="zh-CN" altLang="en-US" sz="1000" b="1" dirty="0">
              <a:sym typeface="+mn-ea"/>
            </a:endParaRPr>
          </a:p>
        </p:txBody>
      </p:sp>
      <p:sp>
        <p:nvSpPr>
          <p:cNvPr id="13" name="文本框 12"/>
          <p:cNvSpPr txBox="1"/>
          <p:nvPr/>
        </p:nvSpPr>
        <p:spPr>
          <a:xfrm>
            <a:off x="2479593" y="1122623"/>
            <a:ext cx="4702626" cy="1954381"/>
          </a:xfrm>
          <a:prstGeom prst="rect">
            <a:avLst/>
          </a:prstGeom>
          <a:noFill/>
        </p:spPr>
        <p:txBody>
          <a:bodyPr wrap="square" rtlCol="0">
            <a:spAutoFit/>
          </a:bodyPr>
          <a:lstStyle/>
          <a:p>
            <a:pPr algn="just">
              <a:spcAft>
                <a:spcPts val="600"/>
              </a:spcAft>
            </a:pPr>
            <a:r>
              <a:rPr lang="en-US" altLang="zh-CN" sz="1100" kern="100" dirty="0" smtClean="0">
                <a:latin typeface="+mn-ea"/>
                <a:cs typeface="Times New Roman" panose="02020603050405020304" pitchFamily="18" charset="0"/>
              </a:rPr>
              <a:t>In </a:t>
            </a:r>
            <a:r>
              <a:rPr lang="en-US" altLang="zh-CN" sz="1100" kern="100" dirty="0">
                <a:latin typeface="+mn-ea"/>
                <a:cs typeface="Times New Roman" panose="02020603050405020304" pitchFamily="18" charset="0"/>
              </a:rPr>
              <a:t>his speech, Mr. </a:t>
            </a:r>
            <a:r>
              <a:rPr lang="en-US" altLang="zh-CN" sz="1100" kern="100" dirty="0">
                <a:latin typeface="+mn-ea"/>
                <a:cs typeface="Times New Roman" panose="02020603050405020304" pitchFamily="18" charset="0"/>
              </a:rPr>
              <a:t>LI stated that the roundtable dialogue was designed to deepen policy exchange and experience sharing among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countries on climate change and sustainable infrastructure. It not only serves an important move to implement the leadership initiative, but also establishes a clear direction for further LMC. This year marks the fifth anniversary of LMC. As an active advocate in regional cooperation on environmental protection, China stands ready to work with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countries to promote the green and low-carbon development of the region on the basis of mutual benefits and win-win outcomes, and strives to inject sustained impetus into the sustainable development of the region</a:t>
            </a:r>
            <a:r>
              <a:rPr lang="en-US" altLang="zh-CN" sz="1100" kern="100" dirty="0" smtClean="0">
                <a:latin typeface="+mn-ea"/>
                <a:cs typeface="Times New Roman" panose="02020603050405020304" pitchFamily="18" charset="0"/>
              </a:rPr>
              <a:t>.</a:t>
            </a:r>
            <a:endParaRPr lang="zh-CN" altLang="zh-CN" sz="1100" kern="100" dirty="0">
              <a:latin typeface="+mn-ea"/>
              <a:cs typeface="Times New Roman" panose="02020603050405020304" pitchFamily="18" charset="0"/>
            </a:endParaRPr>
          </a:p>
        </p:txBody>
      </p:sp>
      <p:pic>
        <p:nvPicPr>
          <p:cNvPr id="14" name="Picture 2" descr="http://www.fecomee.org.cn/dtxx/xwdt/202104/W02021041240244682466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99" r="12258"/>
          <a:stretch/>
        </p:blipFill>
        <p:spPr bwMode="auto">
          <a:xfrm>
            <a:off x="661069" y="1379530"/>
            <a:ext cx="1522095"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2479593" y="5933542"/>
            <a:ext cx="4702626" cy="1615827"/>
          </a:xfrm>
          <a:prstGeom prst="rect">
            <a:avLst/>
          </a:prstGeom>
          <a:noFill/>
        </p:spPr>
        <p:txBody>
          <a:bodyPr wrap="square" rtlCol="0">
            <a:spAutoFit/>
          </a:bodyPr>
          <a:lstStyle/>
          <a:p>
            <a:pPr algn="just">
              <a:spcAft>
                <a:spcPts val="600"/>
              </a:spcAft>
            </a:pPr>
            <a:r>
              <a:rPr lang="en-US" altLang="zh-CN" sz="1100" kern="100" dirty="0">
                <a:latin typeface="+mn-ea"/>
                <a:cs typeface="Times New Roman" panose="02020603050405020304" pitchFamily="18" charset="0"/>
              </a:rPr>
              <a:t>In </a:t>
            </a:r>
            <a:r>
              <a:rPr lang="en-US" altLang="zh-CN" sz="1100" kern="100" dirty="0">
                <a:latin typeface="+mn-ea"/>
                <a:cs typeface="Times New Roman" panose="02020603050405020304" pitchFamily="18" charset="0"/>
              </a:rPr>
              <a:t>his speech, Mr. Benjamin stated that the Thai government has been devoted to the transformation towards an environment-friendly economy, so as to ensure green recovery in the post-pandemic era. Thailand looks forward to deeper regional cooperation on environment, and strengthening regional cooperation mechanism for mutual progress. It firmly believes that the environmental cooperation of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will project huge significance on the global response to climate change and environmental challenges, adding fuel to the fulfillment of Paris Agreement and UN 2030 Agenda for Sustainable Development</a:t>
            </a:r>
            <a:r>
              <a:rPr lang="en-US" altLang="zh-CN" sz="1100" kern="100" dirty="0" smtClean="0">
                <a:latin typeface="+mn-ea"/>
                <a:cs typeface="Times New Roman" panose="02020603050405020304" pitchFamily="18" charset="0"/>
              </a:rPr>
              <a:t>.</a:t>
            </a:r>
            <a:endParaRPr lang="zh-CN" altLang="zh-CN" sz="1100" kern="100" dirty="0">
              <a:latin typeface="+mn-ea"/>
              <a:cs typeface="Times New Roman" panose="02020603050405020304" pitchFamily="18" charset="0"/>
            </a:endParaRPr>
          </a:p>
        </p:txBody>
      </p:sp>
      <p:pic>
        <p:nvPicPr>
          <p:cNvPr id="17" name="Picture 4" descr="http://www.fecomee.org.cn/dtxx/xwdt/202104/W020210412402447913723.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6976" r="19045"/>
          <a:stretch/>
        </p:blipFill>
        <p:spPr bwMode="auto">
          <a:xfrm>
            <a:off x="5431524" y="3835925"/>
            <a:ext cx="1519797"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6" descr="http://www.fecomee.org.cn/dtxx/xwdt/202104/W020210412402448440327.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469" r="18386"/>
          <a:stretch/>
        </p:blipFill>
        <p:spPr bwMode="auto">
          <a:xfrm>
            <a:off x="661069" y="6021456"/>
            <a:ext cx="1519796"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8" descr="http://www.fecomee.org.cn/dtxx/xwdt/202104/W020210412402449564359.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182" t="17613" r="30420" b="10785"/>
          <a:stretch/>
        </p:blipFill>
        <p:spPr bwMode="auto">
          <a:xfrm>
            <a:off x="5431524" y="8195432"/>
            <a:ext cx="1470772"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481917" y="3544346"/>
            <a:ext cx="4702626" cy="2123658"/>
          </a:xfrm>
          <a:prstGeom prst="rect">
            <a:avLst/>
          </a:prstGeom>
          <a:noFill/>
        </p:spPr>
        <p:txBody>
          <a:bodyPr wrap="square" rtlCol="0">
            <a:spAutoFit/>
          </a:bodyPr>
          <a:lstStyle/>
          <a:p>
            <a:pPr algn="just">
              <a:spcAft>
                <a:spcPts val="600"/>
              </a:spcAft>
            </a:pPr>
            <a:r>
              <a:rPr lang="en-US" altLang="zh-CN" sz="1100" kern="100" dirty="0">
                <a:latin typeface="+mn-ea"/>
                <a:cs typeface="Times New Roman" panose="02020603050405020304" pitchFamily="18" charset="0"/>
              </a:rPr>
              <a:t>In </a:t>
            </a:r>
            <a:r>
              <a:rPr lang="en-US" altLang="zh-CN" sz="1100" kern="100" dirty="0">
                <a:latin typeface="+mn-ea"/>
                <a:cs typeface="Times New Roman" panose="02020603050405020304" pitchFamily="18" charset="0"/>
              </a:rPr>
              <a:t>his remarks, Mr. CHEN highlighted that issues on climate change have been the key priority of LMC. China and Mekong Countries have sought diverse methods to facilitate the climate cooperation, in a bid to boost the regional capacity of climate response. Hopefully, progress will be accelerated in connecting, co-building and sharing the benefits of South-South Cooperation on Climate Change and Regional Environmental Cooperation Mechanism for </a:t>
            </a:r>
            <a:r>
              <a:rPr lang="en-US" altLang="zh-CN" sz="1100" kern="100" dirty="0" err="1">
                <a:latin typeface="+mn-ea"/>
                <a:cs typeface="Times New Roman" panose="02020603050405020304" pitchFamily="18" charset="0"/>
              </a:rPr>
              <a:t>Langcang</a:t>
            </a:r>
            <a:r>
              <a:rPr lang="en-US" altLang="zh-CN" sz="1100" kern="100" dirty="0">
                <a:latin typeface="+mn-ea"/>
                <a:cs typeface="Times New Roman" panose="02020603050405020304" pitchFamily="18" charset="0"/>
              </a:rPr>
              <a:t>-Mekong Region. Besides, efforts will be made to design the South-South Cooperation Plan for climate change in the </a:t>
            </a:r>
            <a:r>
              <a:rPr lang="en-US" altLang="zh-CN" sz="1100" kern="100" dirty="0" err="1">
                <a:latin typeface="+mn-ea"/>
                <a:cs typeface="Times New Roman" panose="02020603050405020304" pitchFamily="18" charset="0"/>
              </a:rPr>
              <a:t>Langcang</a:t>
            </a:r>
            <a:r>
              <a:rPr lang="en-US" altLang="zh-CN" sz="1100" kern="100" dirty="0">
                <a:latin typeface="+mn-ea"/>
                <a:cs typeface="Times New Roman" panose="02020603050405020304" pitchFamily="18" charset="0"/>
              </a:rPr>
              <a:t>-Mekong region. Emphasis will be given to the climate change and green &amp; low-carbon development related areas, so as to jointly develop and implement cooperation projects tailored to regional realities.</a:t>
            </a:r>
          </a:p>
        </p:txBody>
      </p:sp>
      <p:sp>
        <p:nvSpPr>
          <p:cNvPr id="21" name="文本框 20"/>
          <p:cNvSpPr txBox="1"/>
          <p:nvPr/>
        </p:nvSpPr>
        <p:spPr>
          <a:xfrm>
            <a:off x="481917" y="7855900"/>
            <a:ext cx="4702626" cy="2123658"/>
          </a:xfrm>
          <a:prstGeom prst="rect">
            <a:avLst/>
          </a:prstGeom>
          <a:noFill/>
        </p:spPr>
        <p:txBody>
          <a:bodyPr wrap="square" rtlCol="0">
            <a:spAutoFit/>
          </a:bodyPr>
          <a:lstStyle/>
          <a:p>
            <a:pPr algn="just">
              <a:spcAft>
                <a:spcPts val="600"/>
              </a:spcAft>
            </a:pPr>
            <a:r>
              <a:rPr lang="en-US" altLang="zh-CN" sz="1100" kern="100" dirty="0" smtClean="0">
                <a:latin typeface="+mn-ea"/>
                <a:cs typeface="Times New Roman" panose="02020603050405020304" pitchFamily="18" charset="0"/>
              </a:rPr>
              <a:t>In </a:t>
            </a:r>
            <a:r>
              <a:rPr lang="en-US" altLang="zh-CN" sz="1100" kern="100" dirty="0">
                <a:latin typeface="+mn-ea"/>
                <a:cs typeface="Times New Roman" panose="02020603050405020304" pitchFamily="18" charset="0"/>
              </a:rPr>
              <a:t>his remark, Mr. </a:t>
            </a:r>
            <a:r>
              <a:rPr lang="en-US" altLang="zh-CN" sz="1100" kern="100" dirty="0">
                <a:latin typeface="+mn-ea"/>
                <a:cs typeface="Times New Roman" panose="02020603050405020304" pitchFamily="18" charset="0"/>
              </a:rPr>
              <a:t>FANG expressed that over the years, Yunnan province has taken full advantage of its geological superiority for practical cooperation with countries along the Mekong River. This year, the 15th meeting of the Conference of the Parties to the Convention on Biological Diversity (COP 15) will take place in Kunming, China. Yunnan is willing to enhance exchanges with countries along the Mekong River. It hopes to promote the joint researches on climate change, green and low- carbon development and biodiversity, and advance capacity building and demonstration cooperation projects. The objective is to build a Community of Shared Destiny for countries in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so as to promote the ecological protection and sustainable development of the region.</a:t>
            </a:r>
            <a:endParaRPr lang="zh-CN" altLang="zh-CN" sz="1100" kern="100" dirty="0">
              <a:latin typeface="+mn-ea"/>
              <a:cs typeface="Times New Roman" panose="02020603050405020304" pitchFamily="18" charset="0"/>
            </a:endParaRPr>
          </a:p>
        </p:txBody>
      </p:sp>
    </p:spTree>
    <p:extLst>
      <p:ext uri="{BB962C8B-B14F-4D97-AF65-F5344CB8AC3E}">
        <p14:creationId xmlns:p14="http://schemas.microsoft.com/office/powerpoint/2010/main" val="12811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5719" y="304409"/>
            <a:ext cx="7611111" cy="206274"/>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r>
              <a:rPr lang="zh-CN" altLang="en-US" sz="1000" b="1" dirty="0">
                <a:sym typeface="+mn-ea"/>
              </a:rPr>
              <a:t>                 </a:t>
            </a:r>
            <a:r>
              <a:rPr lang="en-US" altLang="zh-CN" sz="1000" b="1" dirty="0">
                <a:sym typeface="+mn-ea"/>
              </a:rPr>
              <a:t>Newsletter for </a:t>
            </a:r>
            <a:r>
              <a:rPr lang="en-US" altLang="zh-CN" sz="1000" b="1" dirty="0" err="1">
                <a:sym typeface="+mn-ea"/>
              </a:rPr>
              <a:t>Lancang</a:t>
            </a:r>
            <a:r>
              <a:rPr lang="en-US" altLang="zh-CN" sz="1000" b="1" dirty="0">
                <a:sym typeface="+mn-ea"/>
              </a:rPr>
              <a:t>-Mekong Environmental Cooperation</a:t>
            </a:r>
            <a:endParaRPr lang="zh-CN" altLang="en-US" sz="1000" b="1" dirty="0">
              <a:sym typeface="+mn-ea"/>
            </a:endParaRPr>
          </a:p>
        </p:txBody>
      </p:sp>
      <p:cxnSp>
        <p:nvCxnSpPr>
          <p:cNvPr id="17" name="直接连接符 16">
            <a:extLst>
              <a:ext uri="{FF2B5EF4-FFF2-40B4-BE49-F238E27FC236}">
                <a16:creationId xmlns:a16="http://schemas.microsoft.com/office/drawing/2014/main" id="{A6885D25-DA99-429B-8D2E-DC14D414D856}"/>
              </a:ext>
            </a:extLst>
          </p:cNvPr>
          <p:cNvCxnSpPr>
            <a:cxnSpLocks/>
          </p:cNvCxnSpPr>
          <p:nvPr/>
        </p:nvCxnSpPr>
        <p:spPr>
          <a:xfrm>
            <a:off x="1209675" y="8744162"/>
            <a:ext cx="5844419"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D98E6CB-5C55-47B9-81B2-5E49CC6915DE}"/>
              </a:ext>
            </a:extLst>
          </p:cNvPr>
          <p:cNvSpPr txBox="1"/>
          <p:nvPr/>
        </p:nvSpPr>
        <p:spPr>
          <a:xfrm>
            <a:off x="593724" y="8636352"/>
            <a:ext cx="2563813" cy="1769715"/>
          </a:xfrm>
          <a:prstGeom prst="rect">
            <a:avLst/>
          </a:prstGeom>
          <a:noFill/>
        </p:spPr>
        <p:txBody>
          <a:bodyPr wrap="square" rtlCol="0">
            <a:spAutoFit/>
          </a:bodyPr>
          <a:lstStyle/>
          <a:p>
            <a:r>
              <a:rPr lang="en-US" altLang="zh-CN" sz="700" b="1">
                <a:solidFill>
                  <a:srgbClr val="00A0E9"/>
                </a:solidFill>
                <a:latin typeface="Times New Roman" panose="02020603050405020304" pitchFamily="18" charset="0"/>
                <a:ea typeface="等线" panose="02010600030101010101" pitchFamily="2" charset="-122"/>
                <a:cs typeface="Times New Roman" panose="02020603050405020304" pitchFamily="18" charset="0"/>
              </a:rPr>
              <a:t>Contact Us</a:t>
            </a:r>
            <a:endParaRPr lang="en-US" altLang="zh-CN" sz="700" b="1" dirty="0">
              <a:solidFill>
                <a:srgbClr val="00A0E9"/>
              </a:solidFill>
              <a:latin typeface="Times New Roman" panose="02020603050405020304" pitchFamily="18" charset="0"/>
              <a:ea typeface="等线" panose="02010600030101010101" pitchFamily="2" charset="-122"/>
              <a:cs typeface="Times New Roman" panose="02020603050405020304" pitchFamily="18" charset="0"/>
            </a:endParaRPr>
          </a:p>
          <a:p>
            <a:endParaRPr lang="en-US" altLang="zh-CN" sz="700" dirty="0">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800" b="1"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-Mekong Environmental Cooperation Center</a:t>
            </a:r>
          </a:p>
          <a:p>
            <a:pPr algn="l"/>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Foreign Environmental Cooperation Center</a:t>
            </a:r>
          </a:p>
          <a:p>
            <a:pPr algn="l"/>
            <a:r>
              <a:rPr lang="en-US" altLang="zh-CN" sz="800" i="0" u="none" strike="noStrike" baseline="0" dirty="0">
                <a:solidFill>
                  <a:srgbClr val="231815"/>
                </a:solidFill>
                <a:latin typeface="Times New Roman" panose="02020603050405020304" pitchFamily="18" charset="0"/>
                <a:cs typeface="Times New Roman" panose="02020603050405020304" pitchFamily="18" charset="0"/>
              </a:rPr>
              <a:t>Address:</a:t>
            </a:r>
            <a:r>
              <a:rPr lang="en-US" altLang="zh-CN" sz="800" dirty="0">
                <a:solidFill>
                  <a:srgbClr val="231815"/>
                </a:solidFill>
                <a:latin typeface="Times New Roman" panose="02020603050405020304" pitchFamily="18" charset="0"/>
                <a:cs typeface="Times New Roman" panose="02020603050405020304" pitchFamily="18" charset="0"/>
              </a:rPr>
              <a:t> No. </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5 </a:t>
            </a:r>
            <a:r>
              <a:rPr lang="en-US" altLang="zh-CN" sz="800" dirty="0" err="1">
                <a:solidFill>
                  <a:srgbClr val="231815"/>
                </a:solidFill>
                <a:latin typeface="Times New Roman" panose="02020603050405020304" pitchFamily="18" charset="0"/>
                <a:cs typeface="Times New Roman" panose="02020603050405020304" pitchFamily="18" charset="0"/>
              </a:rPr>
              <a:t>H</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ouyingfang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 Hutong, </a:t>
            </a:r>
          </a:p>
          <a:p>
            <a:pPr algn="l"/>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Xicheng </a:t>
            </a:r>
            <a:r>
              <a:rPr lang="en-US" altLang="zh-CN" sz="800" dirty="0">
                <a:solidFill>
                  <a:srgbClr val="231815"/>
                </a:solidFill>
                <a:latin typeface="Times New Roman" panose="02020603050405020304" pitchFamily="18" charset="0"/>
                <a:cs typeface="Times New Roman" panose="02020603050405020304" pitchFamily="18" charset="0"/>
              </a:rPr>
              <a:t>District, Beijing</a:t>
            </a:r>
          </a:p>
          <a:p>
            <a:pPr algn="l"/>
            <a:r>
              <a:rPr lang="en-US" altLang="zh-CN" sz="800" dirty="0">
                <a:solidFill>
                  <a:srgbClr val="231815"/>
                </a:solidFill>
                <a:latin typeface="Times New Roman" panose="02020603050405020304" pitchFamily="18" charset="0"/>
                <a:cs typeface="Times New Roman" panose="02020603050405020304" pitchFamily="18" charset="0"/>
              </a:rPr>
              <a:t>100035, P.R. China</a:t>
            </a:r>
          </a:p>
          <a:p>
            <a:r>
              <a:rPr lang="en-US" altLang="zh-CN" sz="800" dirty="0">
                <a:solidFill>
                  <a:srgbClr val="231815"/>
                </a:solidFill>
                <a:latin typeface="Times New Roman" panose="02020603050405020304" pitchFamily="18" charset="0"/>
                <a:cs typeface="Times New Roman" panose="02020603050405020304" pitchFamily="18" charset="0"/>
              </a:rPr>
              <a:t>Tel:</a:t>
            </a:r>
            <a:r>
              <a:rPr lang="zh-CN" altLang="en-US" sz="800" dirty="0">
                <a:solidFill>
                  <a:srgbClr val="231815"/>
                </a:solidFill>
                <a:latin typeface="Times New Roman" panose="02020603050405020304" pitchFamily="18" charset="0"/>
                <a:cs typeface="Times New Roman" panose="02020603050405020304" pitchFamily="18" charset="0"/>
              </a:rPr>
              <a:t> </a:t>
            </a:r>
            <a:r>
              <a:rPr lang="en-US" altLang="zh-CN" sz="800" dirty="0">
                <a:solidFill>
                  <a:srgbClr val="231815"/>
                </a:solidFill>
                <a:latin typeface="Times New Roman" panose="02020603050405020304" pitchFamily="18" charset="0"/>
                <a:cs typeface="Times New Roman" panose="02020603050405020304" pitchFamily="18" charset="0"/>
              </a:rPr>
              <a:t>+86-010-82268277/8221</a:t>
            </a:r>
          </a:p>
          <a:p>
            <a:r>
              <a:rPr lang="en-US" altLang="zh-CN" sz="800" dirty="0">
                <a:solidFill>
                  <a:srgbClr val="231815"/>
                </a:solidFill>
                <a:latin typeface="Times New Roman" panose="02020603050405020304" pitchFamily="18" charset="0"/>
                <a:cs typeface="Times New Roman" panose="02020603050405020304" pitchFamily="18" charset="0"/>
              </a:rPr>
              <a:t>Fax: +86-010-82200579</a:t>
            </a:r>
          </a:p>
          <a:p>
            <a:pPr algn="l"/>
            <a:r>
              <a:rPr lang="en-US" altLang="zh-CN" sz="800" dirty="0">
                <a:solidFill>
                  <a:srgbClr val="231815"/>
                </a:solidFill>
                <a:latin typeface="Times New Roman" panose="02020603050405020304" pitchFamily="18" charset="0"/>
                <a:cs typeface="Times New Roman" panose="02020603050405020304" pitchFamily="18" charset="0"/>
              </a:rPr>
              <a:t>Email:</a:t>
            </a:r>
            <a:r>
              <a:rPr lang="zh-CN" altLang="en-US" sz="800" dirty="0">
                <a:solidFill>
                  <a:srgbClr val="231815"/>
                </a:solidFill>
                <a:latin typeface="Times New Roman" panose="02020603050405020304" pitchFamily="18" charset="0"/>
                <a:cs typeface="Times New Roman" panose="02020603050405020304" pitchFamily="18" charset="0"/>
              </a:rPr>
              <a:t> </a:t>
            </a:r>
            <a:r>
              <a:rPr lang="en-US" altLang="zh-CN" sz="800" dirty="0">
                <a:solidFill>
                  <a:srgbClr val="231815"/>
                </a:solidFill>
                <a:latin typeface="Times New Roman" panose="02020603050405020304" pitchFamily="18" charset="0"/>
                <a:cs typeface="Times New Roman" panose="02020603050405020304" pitchFamily="18" charset="0"/>
              </a:rPr>
              <a:t>tang.huaqing@fecomee.org.cn</a:t>
            </a:r>
          </a:p>
          <a:p>
            <a:pPr algn="l"/>
            <a:r>
              <a:rPr lang="en-US" altLang="zh-CN" sz="800" dirty="0">
                <a:solidFill>
                  <a:srgbClr val="231815"/>
                </a:solidFill>
                <a:latin typeface="Times New Roman" panose="02020603050405020304" pitchFamily="18" charset="0"/>
                <a:cs typeface="Times New Roman" panose="02020603050405020304" pitchFamily="18" charset="0"/>
              </a:rPr>
              <a:t>            li.xia@fecomee.org.cn</a:t>
            </a:r>
          </a:p>
          <a:p>
            <a:pPr algn="l"/>
            <a:r>
              <a:rPr lang="en-US" altLang="zh-CN" sz="800" dirty="0">
                <a:solidFill>
                  <a:srgbClr val="231815"/>
                </a:solidFill>
                <a:latin typeface="Times New Roman" panose="02020603050405020304" pitchFamily="18" charset="0"/>
                <a:cs typeface="Times New Roman" panose="02020603050405020304" pitchFamily="18" charset="0"/>
              </a:rPr>
              <a:t>Web</a:t>
            </a:r>
            <a:r>
              <a:rPr lang="zh-CN" altLang="en-US" sz="800" dirty="0">
                <a:solidFill>
                  <a:srgbClr val="231815"/>
                </a:solidFill>
                <a:latin typeface="Times New Roman" panose="02020603050405020304" pitchFamily="18" charset="0"/>
                <a:cs typeface="Times New Roman" panose="02020603050405020304" pitchFamily="18" charset="0"/>
              </a:rPr>
              <a:t>：</a:t>
            </a:r>
            <a:r>
              <a:rPr lang="en-US" altLang="zh-CN" sz="800" dirty="0">
                <a:solidFill>
                  <a:srgbClr val="231815"/>
                </a:solidFill>
                <a:latin typeface="Times New Roman" panose="02020603050405020304" pitchFamily="18" charset="0"/>
                <a:cs typeface="Times New Roman" panose="02020603050405020304" pitchFamily="18" charset="0"/>
              </a:rPr>
              <a:t>http://www.mepfeco.org.cn</a:t>
            </a:r>
          </a:p>
          <a:p>
            <a:pPr algn="l"/>
            <a:r>
              <a:rPr lang="en-US" altLang="zh-CN" sz="800" dirty="0">
                <a:solidFill>
                  <a:srgbClr val="231815"/>
                </a:solidFill>
                <a:latin typeface="Times New Roman" panose="02020603050405020304" pitchFamily="18" charset="0"/>
                <a:cs typeface="Times New Roman" panose="02020603050405020304" pitchFamily="18" charset="0"/>
              </a:rPr>
              <a:t>WeChat ID: </a:t>
            </a:r>
            <a:r>
              <a:rPr lang="en-US" altLang="zh-CN" sz="800" dirty="0" err="1">
                <a:solidFill>
                  <a:srgbClr val="231815"/>
                </a:solidFill>
                <a:latin typeface="Times New Roman" panose="02020603050405020304" pitchFamily="18" charset="0"/>
                <a:cs typeface="Times New Roman" panose="02020603050405020304" pitchFamily="18" charset="0"/>
              </a:rPr>
              <a:t>lancang-mekongec</a:t>
            </a:r>
            <a:endParaRPr lang="zh-CN" altLang="en-US" sz="800" dirty="0">
              <a:latin typeface="等线" panose="02010600030101010101" pitchFamily="2" charset="-122"/>
              <a:ea typeface="等线" panose="02010600030101010101" pitchFamily="2" charset="-122"/>
            </a:endParaRPr>
          </a:p>
          <a:p>
            <a:pPr algn="l"/>
            <a:endParaRPr lang="zh-CN" altLang="en-US" sz="7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6D33196B-4D47-4151-9701-17CDC40E8D3F}"/>
              </a:ext>
            </a:extLst>
          </p:cNvPr>
          <p:cNvSpPr txBox="1"/>
          <p:nvPr/>
        </p:nvSpPr>
        <p:spPr>
          <a:xfrm>
            <a:off x="3205981" y="9780993"/>
            <a:ext cx="3773710" cy="461665"/>
          </a:xfrm>
          <a:prstGeom prst="rect">
            <a:avLst/>
          </a:prstGeom>
          <a:noFill/>
        </p:spPr>
        <p:txBody>
          <a:bodyPr wrap="square">
            <a:spAutoFit/>
          </a:bodyPr>
          <a:lstStyle/>
          <a:p>
            <a:pPr algn="ctr"/>
            <a:r>
              <a:rPr lang="en-US" altLang="zh-CN" sz="800" b="1" i="0" u="none" strike="noStrike" baseline="0" dirty="0">
                <a:solidFill>
                  <a:srgbClr val="231815"/>
                </a:solidFill>
                <a:latin typeface="Times New Roman" panose="02020603050405020304" pitchFamily="18" charset="0"/>
                <a:cs typeface="Times New Roman" panose="02020603050405020304" pitchFamily="18" charset="0"/>
              </a:rPr>
              <a:t>About LMEC</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 </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-Mekong Environmental Cooperation Center (LMEC) is an initiative proposed by Chinese Premier LI Keqiang at the 1st </a:t>
            </a:r>
            <a:r>
              <a:rPr lang="en-US" altLang="zh-CN" sz="800" b="0" i="0" u="none" strike="noStrike" baseline="0" dirty="0" err="1">
                <a:solidFill>
                  <a:srgbClr val="231815"/>
                </a:solidFill>
                <a:latin typeface="Times New Roman" panose="02020603050405020304" pitchFamily="18" charset="0"/>
                <a:cs typeface="Times New Roman" panose="02020603050405020304" pitchFamily="18" charset="0"/>
              </a:rPr>
              <a:t>Lancang</a:t>
            </a:r>
            <a:r>
              <a:rPr lang="en-US" altLang="zh-CN" sz="800" b="0" i="0" u="none" strike="noStrike" baseline="0" dirty="0">
                <a:solidFill>
                  <a:srgbClr val="231815"/>
                </a:solidFill>
                <a:latin typeface="Times New Roman" panose="02020603050405020304" pitchFamily="18" charset="0"/>
                <a:cs typeface="Times New Roman" panose="02020603050405020304" pitchFamily="18" charset="0"/>
              </a:rPr>
              <a:t>-Mekong Cooperation Leaders’ Meeting and was established on November of 2017</a:t>
            </a:r>
            <a:endParaRPr lang="zh-CN" altLang="en-US" sz="800" dirty="0">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0" name="直接连接符 19">
            <a:extLst>
              <a:ext uri="{FF2B5EF4-FFF2-40B4-BE49-F238E27FC236}">
                <a16:creationId xmlns:a16="http://schemas.microsoft.com/office/drawing/2014/main" id="{BD599FA3-4931-49CA-9083-F9061A7C3831}"/>
              </a:ext>
            </a:extLst>
          </p:cNvPr>
          <p:cNvCxnSpPr>
            <a:cxnSpLocks/>
          </p:cNvCxnSpPr>
          <p:nvPr/>
        </p:nvCxnSpPr>
        <p:spPr>
          <a:xfrm>
            <a:off x="3083832" y="9726058"/>
            <a:ext cx="3895859"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18151C70-4D66-48BD-935D-825CBB796C7F}"/>
              </a:ext>
            </a:extLst>
          </p:cNvPr>
          <p:cNvCxnSpPr>
            <a:cxnSpLocks/>
          </p:cNvCxnSpPr>
          <p:nvPr/>
        </p:nvCxnSpPr>
        <p:spPr>
          <a:xfrm>
            <a:off x="3083832" y="10275577"/>
            <a:ext cx="3895859" cy="0"/>
          </a:xfrm>
          <a:prstGeom prst="line">
            <a:avLst/>
          </a:prstGeom>
        </p:spPr>
        <p:style>
          <a:lnRef idx="1">
            <a:schemeClr val="dk1"/>
          </a:lnRef>
          <a:fillRef idx="0">
            <a:schemeClr val="dk1"/>
          </a:fillRef>
          <a:effectRef idx="0">
            <a:schemeClr val="dk1"/>
          </a:effectRef>
          <a:fontRef idx="minor">
            <a:schemeClr val="tx1"/>
          </a:fontRef>
        </p:style>
      </p:cxnSp>
      <p:pic>
        <p:nvPicPr>
          <p:cNvPr id="22" name="图片 21" descr="澜湄Log">
            <a:extLst>
              <a:ext uri="{FF2B5EF4-FFF2-40B4-BE49-F238E27FC236}">
                <a16:creationId xmlns:a16="http://schemas.microsoft.com/office/drawing/2014/main" id="{65427952-EB08-435B-BC34-409E2F1A2A6A}"/>
              </a:ext>
            </a:extLst>
          </p:cNvPr>
          <p:cNvPicPr>
            <a:picLocks noChangeAspect="1"/>
          </p:cNvPicPr>
          <p:nvPr/>
        </p:nvPicPr>
        <p:blipFill rotWithShape="1">
          <a:blip r:embed="rId3"/>
          <a:srcRect l="39558" t="9480" r="38601" b="37546"/>
          <a:stretch/>
        </p:blipFill>
        <p:spPr>
          <a:xfrm>
            <a:off x="3988886" y="8870780"/>
            <a:ext cx="668036" cy="782284"/>
          </a:xfrm>
          <a:prstGeom prst="rect">
            <a:avLst/>
          </a:prstGeom>
        </p:spPr>
      </p:pic>
      <p:pic>
        <p:nvPicPr>
          <p:cNvPr id="23" name="图片 22">
            <a:extLst>
              <a:ext uri="{FF2B5EF4-FFF2-40B4-BE49-F238E27FC236}">
                <a16:creationId xmlns:a16="http://schemas.microsoft.com/office/drawing/2014/main" id="{8F89B267-2424-43A4-B6C9-EDF0910C7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272" y="8955935"/>
            <a:ext cx="668036" cy="668036"/>
          </a:xfrm>
          <a:prstGeom prst="rect">
            <a:avLst/>
          </a:prstGeom>
        </p:spPr>
      </p:pic>
      <p:pic>
        <p:nvPicPr>
          <p:cNvPr id="38" name="图片 37"/>
          <p:cNvPicPr>
            <a:picLocks noChangeAspect="1"/>
          </p:cNvPicPr>
          <p:nvPr/>
        </p:nvPicPr>
        <p:blipFill rotWithShape="1">
          <a:blip r:embed="rId5"/>
          <a:srcRect l="19524" t="6018" r="20692" b="10047"/>
          <a:stretch/>
        </p:blipFill>
        <p:spPr>
          <a:xfrm>
            <a:off x="762669" y="1271410"/>
            <a:ext cx="1452298"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21700" t="824" r="26750" b="1"/>
          <a:stretch/>
        </p:blipFill>
        <p:spPr>
          <a:xfrm>
            <a:off x="5520919" y="3241473"/>
            <a:ext cx="1436702" cy="1440000"/>
          </a:xfrm>
          <a:prstGeom prst="ellipse">
            <a:avLst/>
          </a:prstGeom>
          <a:ln w="63500" cap="rnd">
            <a:solidFill>
              <a:srgbClr val="2A7476"/>
            </a:solidFill>
          </a:ln>
          <a:effectLst/>
          <a:scene3d>
            <a:camera prst="orthographicFront"/>
            <a:lightRig rig="contrasting" dir="t">
              <a:rot lat="0" lon="0" rev="3000000"/>
            </a:lightRig>
          </a:scene3d>
          <a:sp3d contourW="7620">
            <a:bevelT w="95250" h="31750"/>
            <a:contourClr>
              <a:srgbClr val="333333"/>
            </a:contourClr>
          </a:sp3d>
        </p:spPr>
      </p:pic>
      <p:sp>
        <p:nvSpPr>
          <p:cNvPr id="42" name="文本框 41"/>
          <p:cNvSpPr txBox="1"/>
          <p:nvPr/>
        </p:nvSpPr>
        <p:spPr>
          <a:xfrm>
            <a:off x="2410070" y="1098858"/>
            <a:ext cx="4702626" cy="1785104"/>
          </a:xfrm>
          <a:prstGeom prst="rect">
            <a:avLst/>
          </a:prstGeom>
          <a:noFill/>
        </p:spPr>
        <p:txBody>
          <a:bodyPr wrap="square" rtlCol="0">
            <a:spAutoFit/>
          </a:bodyPr>
          <a:lstStyle/>
          <a:p>
            <a:pPr algn="just">
              <a:spcAft>
                <a:spcPts val="600"/>
              </a:spcAft>
            </a:pPr>
            <a:r>
              <a:rPr lang="en-US" altLang="zh-CN" sz="1100" kern="100" dirty="0" smtClean="0">
                <a:latin typeface="+mn-ea"/>
                <a:cs typeface="Times New Roman" panose="02020603050405020304" pitchFamily="18" charset="0"/>
              </a:rPr>
              <a:t>Mr</a:t>
            </a:r>
            <a:r>
              <a:rPr lang="en-US" altLang="zh-CN" sz="1100" kern="100" dirty="0">
                <a:latin typeface="+mn-ea"/>
                <a:cs typeface="Times New Roman" panose="02020603050405020304" pitchFamily="18" charset="0"/>
              </a:rPr>
              <a:t>. </a:t>
            </a:r>
            <a:r>
              <a:rPr lang="en-US" altLang="zh-CN" sz="1100" kern="100" dirty="0">
                <a:latin typeface="+mn-ea"/>
                <a:cs typeface="Times New Roman" panose="02020603050405020304" pitchFamily="18" charset="0"/>
              </a:rPr>
              <a:t>YE briefed on the main activities that China have conducted through green financial to support climate-resilient infrastructure. He wished that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could formulate carbon emission plan with full consideration of the carbon development goals of various countries in the region. Besides, he also hoped that the region could introduce international financial development institutes, such as the World Bank and the Asia Development Bank, into the financing process for sustainable infrastructure. </a:t>
            </a:r>
            <a:r>
              <a:rPr lang="en-US" altLang="zh-CN" sz="1100" kern="100" dirty="0">
                <a:latin typeface="+mn-ea"/>
                <a:cs typeface="Times New Roman" panose="02020603050405020304" pitchFamily="18" charset="0"/>
              </a:rPr>
              <a:t>The purpose is to form close partnership for regional cooperation, fully motivate the initiatives and strengths of various parties, so as to promote the sustainable construction and operation of regional infrastructures. </a:t>
            </a:r>
            <a:endParaRPr lang="zh-CN" altLang="zh-CN" sz="1100" kern="100" dirty="0">
              <a:latin typeface="+mn-ea"/>
              <a:cs typeface="Times New Roman" panose="02020603050405020304" pitchFamily="18" charset="0"/>
            </a:endParaRPr>
          </a:p>
        </p:txBody>
      </p:sp>
      <p:sp>
        <p:nvSpPr>
          <p:cNvPr id="43" name="文本框 42"/>
          <p:cNvSpPr txBox="1"/>
          <p:nvPr/>
        </p:nvSpPr>
        <p:spPr>
          <a:xfrm>
            <a:off x="593724" y="3370829"/>
            <a:ext cx="4702626" cy="1277273"/>
          </a:xfrm>
          <a:prstGeom prst="rect">
            <a:avLst/>
          </a:prstGeom>
          <a:noFill/>
        </p:spPr>
        <p:txBody>
          <a:bodyPr wrap="square" rtlCol="0">
            <a:spAutoFit/>
          </a:bodyPr>
          <a:lstStyle/>
          <a:p>
            <a:pPr algn="just">
              <a:spcAft>
                <a:spcPts val="600"/>
              </a:spcAft>
            </a:pPr>
            <a:r>
              <a:rPr lang="en-US" altLang="zh-CN" sz="1100" kern="100" dirty="0" smtClean="0">
                <a:latin typeface="+mn-ea"/>
                <a:cs typeface="Times New Roman" panose="02020603050405020304" pitchFamily="18" charset="0"/>
              </a:rPr>
              <a:t>Mr</a:t>
            </a:r>
            <a:r>
              <a:rPr lang="en-US" altLang="zh-CN" sz="1100" kern="100" dirty="0">
                <a:latin typeface="+mn-ea"/>
                <a:cs typeface="Times New Roman" panose="02020603050405020304" pitchFamily="18" charset="0"/>
              </a:rPr>
              <a:t>. </a:t>
            </a:r>
            <a:r>
              <a:rPr lang="en-US" altLang="zh-CN" sz="1100" kern="100" dirty="0">
                <a:latin typeface="+mn-ea"/>
                <a:cs typeface="Times New Roman" panose="02020603050405020304" pitchFamily="18" charset="0"/>
              </a:rPr>
              <a:t>Rowan Palmer elaborated on International Good Practice Principles for Sustainable Infrastructure designed by the UNEP. </a:t>
            </a:r>
            <a:r>
              <a:rPr lang="en-US" altLang="zh-CN" sz="1100" kern="100" dirty="0">
                <a:latin typeface="+mn-ea"/>
                <a:cs typeface="Times New Roman" panose="02020603050405020304" pitchFamily="18" charset="0"/>
              </a:rPr>
              <a:t>The principles aim to facilitate the planning and operation of sustainable infrastructure projects through multiple perspectives, such as strategic planning, sustainable assessment of full life cycle, innovative financing, avoiding environmental impacts, resource efficiency and recycling utilization, transparent, inclusive and participative decision-making</a:t>
            </a:r>
            <a:r>
              <a:rPr lang="en-US" altLang="zh-CN" sz="1100" kern="100" dirty="0" smtClean="0">
                <a:latin typeface="+mn-ea"/>
                <a:cs typeface="Times New Roman" panose="02020603050405020304" pitchFamily="18" charset="0"/>
              </a:rPr>
              <a:t>.</a:t>
            </a:r>
            <a:endParaRPr lang="zh-CN" altLang="zh-CN" sz="1100" kern="100" dirty="0">
              <a:latin typeface="+mn-ea"/>
              <a:cs typeface="Times New Roman" panose="02020603050405020304" pitchFamily="18" charset="0"/>
            </a:endParaRPr>
          </a:p>
        </p:txBody>
      </p:sp>
      <p:sp>
        <p:nvSpPr>
          <p:cNvPr id="44" name="文本框 43"/>
          <p:cNvSpPr txBox="1"/>
          <p:nvPr/>
        </p:nvSpPr>
        <p:spPr>
          <a:xfrm>
            <a:off x="593723" y="5065285"/>
            <a:ext cx="6385967" cy="3308598"/>
          </a:xfrm>
          <a:prstGeom prst="rect">
            <a:avLst/>
          </a:prstGeom>
          <a:noFill/>
        </p:spPr>
        <p:txBody>
          <a:bodyPr wrap="square" rtlCol="0">
            <a:spAutoFit/>
          </a:bodyPr>
          <a:lstStyle/>
          <a:p>
            <a:pPr algn="just"/>
            <a:r>
              <a:rPr lang="en-US" altLang="zh-CN" sz="1100" kern="100" dirty="0" smtClean="0">
                <a:latin typeface="+mn-ea"/>
                <a:cs typeface="Times New Roman" panose="02020603050405020304" pitchFamily="18" charset="0"/>
              </a:rPr>
              <a:t>The </a:t>
            </a:r>
            <a:r>
              <a:rPr lang="en-US" altLang="zh-CN" sz="1100" kern="100" dirty="0">
                <a:latin typeface="+mn-ea"/>
                <a:cs typeface="Times New Roman" panose="02020603050405020304" pitchFamily="18" charset="0"/>
              </a:rPr>
              <a:t>roundtable dialogue focus on discussion over key regional environmental cooperation topics, such as climate change and building of sustainable infrastructure. </a:t>
            </a:r>
            <a:r>
              <a:rPr lang="en-US" altLang="zh-CN" sz="1100" kern="100" dirty="0">
                <a:latin typeface="+mn-ea"/>
                <a:cs typeface="Times New Roman" panose="02020603050405020304" pitchFamily="18" charset="0"/>
              </a:rPr>
              <a:t>The purpose is to enhance practical cooperation, increase the presence of environmental policies in legal systems, and accelerate the green &amp; low-carbon development in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This is how the event can promote the construction of regional sustainable infrastructure; enhance adaptation to and mitigation of climate change effects, and coordinate the implementation of United Nations 2030 Agenda for Sustainable Development. The event consists of two special forums: one on Carbon Neutrality Action in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Energy Innovation Solutions and Practice, the other one on Coordinated Cooperation for Climate Action and Water Environment Governance. </a:t>
            </a:r>
            <a:r>
              <a:rPr lang="en-US" altLang="zh-CN" sz="1100" kern="100" dirty="0">
                <a:latin typeface="+mn-ea"/>
                <a:cs typeface="Times New Roman" panose="02020603050405020304" pitchFamily="18" charset="0"/>
              </a:rPr>
              <a:t>During the event, participants have conducted deep exchanges and discussions on regional response to climate change, sustainable energy practice and sewage treatment in industrial parks</a:t>
            </a:r>
            <a:r>
              <a:rPr lang="en-US" altLang="zh-CN" sz="1100" kern="100" dirty="0" smtClean="0">
                <a:latin typeface="+mn-ea"/>
                <a:cs typeface="Times New Roman" panose="02020603050405020304" pitchFamily="18" charset="0"/>
              </a:rPr>
              <a:t>.</a:t>
            </a:r>
          </a:p>
          <a:p>
            <a:pPr algn="just"/>
            <a:endParaRPr lang="en-US" altLang="zh-CN" sz="1100" kern="100" dirty="0">
              <a:latin typeface="+mn-ea"/>
              <a:cs typeface="Times New Roman" panose="02020603050405020304" pitchFamily="18" charset="0"/>
            </a:endParaRPr>
          </a:p>
          <a:p>
            <a:pPr algn="just"/>
            <a:endParaRPr lang="zh-CN" altLang="zh-CN" sz="1100" kern="100" dirty="0">
              <a:latin typeface="+mn-ea"/>
              <a:cs typeface="Times New Roman" panose="02020603050405020304" pitchFamily="18" charset="0"/>
            </a:endParaRPr>
          </a:p>
          <a:p>
            <a:pPr algn="just"/>
            <a:r>
              <a:rPr lang="en-US" altLang="zh-CN" sz="1100" kern="100" dirty="0">
                <a:latin typeface="+mn-ea"/>
                <a:cs typeface="Times New Roman" panose="02020603050405020304" pitchFamily="18" charset="0"/>
              </a:rPr>
              <a:t>The attendees unanimously hope to enhance exchanges and cooperation on climate change and sustainable infrastructure in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Hopefully, further progress could be made in environmental and ecological projects, so that the climate and environmental cooperation network in the </a:t>
            </a:r>
            <a:r>
              <a:rPr lang="en-US" altLang="zh-CN" sz="1100" kern="100" dirty="0" err="1">
                <a:latin typeface="+mn-ea"/>
                <a:cs typeface="Times New Roman" panose="02020603050405020304" pitchFamily="18" charset="0"/>
              </a:rPr>
              <a:t>Lancang</a:t>
            </a:r>
            <a:r>
              <a:rPr lang="en-US" altLang="zh-CN" sz="1100" kern="100" dirty="0">
                <a:latin typeface="+mn-ea"/>
                <a:cs typeface="Times New Roman" panose="02020603050405020304" pitchFamily="18" charset="0"/>
              </a:rPr>
              <a:t>-Mekong region could be established. The ultimate purpose is to build consensus on green development, so as to encourage broad engagement in environmental cooperation in the region.</a:t>
            </a:r>
            <a:endParaRPr lang="zh-CN" altLang="zh-CN" sz="1100" kern="100" dirty="0">
              <a:latin typeface="+mn-ea"/>
              <a:cs typeface="Times New Roman" panose="02020603050405020304" pitchFamily="18" charset="0"/>
            </a:endParaRPr>
          </a:p>
          <a:p>
            <a:pPr algn="just">
              <a:spcAft>
                <a:spcPts val="600"/>
              </a:spcAft>
            </a:pPr>
            <a:endParaRPr lang="zh-CN" altLang="zh-CN" sz="1100" kern="100" dirty="0">
              <a:latin typeface="+mn-ea"/>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TotalTime>
  <Words>1298</Words>
  <Application>Microsoft Office PowerPoint</Application>
  <PresentationFormat>自定义</PresentationFormat>
  <Paragraphs>34</Paragraphs>
  <Slides>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等线</vt:lpstr>
      <vt:lpstr>等线 Light</vt:lpstr>
      <vt:lpstr>黑体</vt:lpstr>
      <vt:lpstr>黑体-简</vt:lpstr>
      <vt:lpstr>Arial</vt:lpstr>
      <vt:lpstr>Arial</vt:lpstr>
      <vt:lpstr>Calibri</vt:lpstr>
      <vt:lpstr>Calibri Light</vt:lpstr>
      <vt:lpstr>Times New Roman</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土妞儿</cp:lastModifiedBy>
  <cp:revision>141</cp:revision>
  <cp:lastPrinted>2020-03-28T16:22:00Z</cp:lastPrinted>
  <dcterms:created xsi:type="dcterms:W3CDTF">2020-03-28T14:48:00Z</dcterms:created>
  <dcterms:modified xsi:type="dcterms:W3CDTF">2021-04-20T03:35:45Z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