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2"/>
    <p:sldId id="259" r:id="rId3"/>
  </p:sldIdLst>
  <p:sldSz cx="7559675" cy="106918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092"/>
    <a:srgbClr val="FFFFFF"/>
    <a:srgbClr val="2A7476"/>
    <a:srgbClr val="1EA4BF"/>
    <a:srgbClr val="0077BB"/>
    <a:srgbClr val="C8D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76"/>
  </p:normalViewPr>
  <p:slideViewPr>
    <p:cSldViewPr snapToGrid="0">
      <p:cViewPr varScale="1">
        <p:scale>
          <a:sx n="58" d="100"/>
          <a:sy n="58" d="100"/>
        </p:scale>
        <p:origin x="20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75B1-6741-48F9-BA65-271FBF55C914}" type="datetimeFigureOut">
              <a:rPr lang="zh-CN" altLang="en-US" smtClean="0"/>
              <a:t>2021/4/20</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6CE59-415D-42A7-8FFF-950443C373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56CE59-415D-42A7-8FFF-950443C3730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19728" y="569240"/>
            <a:ext cx="4795669" cy="9060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519728"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3827085"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4" name="Content Placeholder 3"/>
          <p:cNvSpPr>
            <a:spLocks noGrp="1"/>
          </p:cNvSpPr>
          <p:nvPr>
            <p:ph sz="half" idx="2" hasCustomPrompt="1"/>
          </p:nvPr>
        </p:nvSpPr>
        <p:spPr>
          <a:xfrm>
            <a:off x="520713" y="3905482"/>
            <a:ext cx="3198096"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6" name="Content Placeholder 5"/>
          <p:cNvSpPr>
            <a:spLocks noGrp="1"/>
          </p:cNvSpPr>
          <p:nvPr>
            <p:ph sz="quarter" idx="4" hasCustomPrompt="1"/>
          </p:nvPr>
        </p:nvSpPr>
        <p:spPr>
          <a:xfrm>
            <a:off x="3827086" y="3905482"/>
            <a:ext cx="3213847"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F6D98EFF-9A60-41E1-9A75-6E35797769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湖边有山&#10;&#10;描述已自动生成">
            <a:extLst>
              <a:ext uri="{FF2B5EF4-FFF2-40B4-BE49-F238E27FC236}">
                <a16:creationId xmlns:a16="http://schemas.microsoft.com/office/drawing/2014/main" id="{63C940E5-182E-4F94-A52A-CD0632AAEA94}"/>
              </a:ext>
            </a:extLst>
          </p:cNvPr>
          <p:cNvPicPr>
            <a:picLocks noChangeAspect="1"/>
          </p:cNvPicPr>
          <p:nvPr/>
        </p:nvPicPr>
        <p:blipFill rotWithShape="1">
          <a:blip r:embed="rId2">
            <a:extLst>
              <a:ext uri="{28A0092B-C50C-407E-A947-70E740481C1C}">
                <a14:useLocalDpi xmlns:a14="http://schemas.microsoft.com/office/drawing/2010/main" val="0"/>
              </a:ext>
            </a:extLst>
          </a:blip>
          <a:srcRect t="-340" b="15895"/>
          <a:stretch/>
        </p:blipFill>
        <p:spPr>
          <a:xfrm>
            <a:off x="1905" y="-10148"/>
            <a:ext cx="7582535" cy="3043233"/>
          </a:xfrm>
          <a:prstGeom prst="rect">
            <a:avLst/>
          </a:prstGeom>
        </p:spPr>
      </p:pic>
      <p:sp>
        <p:nvSpPr>
          <p:cNvPr id="3" name="矩形 2"/>
          <p:cNvSpPr/>
          <p:nvPr/>
        </p:nvSpPr>
        <p:spPr>
          <a:xfrm>
            <a:off x="0" y="2743200"/>
            <a:ext cx="7559675" cy="318977"/>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dirty="0"/>
              <a:t>                       Issue </a:t>
            </a:r>
            <a:r>
              <a:rPr lang="en-US" altLang="zh-CN" sz="1200" b="1" dirty="0" smtClean="0"/>
              <a:t>3, 2021</a:t>
            </a:r>
            <a:r>
              <a:rPr lang="zh-CN" altLang="en-US" sz="1200" b="1" dirty="0" smtClean="0"/>
              <a:t>                                                                                                                                        </a:t>
            </a:r>
            <a:r>
              <a:rPr lang="en-US" altLang="zh-CN" sz="1200" b="1" dirty="0" smtClean="0"/>
              <a:t>April 7 2021</a:t>
            </a:r>
            <a:endParaRPr lang="zh-CN" altLang="en-US" sz="1200" b="1" dirty="0"/>
          </a:p>
        </p:txBody>
      </p:sp>
      <p:sp>
        <p:nvSpPr>
          <p:cNvPr id="5" name="文本框 4"/>
          <p:cNvSpPr txBox="1"/>
          <p:nvPr/>
        </p:nvSpPr>
        <p:spPr>
          <a:xfrm>
            <a:off x="2336172" y="5083143"/>
            <a:ext cx="4727568" cy="2631490"/>
          </a:xfrm>
          <a:prstGeom prst="rect">
            <a:avLst/>
          </a:prstGeom>
          <a:noFill/>
        </p:spPr>
        <p:txBody>
          <a:bodyPr wrap="square" rtlCol="0">
            <a:spAutoFit/>
          </a:bodyPr>
          <a:lstStyle/>
          <a:p>
            <a:pPr algn="just"/>
            <a:r>
              <a:rPr lang="en-US" altLang="zh-CN" sz="1100" kern="100" dirty="0" err="1" smtClean="0">
                <a:latin typeface="+mn-ea"/>
                <a:cs typeface="Times New Roman" panose="02020603050405020304" pitchFamily="18" charset="0"/>
              </a:rPr>
              <a:t>Lancang</a:t>
            </a:r>
            <a:r>
              <a:rPr lang="en-US" altLang="zh-CN" sz="1100" kern="100" dirty="0" smtClean="0">
                <a:latin typeface="+mn-ea"/>
                <a:cs typeface="Times New Roman" panose="02020603050405020304" pitchFamily="18" charset="0"/>
              </a:rPr>
              <a:t>-Mekong </a:t>
            </a:r>
            <a:r>
              <a:rPr lang="en-US" altLang="zh-CN" sz="1100" kern="100" dirty="0">
                <a:latin typeface="+mn-ea"/>
                <a:cs typeface="Times New Roman" panose="02020603050405020304" pitchFamily="18" charset="0"/>
              </a:rPr>
              <a:t>Knowledge Hub for Low-Carbon and Sustainable Infrastructure/ Knowledge Hub for South-South Cooperation on Climate Change: Low-Carbon and Eco-Environment Capacity Building was successfully held both online and offline on April 7, 2021. The capacity building was guided by the Ministry of Ecology and Environment (MEE), hosted by the Foreign Environmental Cooperation Center (FECO)/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Environmental Cooperation Center (LMEC), and co-organized by the Conservation International, with nearly 120 representatives from Ministry of Environment of Cambodia, Ministry of Natural Resources and Environment of Thailand, Thailand’s Greenhouse Gas Management Organization, Departments of Ecology and Environment of Zhejiang Province, Guangxi Zhuang Autonomous Region, Hainan Province and Guangdong Province of China. Ecology Environment Bureau of Shenzhen Municipality, China Quality Certification Centre and other institutions also participated</a:t>
            </a:r>
            <a:r>
              <a:rPr lang="en-US" altLang="zh-CN" sz="1100" kern="100" dirty="0" smtClean="0">
                <a:latin typeface="+mn-ea"/>
                <a:cs typeface="Times New Roman" panose="02020603050405020304" pitchFamily="18" charset="0"/>
              </a:rPr>
              <a:t>.</a:t>
            </a:r>
            <a:endParaRPr lang="zh-CN" altLang="zh-CN" sz="1100" kern="100" dirty="0">
              <a:latin typeface="+mn-ea"/>
              <a:cs typeface="Times New Roman" panose="02020603050405020304" pitchFamily="18" charset="0"/>
            </a:endParaRPr>
          </a:p>
        </p:txBody>
      </p:sp>
      <p:sp>
        <p:nvSpPr>
          <p:cNvPr id="4" name="矩形 3"/>
          <p:cNvSpPr/>
          <p:nvPr/>
        </p:nvSpPr>
        <p:spPr>
          <a:xfrm>
            <a:off x="2329776" y="3436711"/>
            <a:ext cx="4886570" cy="1477328"/>
          </a:xfrm>
          <a:prstGeom prst="rect">
            <a:avLst/>
          </a:prstGeom>
        </p:spPr>
        <p:txBody>
          <a:bodyPr wrap="square">
            <a:spAutoFit/>
          </a:bodyPr>
          <a:lstStyle/>
          <a:p>
            <a:r>
              <a:rPr lang="en-US" altLang="zh-CN" kern="100" dirty="0" err="1" smtClean="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Lancang</a:t>
            </a:r>
            <a:r>
              <a:rPr lang="en-US" altLang="zh-CN" kern="100" dirty="0" smtClean="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-Mekong </a:t>
            </a:r>
            <a:r>
              <a:rPr lang="en-US" altLang="zh-CN"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Knowledge Hub for Low-Carbon and Sustainable </a:t>
            </a:r>
            <a:r>
              <a:rPr lang="en-US" altLang="zh-CN" kern="100" dirty="0" smtClean="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Infrastructure/ Knowledge </a:t>
            </a:r>
            <a:r>
              <a:rPr lang="en-US" altLang="zh-CN"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Hub for South-South Cooperation on Climate Change: Low-Carbon and Eco-Environment </a:t>
            </a:r>
            <a:endParaRPr lang="zh-CN" altLang="zh-CN"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Capacity Building was Successfully Held</a:t>
            </a:r>
            <a:endParaRPr lang="zh-CN" altLang="en-US"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AutoShape 2" descr="http://www.chinaaseanenv.org/lmzx/xwhhd/lmzxxw/201903/W0201903256983074123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矩形 12"/>
          <p:cNvSpPr/>
          <p:nvPr/>
        </p:nvSpPr>
        <p:spPr>
          <a:xfrm>
            <a:off x="-635" y="1270"/>
            <a:ext cx="2411095" cy="2743200"/>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55" y="160655"/>
            <a:ext cx="7582535" cy="198755"/>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endParaRPr lang="zh-CN" altLang="en-US" sz="1200" b="1">
              <a:sym typeface="+mn-ea"/>
            </a:endParaRPr>
          </a:p>
        </p:txBody>
      </p:sp>
      <p:sp>
        <p:nvSpPr>
          <p:cNvPr id="20" name="矩形 19"/>
          <p:cNvSpPr/>
          <p:nvPr/>
        </p:nvSpPr>
        <p:spPr>
          <a:xfrm>
            <a:off x="0" y="154940"/>
            <a:ext cx="2416810" cy="213360"/>
          </a:xfrm>
          <a:prstGeom prst="rect">
            <a:avLst/>
          </a:prstGeom>
          <a:solidFill>
            <a:srgbClr val="C8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cxnSpLocks/>
          </p:cNvCxnSpPr>
          <p:nvPr/>
        </p:nvCxnSpPr>
        <p:spPr>
          <a:xfrm>
            <a:off x="2410460" y="5007995"/>
            <a:ext cx="4653280" cy="0"/>
          </a:xfrm>
          <a:prstGeom prst="line">
            <a:avLst/>
          </a:prstGeom>
          <a:ln w="28575" cmpd="sng">
            <a:solidFill>
              <a:srgbClr val="1EA4BF"/>
            </a:solidFill>
            <a:prstDash val="solid"/>
          </a:ln>
        </p:spPr>
        <p:style>
          <a:lnRef idx="3">
            <a:schemeClr val="accent5"/>
          </a:lnRef>
          <a:fillRef idx="0">
            <a:schemeClr val="accent5"/>
          </a:fillRef>
          <a:effectRef idx="2">
            <a:schemeClr val="accent5"/>
          </a:effectRef>
          <a:fontRef idx="minor">
            <a:schemeClr val="tx1"/>
          </a:fontRef>
        </p:style>
      </p:cxnSp>
      <p:pic>
        <p:nvPicPr>
          <p:cNvPr id="17" name="图片 16"/>
          <p:cNvPicPr>
            <a:picLocks noChangeAspect="1"/>
          </p:cNvPicPr>
          <p:nvPr/>
        </p:nvPicPr>
        <p:blipFill rotWithShape="1">
          <a:blip r:embed="rId3"/>
          <a:srcRect t="60815"/>
          <a:stretch>
            <a:fillRect/>
          </a:stretch>
        </p:blipFill>
        <p:spPr>
          <a:xfrm>
            <a:off x="-416126" y="1603238"/>
            <a:ext cx="3261242" cy="619200"/>
          </a:xfrm>
          <a:prstGeom prst="rect">
            <a:avLst/>
          </a:prstGeom>
        </p:spPr>
      </p:pic>
      <p:grpSp>
        <p:nvGrpSpPr>
          <p:cNvPr id="19" name="组合 18"/>
          <p:cNvGrpSpPr/>
          <p:nvPr/>
        </p:nvGrpSpPr>
        <p:grpSpPr>
          <a:xfrm>
            <a:off x="-652845" y="636427"/>
            <a:ext cx="3715514" cy="950295"/>
            <a:chOff x="-288656" y="889040"/>
            <a:chExt cx="3006302" cy="768904"/>
          </a:xfrm>
        </p:grpSpPr>
        <p:sp>
          <p:nvSpPr>
            <p:cNvPr id="22" name="椭圆 21"/>
            <p:cNvSpPr/>
            <p:nvPr/>
          </p:nvSpPr>
          <p:spPr>
            <a:xfrm>
              <a:off x="970762" y="1050892"/>
              <a:ext cx="498764" cy="498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澜湄Log"/>
            <p:cNvPicPr>
              <a:picLocks noChangeAspect="1"/>
            </p:cNvPicPr>
            <p:nvPr/>
          </p:nvPicPr>
          <p:blipFill rotWithShape="1">
            <a:blip r:embed="rId4"/>
            <a:srcRect t="9480" b="37546"/>
            <a:stretch>
              <a:fillRect/>
            </a:stretch>
          </p:blipFill>
          <p:spPr>
            <a:xfrm>
              <a:off x="-288656" y="889040"/>
              <a:ext cx="3006302" cy="768904"/>
            </a:xfrm>
            <a:prstGeom prst="rect">
              <a:avLst/>
            </a:prstGeom>
          </p:spPr>
        </p:pic>
      </p:grpSp>
      <p:sp>
        <p:nvSpPr>
          <p:cNvPr id="23" name="矩形 22"/>
          <p:cNvSpPr/>
          <p:nvPr/>
        </p:nvSpPr>
        <p:spPr>
          <a:xfrm>
            <a:off x="2360295" y="877133"/>
            <a:ext cx="5230495" cy="1169551"/>
          </a:xfrm>
          <a:prstGeom prst="rect">
            <a:avLst/>
          </a:prstGeom>
          <a:noFill/>
          <a:ln>
            <a:noFill/>
          </a:ln>
        </p:spPr>
        <p:txBody>
          <a:bodyPr wrap="square" rtlCol="0" anchor="t">
            <a:spAutoFit/>
          </a:bodyPr>
          <a:lstStyle/>
          <a:p>
            <a:pPr algn="ctr"/>
            <a:r>
              <a:rPr lang="en-US" altLang="zh-CN" sz="7000" i="1" dirty="0">
                <a:ln>
                  <a:solidFill>
                    <a:schemeClr val="accent1">
                      <a:lumMod val="60000"/>
                      <a:lumOff val="40000"/>
                    </a:schemeClr>
                  </a:solidFill>
                </a:ln>
                <a:solidFill>
                  <a:schemeClr val="bg1"/>
                </a:solidFill>
                <a:effectLst>
                  <a:outerShdw blurRad="50800" dist="38100" dir="18900000" algn="bl" rotWithShape="0">
                    <a:prstClr val="black">
                      <a:alpha val="40000"/>
                    </a:prstClr>
                  </a:outerShdw>
                </a:effectLst>
                <a:latin typeface="arial" panose="020B0604020202020204" pitchFamily="34" charset="0"/>
              </a:rPr>
              <a:t>Newsletter</a:t>
            </a:r>
            <a:endParaRPr lang="zh-CN" altLang="en-US" sz="7000" b="1" i="1" dirty="0">
              <a:ln w="9525" cmpd="sng">
                <a:solidFill>
                  <a:schemeClr val="accent1">
                    <a:lumMod val="60000"/>
                    <a:lumOff val="40000"/>
                  </a:schemeClr>
                </a:solidFill>
                <a:prstDash val="solid"/>
              </a:ln>
              <a:solidFill>
                <a:schemeClr val="bg1"/>
              </a:solidFill>
              <a:effectLst>
                <a:outerShdw blurRad="50800" dist="38100" dir="18900000" algn="bl" rotWithShape="0">
                  <a:prstClr val="black">
                    <a:alpha val="40000"/>
                  </a:prstClr>
                </a:outerShdw>
              </a:effectLst>
              <a:latin typeface="黑体-简" panose="02000000000000000000" charset="-122"/>
              <a:ea typeface="黑体-简" panose="02000000000000000000" charset="-122"/>
              <a:cs typeface="黑体-简" panose="02000000000000000000" charset="-122"/>
            </a:endParaRPr>
          </a:p>
        </p:txBody>
      </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12" y="5781203"/>
            <a:ext cx="1219200" cy="1219200"/>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33" y="7847446"/>
            <a:ext cx="4932084" cy="25915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a:extLst>
              <a:ext uri="{FF2B5EF4-FFF2-40B4-BE49-F238E27FC236}">
                <a16:creationId xmlns:a16="http://schemas.microsoft.com/office/drawing/2014/main" id="{825A9AEB-E80B-4F84-8E89-3C10A863732B}"/>
              </a:ext>
            </a:extLst>
          </p:cNvPr>
          <p:cNvSpPr txBox="1"/>
          <p:nvPr/>
        </p:nvSpPr>
        <p:spPr>
          <a:xfrm>
            <a:off x="773272" y="641362"/>
            <a:ext cx="6280822" cy="1446550"/>
          </a:xfrm>
          <a:prstGeom prst="rect">
            <a:avLst/>
          </a:prstGeom>
          <a:noFill/>
        </p:spPr>
        <p:txBody>
          <a:bodyPr wrap="square">
            <a:spAutoFit/>
          </a:bodyPr>
          <a:lstStyle/>
          <a:p>
            <a:pPr algn="just"/>
            <a:r>
              <a:rPr lang="en-US" altLang="zh-CN" sz="1100" kern="100" dirty="0" smtClean="0">
                <a:latin typeface="+mn-ea"/>
                <a:cs typeface="Times New Roman" panose="02020603050405020304" pitchFamily="18" charset="0"/>
              </a:rPr>
              <a:t>Through </a:t>
            </a:r>
            <a:r>
              <a:rPr lang="en-US" altLang="zh-CN" sz="1100" kern="100" dirty="0">
                <a:latin typeface="+mn-ea"/>
                <a:cs typeface="Times New Roman" panose="02020603050405020304" pitchFamily="18" charset="0"/>
              </a:rPr>
              <a:t>sharing information on the Blue Carbon Program and the Nature-based Solutions applied in Colombia, this capacity building aims to raise the capacity of these participants to better exploit and manage climate program, better play the role of Nature-based Solutions in tackling global climate change, protecting biodiversity and improving community livelihoods, pragmatically enhance the capacity of Mekong countries and regions to take active part in global cooperation on climate change and eco-environment conservation, and step up the building of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knowledge sharing platform for low-carbon and sustainable infrastructure and the knowledge sharing platform for south-south cooperation on climate change. </a:t>
            </a:r>
            <a:endParaRPr lang="zh-CN" altLang="zh-CN" sz="1100" kern="100" dirty="0">
              <a:latin typeface="+mn-ea"/>
              <a:cs typeface="Times New Roman" panose="02020603050405020304" pitchFamily="18" charset="0"/>
            </a:endParaRPr>
          </a:p>
        </p:txBody>
      </p:sp>
      <p:sp>
        <p:nvSpPr>
          <p:cNvPr id="66" name="文本框 65">
            <a:extLst>
              <a:ext uri="{FF2B5EF4-FFF2-40B4-BE49-F238E27FC236}">
                <a16:creationId xmlns:a16="http://schemas.microsoft.com/office/drawing/2014/main" id="{5F18C015-A840-405F-AA83-B521EFDE5A5E}"/>
              </a:ext>
            </a:extLst>
          </p:cNvPr>
          <p:cNvSpPr txBox="1"/>
          <p:nvPr/>
        </p:nvSpPr>
        <p:spPr>
          <a:xfrm>
            <a:off x="4014780" y="2147648"/>
            <a:ext cx="3039314" cy="1954381"/>
          </a:xfrm>
          <a:prstGeom prst="rect">
            <a:avLst/>
          </a:prstGeom>
          <a:noFill/>
        </p:spPr>
        <p:txBody>
          <a:bodyPr wrap="square">
            <a:spAutoFit/>
          </a:bodyPr>
          <a:lstStyle/>
          <a:p>
            <a:pPr algn="just"/>
            <a:r>
              <a:rPr lang="en-US" altLang="zh-CN" sz="1100" kern="100" dirty="0" smtClean="0">
                <a:latin typeface="+mn-ea"/>
                <a:cs typeface="Times New Roman" panose="02020603050405020304" pitchFamily="18" charset="0"/>
              </a:rPr>
              <a:t>Jennifer </a:t>
            </a:r>
            <a:r>
              <a:rPr lang="en-US" altLang="zh-CN" sz="1100" kern="100" dirty="0">
                <a:latin typeface="+mn-ea"/>
                <a:cs typeface="Times New Roman" panose="02020603050405020304" pitchFamily="18" charset="0"/>
              </a:rPr>
              <a:t>Howard, the Senior Director of Blue Carbon Program at Conservation International, introduced the functions of the inshore ecosystem and its role in increasing global carbon sinks and boosting carbon neutrality. </a:t>
            </a:r>
            <a:r>
              <a:rPr lang="en-US" altLang="zh-CN" sz="1100" kern="100" dirty="0">
                <a:latin typeface="+mn-ea"/>
                <a:cs typeface="Times New Roman" panose="02020603050405020304" pitchFamily="18" charset="0"/>
              </a:rPr>
              <a:t>She also shared the information about the building of the development, financing, supervision mechanisms for the Blue Carbon Program and the specific ways the interested parties participate, in a bid to ensure the successful completion of the program.</a:t>
            </a:r>
            <a:endParaRPr lang="zh-CN" altLang="zh-CN" sz="1100" kern="100" dirty="0">
              <a:latin typeface="+mn-ea"/>
              <a:cs typeface="Times New Roman" panose="02020603050405020304" pitchFamily="18" charset="0"/>
            </a:endParaRPr>
          </a:p>
        </p:txBody>
      </p:sp>
      <p:sp>
        <p:nvSpPr>
          <p:cNvPr id="16" name="矩形 15"/>
          <p:cNvSpPr/>
          <p:nvPr/>
        </p:nvSpPr>
        <p:spPr>
          <a:xfrm>
            <a:off x="-25719" y="304409"/>
            <a:ext cx="7611111" cy="206274"/>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r>
              <a:rPr lang="zh-CN" altLang="en-US" sz="1000" b="1" dirty="0">
                <a:sym typeface="+mn-ea"/>
              </a:rPr>
              <a:t>                 </a:t>
            </a:r>
            <a:r>
              <a:rPr lang="en-US" altLang="zh-CN" sz="1000" b="1" dirty="0">
                <a:sym typeface="+mn-ea"/>
              </a:rPr>
              <a:t>Newsletter for </a:t>
            </a:r>
            <a:r>
              <a:rPr lang="en-US" altLang="zh-CN" sz="1000" b="1" dirty="0" err="1">
                <a:sym typeface="+mn-ea"/>
              </a:rPr>
              <a:t>Lancang</a:t>
            </a:r>
            <a:r>
              <a:rPr lang="en-US" altLang="zh-CN" sz="1000" b="1" dirty="0">
                <a:sym typeface="+mn-ea"/>
              </a:rPr>
              <a:t>-Mekong Environmental Cooperation</a:t>
            </a:r>
            <a:endParaRPr lang="zh-CN" altLang="en-US" sz="1000" b="1" dirty="0">
              <a:sym typeface="+mn-ea"/>
            </a:endParaRPr>
          </a:p>
        </p:txBody>
      </p:sp>
      <p:cxnSp>
        <p:nvCxnSpPr>
          <p:cNvPr id="17" name="直接连接符 16">
            <a:extLst>
              <a:ext uri="{FF2B5EF4-FFF2-40B4-BE49-F238E27FC236}">
                <a16:creationId xmlns:a16="http://schemas.microsoft.com/office/drawing/2014/main" id="{A6885D25-DA99-429B-8D2E-DC14D414D856}"/>
              </a:ext>
            </a:extLst>
          </p:cNvPr>
          <p:cNvCxnSpPr>
            <a:cxnSpLocks/>
          </p:cNvCxnSpPr>
          <p:nvPr/>
        </p:nvCxnSpPr>
        <p:spPr>
          <a:xfrm>
            <a:off x="1209675" y="8744162"/>
            <a:ext cx="5844419" cy="0"/>
          </a:xfrm>
          <a:prstGeom prst="line">
            <a:avLst/>
          </a:prstGeom>
          <a:ln>
            <a:solidFill>
              <a:srgbClr val="00A0E9"/>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4D98E6CB-5C55-47B9-81B2-5E49CC6915DE}"/>
              </a:ext>
            </a:extLst>
          </p:cNvPr>
          <p:cNvSpPr txBox="1"/>
          <p:nvPr/>
        </p:nvSpPr>
        <p:spPr>
          <a:xfrm>
            <a:off x="593724" y="8636352"/>
            <a:ext cx="2563813" cy="1769715"/>
          </a:xfrm>
          <a:prstGeom prst="rect">
            <a:avLst/>
          </a:prstGeom>
          <a:noFill/>
        </p:spPr>
        <p:txBody>
          <a:bodyPr wrap="square" rtlCol="0">
            <a:spAutoFit/>
          </a:bodyPr>
          <a:lstStyle/>
          <a:p>
            <a:r>
              <a:rPr lang="en-US" altLang="zh-CN" sz="700" b="1">
                <a:solidFill>
                  <a:srgbClr val="00A0E9"/>
                </a:solidFill>
                <a:latin typeface="Times New Roman" panose="02020603050405020304" pitchFamily="18" charset="0"/>
                <a:ea typeface="等线" panose="02010600030101010101" pitchFamily="2" charset="-122"/>
                <a:cs typeface="Times New Roman" panose="02020603050405020304" pitchFamily="18" charset="0"/>
              </a:rPr>
              <a:t>Contact Us</a:t>
            </a:r>
            <a:endParaRPr lang="en-US" altLang="zh-CN" sz="700" b="1" dirty="0">
              <a:solidFill>
                <a:srgbClr val="00A0E9"/>
              </a:solidFill>
              <a:latin typeface="Times New Roman" panose="02020603050405020304" pitchFamily="18" charset="0"/>
              <a:ea typeface="等线" panose="02010600030101010101" pitchFamily="2" charset="-122"/>
              <a:cs typeface="Times New Roman" panose="02020603050405020304" pitchFamily="18" charset="0"/>
            </a:endParaRPr>
          </a:p>
          <a:p>
            <a:endParaRPr lang="en-US" altLang="zh-CN" sz="700" dirty="0">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800" b="1" i="0" u="none" strike="noStrike" baseline="0" dirty="0" err="1">
                <a:solidFill>
                  <a:srgbClr val="231815"/>
                </a:solidFill>
                <a:latin typeface="Times New Roman" panose="02020603050405020304" pitchFamily="18" charset="0"/>
                <a:cs typeface="Times New Roman" panose="02020603050405020304" pitchFamily="18" charset="0"/>
              </a:rPr>
              <a:t>Lancang</a:t>
            </a:r>
            <a:r>
              <a:rPr lang="en-US" altLang="zh-CN" sz="800" b="1" i="0" u="none" strike="noStrike" baseline="0" dirty="0">
                <a:solidFill>
                  <a:srgbClr val="231815"/>
                </a:solidFill>
                <a:latin typeface="Times New Roman" panose="02020603050405020304" pitchFamily="18" charset="0"/>
                <a:cs typeface="Times New Roman" panose="02020603050405020304" pitchFamily="18" charset="0"/>
              </a:rPr>
              <a:t>-Mekong Environmental Cooperation Center</a:t>
            </a:r>
          </a:p>
          <a:p>
            <a:pPr algn="l"/>
            <a:r>
              <a:rPr lang="en-US" altLang="zh-CN" sz="800" b="1" i="0" u="none" strike="noStrike" baseline="0" dirty="0">
                <a:solidFill>
                  <a:srgbClr val="231815"/>
                </a:solidFill>
                <a:latin typeface="Times New Roman" panose="02020603050405020304" pitchFamily="18" charset="0"/>
                <a:cs typeface="Times New Roman" panose="02020603050405020304" pitchFamily="18" charset="0"/>
              </a:rPr>
              <a:t>Foreign Environmental Cooperation Center</a:t>
            </a:r>
          </a:p>
          <a:p>
            <a:pPr algn="l"/>
            <a:r>
              <a:rPr lang="en-US" altLang="zh-CN" sz="800" i="0" u="none" strike="noStrike" baseline="0" dirty="0">
                <a:solidFill>
                  <a:srgbClr val="231815"/>
                </a:solidFill>
                <a:latin typeface="Times New Roman" panose="02020603050405020304" pitchFamily="18" charset="0"/>
                <a:cs typeface="Times New Roman" panose="02020603050405020304" pitchFamily="18" charset="0"/>
              </a:rPr>
              <a:t>Address:</a:t>
            </a:r>
            <a:r>
              <a:rPr lang="en-US" altLang="zh-CN" sz="800" dirty="0">
                <a:solidFill>
                  <a:srgbClr val="231815"/>
                </a:solidFill>
                <a:latin typeface="Times New Roman" panose="02020603050405020304" pitchFamily="18" charset="0"/>
                <a:cs typeface="Times New Roman" panose="02020603050405020304" pitchFamily="18" charset="0"/>
              </a:rPr>
              <a:t> No. </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5 </a:t>
            </a:r>
            <a:r>
              <a:rPr lang="en-US" altLang="zh-CN" sz="800" dirty="0" err="1">
                <a:solidFill>
                  <a:srgbClr val="231815"/>
                </a:solidFill>
                <a:latin typeface="Times New Roman" panose="02020603050405020304" pitchFamily="18" charset="0"/>
                <a:cs typeface="Times New Roman" panose="02020603050405020304" pitchFamily="18" charset="0"/>
              </a:rPr>
              <a:t>H</a:t>
            </a:r>
            <a:r>
              <a:rPr lang="en-US" altLang="zh-CN" sz="800" b="0" i="0" u="none" strike="noStrike" baseline="0" dirty="0" err="1">
                <a:solidFill>
                  <a:srgbClr val="231815"/>
                </a:solidFill>
                <a:latin typeface="Times New Roman" panose="02020603050405020304" pitchFamily="18" charset="0"/>
                <a:cs typeface="Times New Roman" panose="02020603050405020304" pitchFamily="18" charset="0"/>
              </a:rPr>
              <a:t>ouyingfang</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 Hutong, </a:t>
            </a:r>
          </a:p>
          <a:p>
            <a:pPr algn="l"/>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Xicheng </a:t>
            </a:r>
            <a:r>
              <a:rPr lang="en-US" altLang="zh-CN" sz="800" dirty="0">
                <a:solidFill>
                  <a:srgbClr val="231815"/>
                </a:solidFill>
                <a:latin typeface="Times New Roman" panose="02020603050405020304" pitchFamily="18" charset="0"/>
                <a:cs typeface="Times New Roman" panose="02020603050405020304" pitchFamily="18" charset="0"/>
              </a:rPr>
              <a:t>District, Beijing</a:t>
            </a:r>
          </a:p>
          <a:p>
            <a:pPr algn="l"/>
            <a:r>
              <a:rPr lang="en-US" altLang="zh-CN" sz="800" dirty="0">
                <a:solidFill>
                  <a:srgbClr val="231815"/>
                </a:solidFill>
                <a:latin typeface="Times New Roman" panose="02020603050405020304" pitchFamily="18" charset="0"/>
                <a:cs typeface="Times New Roman" panose="02020603050405020304" pitchFamily="18" charset="0"/>
              </a:rPr>
              <a:t>100035, P.R. China</a:t>
            </a:r>
          </a:p>
          <a:p>
            <a:r>
              <a:rPr lang="en-US" altLang="zh-CN" sz="800" dirty="0">
                <a:solidFill>
                  <a:srgbClr val="231815"/>
                </a:solidFill>
                <a:latin typeface="Times New Roman" panose="02020603050405020304" pitchFamily="18" charset="0"/>
                <a:cs typeface="Times New Roman" panose="02020603050405020304" pitchFamily="18" charset="0"/>
              </a:rPr>
              <a:t>Tel:</a:t>
            </a:r>
            <a:r>
              <a:rPr lang="zh-CN" altLang="en-US" sz="800" dirty="0">
                <a:solidFill>
                  <a:srgbClr val="231815"/>
                </a:solidFill>
                <a:latin typeface="Times New Roman" panose="02020603050405020304" pitchFamily="18" charset="0"/>
                <a:cs typeface="Times New Roman" panose="02020603050405020304" pitchFamily="18" charset="0"/>
              </a:rPr>
              <a:t> </a:t>
            </a:r>
            <a:r>
              <a:rPr lang="en-US" altLang="zh-CN" sz="800" dirty="0">
                <a:solidFill>
                  <a:srgbClr val="231815"/>
                </a:solidFill>
                <a:latin typeface="Times New Roman" panose="02020603050405020304" pitchFamily="18" charset="0"/>
                <a:cs typeface="Times New Roman" panose="02020603050405020304" pitchFamily="18" charset="0"/>
              </a:rPr>
              <a:t>+86-010-82268277/8221</a:t>
            </a:r>
          </a:p>
          <a:p>
            <a:r>
              <a:rPr lang="en-US" altLang="zh-CN" sz="800" dirty="0">
                <a:solidFill>
                  <a:srgbClr val="231815"/>
                </a:solidFill>
                <a:latin typeface="Times New Roman" panose="02020603050405020304" pitchFamily="18" charset="0"/>
                <a:cs typeface="Times New Roman" panose="02020603050405020304" pitchFamily="18" charset="0"/>
              </a:rPr>
              <a:t>Fax: +86-010-82200579</a:t>
            </a:r>
          </a:p>
          <a:p>
            <a:pPr algn="l"/>
            <a:r>
              <a:rPr lang="en-US" altLang="zh-CN" sz="800" dirty="0">
                <a:solidFill>
                  <a:srgbClr val="231815"/>
                </a:solidFill>
                <a:latin typeface="Times New Roman" panose="02020603050405020304" pitchFamily="18" charset="0"/>
                <a:cs typeface="Times New Roman" panose="02020603050405020304" pitchFamily="18" charset="0"/>
              </a:rPr>
              <a:t>Email:</a:t>
            </a:r>
            <a:r>
              <a:rPr lang="zh-CN" altLang="en-US" sz="800" dirty="0">
                <a:solidFill>
                  <a:srgbClr val="231815"/>
                </a:solidFill>
                <a:latin typeface="Times New Roman" panose="02020603050405020304" pitchFamily="18" charset="0"/>
                <a:cs typeface="Times New Roman" panose="02020603050405020304" pitchFamily="18" charset="0"/>
              </a:rPr>
              <a:t> </a:t>
            </a:r>
            <a:r>
              <a:rPr lang="en-US" altLang="zh-CN" sz="800" dirty="0">
                <a:solidFill>
                  <a:srgbClr val="231815"/>
                </a:solidFill>
                <a:latin typeface="Times New Roman" panose="02020603050405020304" pitchFamily="18" charset="0"/>
                <a:cs typeface="Times New Roman" panose="02020603050405020304" pitchFamily="18" charset="0"/>
              </a:rPr>
              <a:t>tang.huaqing@fecomee.org.cn</a:t>
            </a:r>
          </a:p>
          <a:p>
            <a:pPr algn="l"/>
            <a:r>
              <a:rPr lang="en-US" altLang="zh-CN" sz="800" dirty="0">
                <a:solidFill>
                  <a:srgbClr val="231815"/>
                </a:solidFill>
                <a:latin typeface="Times New Roman" panose="02020603050405020304" pitchFamily="18" charset="0"/>
                <a:cs typeface="Times New Roman" panose="02020603050405020304" pitchFamily="18" charset="0"/>
              </a:rPr>
              <a:t>            li.xia@fecomee.org.cn</a:t>
            </a:r>
          </a:p>
          <a:p>
            <a:pPr algn="l"/>
            <a:r>
              <a:rPr lang="en-US" altLang="zh-CN" sz="800" dirty="0">
                <a:solidFill>
                  <a:srgbClr val="231815"/>
                </a:solidFill>
                <a:latin typeface="Times New Roman" panose="02020603050405020304" pitchFamily="18" charset="0"/>
                <a:cs typeface="Times New Roman" panose="02020603050405020304" pitchFamily="18" charset="0"/>
              </a:rPr>
              <a:t>Web</a:t>
            </a:r>
            <a:r>
              <a:rPr lang="zh-CN" altLang="en-US" sz="800" dirty="0">
                <a:solidFill>
                  <a:srgbClr val="231815"/>
                </a:solidFill>
                <a:latin typeface="Times New Roman" panose="02020603050405020304" pitchFamily="18" charset="0"/>
                <a:cs typeface="Times New Roman" panose="02020603050405020304" pitchFamily="18" charset="0"/>
              </a:rPr>
              <a:t>：</a:t>
            </a:r>
            <a:r>
              <a:rPr lang="en-US" altLang="zh-CN" sz="800" dirty="0">
                <a:solidFill>
                  <a:srgbClr val="231815"/>
                </a:solidFill>
                <a:latin typeface="Times New Roman" panose="02020603050405020304" pitchFamily="18" charset="0"/>
                <a:cs typeface="Times New Roman" panose="02020603050405020304" pitchFamily="18" charset="0"/>
              </a:rPr>
              <a:t>http://www.mepfeco.org.cn</a:t>
            </a:r>
          </a:p>
          <a:p>
            <a:pPr algn="l"/>
            <a:r>
              <a:rPr lang="en-US" altLang="zh-CN" sz="800" dirty="0">
                <a:solidFill>
                  <a:srgbClr val="231815"/>
                </a:solidFill>
                <a:latin typeface="Times New Roman" panose="02020603050405020304" pitchFamily="18" charset="0"/>
                <a:cs typeface="Times New Roman" panose="02020603050405020304" pitchFamily="18" charset="0"/>
              </a:rPr>
              <a:t>WeChat ID: </a:t>
            </a:r>
            <a:r>
              <a:rPr lang="en-US" altLang="zh-CN" sz="800" dirty="0" err="1">
                <a:solidFill>
                  <a:srgbClr val="231815"/>
                </a:solidFill>
                <a:latin typeface="Times New Roman" panose="02020603050405020304" pitchFamily="18" charset="0"/>
                <a:cs typeface="Times New Roman" panose="02020603050405020304" pitchFamily="18" charset="0"/>
              </a:rPr>
              <a:t>lancang-mekongec</a:t>
            </a:r>
            <a:endParaRPr lang="zh-CN" altLang="en-US" sz="800" dirty="0">
              <a:latin typeface="等线" panose="02010600030101010101" pitchFamily="2" charset="-122"/>
              <a:ea typeface="等线" panose="02010600030101010101" pitchFamily="2" charset="-122"/>
            </a:endParaRPr>
          </a:p>
          <a:p>
            <a:pPr algn="l"/>
            <a:endParaRPr lang="zh-CN" altLang="en-US" sz="7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6D33196B-4D47-4151-9701-17CDC40E8D3F}"/>
              </a:ext>
            </a:extLst>
          </p:cNvPr>
          <p:cNvSpPr txBox="1"/>
          <p:nvPr/>
        </p:nvSpPr>
        <p:spPr>
          <a:xfrm>
            <a:off x="3205981" y="9780993"/>
            <a:ext cx="3773710" cy="461665"/>
          </a:xfrm>
          <a:prstGeom prst="rect">
            <a:avLst/>
          </a:prstGeom>
          <a:noFill/>
        </p:spPr>
        <p:txBody>
          <a:bodyPr wrap="square">
            <a:spAutoFit/>
          </a:bodyPr>
          <a:lstStyle/>
          <a:p>
            <a:pPr algn="ctr"/>
            <a:r>
              <a:rPr lang="en-US" altLang="zh-CN" sz="800" b="1" i="0" u="none" strike="noStrike" baseline="0" dirty="0">
                <a:solidFill>
                  <a:srgbClr val="231815"/>
                </a:solidFill>
                <a:latin typeface="Times New Roman" panose="02020603050405020304" pitchFamily="18" charset="0"/>
                <a:cs typeface="Times New Roman" panose="02020603050405020304" pitchFamily="18" charset="0"/>
              </a:rPr>
              <a:t>About LMEC</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 </a:t>
            </a:r>
            <a:r>
              <a:rPr lang="en-US" altLang="zh-CN" sz="800" b="0" i="0" u="none" strike="noStrike" baseline="0" dirty="0" err="1">
                <a:solidFill>
                  <a:srgbClr val="231815"/>
                </a:solidFill>
                <a:latin typeface="Times New Roman" panose="02020603050405020304" pitchFamily="18" charset="0"/>
                <a:cs typeface="Times New Roman" panose="02020603050405020304" pitchFamily="18" charset="0"/>
              </a:rPr>
              <a:t>Lancang</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-Mekong Environmental Cooperation Center (LMEC) is an initiative proposed by Chinese Premier LI Keqiang at the 1st </a:t>
            </a:r>
            <a:r>
              <a:rPr lang="en-US" altLang="zh-CN" sz="800" b="0" i="0" u="none" strike="noStrike" baseline="0" dirty="0" err="1">
                <a:solidFill>
                  <a:srgbClr val="231815"/>
                </a:solidFill>
                <a:latin typeface="Times New Roman" panose="02020603050405020304" pitchFamily="18" charset="0"/>
                <a:cs typeface="Times New Roman" panose="02020603050405020304" pitchFamily="18" charset="0"/>
              </a:rPr>
              <a:t>Lancang</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-Mekong Cooperation Leaders’ Meeting and was established on November of 2017</a:t>
            </a:r>
            <a:endParaRPr lang="zh-CN" altLang="en-US" sz="800" dirty="0">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0" name="直接连接符 19">
            <a:extLst>
              <a:ext uri="{FF2B5EF4-FFF2-40B4-BE49-F238E27FC236}">
                <a16:creationId xmlns:a16="http://schemas.microsoft.com/office/drawing/2014/main" id="{BD599FA3-4931-49CA-9083-F9061A7C3831}"/>
              </a:ext>
            </a:extLst>
          </p:cNvPr>
          <p:cNvCxnSpPr>
            <a:cxnSpLocks/>
          </p:cNvCxnSpPr>
          <p:nvPr/>
        </p:nvCxnSpPr>
        <p:spPr>
          <a:xfrm>
            <a:off x="3083832" y="9726058"/>
            <a:ext cx="3895859" cy="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18151C70-4D66-48BD-935D-825CBB796C7F}"/>
              </a:ext>
            </a:extLst>
          </p:cNvPr>
          <p:cNvCxnSpPr>
            <a:cxnSpLocks/>
          </p:cNvCxnSpPr>
          <p:nvPr/>
        </p:nvCxnSpPr>
        <p:spPr>
          <a:xfrm>
            <a:off x="3083832" y="10275577"/>
            <a:ext cx="3895859" cy="0"/>
          </a:xfrm>
          <a:prstGeom prst="line">
            <a:avLst/>
          </a:prstGeom>
        </p:spPr>
        <p:style>
          <a:lnRef idx="1">
            <a:schemeClr val="dk1"/>
          </a:lnRef>
          <a:fillRef idx="0">
            <a:schemeClr val="dk1"/>
          </a:fillRef>
          <a:effectRef idx="0">
            <a:schemeClr val="dk1"/>
          </a:effectRef>
          <a:fontRef idx="minor">
            <a:schemeClr val="tx1"/>
          </a:fontRef>
        </p:style>
      </p:cxnSp>
      <p:pic>
        <p:nvPicPr>
          <p:cNvPr id="22" name="图片 21" descr="澜湄Log">
            <a:extLst>
              <a:ext uri="{FF2B5EF4-FFF2-40B4-BE49-F238E27FC236}">
                <a16:creationId xmlns:a16="http://schemas.microsoft.com/office/drawing/2014/main" id="{65427952-EB08-435B-BC34-409E2F1A2A6A}"/>
              </a:ext>
            </a:extLst>
          </p:cNvPr>
          <p:cNvPicPr>
            <a:picLocks noChangeAspect="1"/>
          </p:cNvPicPr>
          <p:nvPr/>
        </p:nvPicPr>
        <p:blipFill rotWithShape="1">
          <a:blip r:embed="rId3"/>
          <a:srcRect l="39558" t="9480" r="38601" b="37546"/>
          <a:stretch/>
        </p:blipFill>
        <p:spPr>
          <a:xfrm>
            <a:off x="3988886" y="8870780"/>
            <a:ext cx="668036" cy="782284"/>
          </a:xfrm>
          <a:prstGeom prst="rect">
            <a:avLst/>
          </a:prstGeom>
        </p:spPr>
      </p:pic>
      <p:pic>
        <p:nvPicPr>
          <p:cNvPr id="23" name="图片 22">
            <a:extLst>
              <a:ext uri="{FF2B5EF4-FFF2-40B4-BE49-F238E27FC236}">
                <a16:creationId xmlns:a16="http://schemas.microsoft.com/office/drawing/2014/main" id="{8F89B267-2424-43A4-B6C9-EDF0910C7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272" y="8955935"/>
            <a:ext cx="668036" cy="668036"/>
          </a:xfrm>
          <a:prstGeom prst="rect">
            <a:avLst/>
          </a:prstGeom>
        </p:spPr>
      </p:pic>
      <p:sp>
        <p:nvSpPr>
          <p:cNvPr id="3" name="文本框 2">
            <a:extLst>
              <a:ext uri="{FF2B5EF4-FFF2-40B4-BE49-F238E27FC236}">
                <a16:creationId xmlns:a16="http://schemas.microsoft.com/office/drawing/2014/main" id="{1D35B862-8344-42BD-9DE2-FF048C18DA47}"/>
              </a:ext>
            </a:extLst>
          </p:cNvPr>
          <p:cNvSpPr txBox="1"/>
          <p:nvPr/>
        </p:nvSpPr>
        <p:spPr>
          <a:xfrm>
            <a:off x="773272" y="7445124"/>
            <a:ext cx="6280822" cy="1277273"/>
          </a:xfrm>
          <a:prstGeom prst="rect">
            <a:avLst/>
          </a:prstGeom>
          <a:noFill/>
        </p:spPr>
        <p:txBody>
          <a:bodyPr wrap="square">
            <a:spAutoFit/>
          </a:bodyPr>
          <a:lstStyle/>
          <a:p>
            <a:pPr algn="just"/>
            <a:r>
              <a:rPr lang="en-US" altLang="zh-CN" sz="1100" kern="100" dirty="0" smtClean="0">
                <a:latin typeface="+mn-ea"/>
                <a:cs typeface="Times New Roman" panose="02020603050405020304" pitchFamily="18" charset="0"/>
              </a:rPr>
              <a:t>This </a:t>
            </a:r>
            <a:r>
              <a:rPr lang="en-US" altLang="zh-CN" sz="1100" kern="100" dirty="0">
                <a:latin typeface="+mn-ea"/>
                <a:cs typeface="Times New Roman" panose="02020603050405020304" pitchFamily="18" charset="0"/>
              </a:rPr>
              <a:t>capacity building is the first attempt to enhance capacity building for addressing climate change under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Knowledge Sharing Platform for Low-Carbon and Sustainable Infrastructure and the Knowledge Sharing Platform for South-South Cooperation on Climate Change. In the future, we will continue to share more technical approaches and good practices to strengthen the capacity of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in mitigating and tackling climate change, thereby exploring more specific actions to boost carbon neutrality.</a:t>
            </a:r>
            <a:endParaRPr lang="zh-CN" altLang="zh-CN" sz="1100" kern="100" dirty="0">
              <a:latin typeface="+mn-ea"/>
              <a:cs typeface="Times New Roman" panose="02020603050405020304" pitchFamily="18" charset="0"/>
            </a:endParaRPr>
          </a:p>
          <a:p>
            <a:pPr algn="just"/>
            <a:endParaRPr lang="zh-CN" altLang="zh-CN" sz="1100" kern="100" dirty="0">
              <a:latin typeface="+mn-ea"/>
              <a:cs typeface="Times New Roman" panose="02020603050405020304" pitchFamily="18" charset="0"/>
            </a:endParaRPr>
          </a:p>
        </p:txBody>
      </p:sp>
      <p:pic>
        <p:nvPicPr>
          <p:cNvPr id="24" name="图片 23"/>
          <p:cNvPicPr>
            <a:picLocks noChangeAspect="1"/>
          </p:cNvPicPr>
          <p:nvPr/>
        </p:nvPicPr>
        <p:blipFill rotWithShape="1">
          <a:blip r:embed="rId5"/>
          <a:srcRect l="23125" t="22520" r="20396" b="30197"/>
          <a:stretch/>
        </p:blipFill>
        <p:spPr>
          <a:xfrm>
            <a:off x="3988886" y="5510102"/>
            <a:ext cx="3300807" cy="1842223"/>
          </a:xfrm>
          <a:prstGeom prst="rect">
            <a:avLst/>
          </a:prstGeom>
        </p:spPr>
      </p:pic>
      <p:pic>
        <p:nvPicPr>
          <p:cNvPr id="25" name="图片 24"/>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2000" contrast="8000"/>
                    </a14:imgEffect>
                  </a14:imgLayer>
                </a14:imgProps>
              </a:ext>
            </a:extLst>
          </a:blip>
          <a:srcRect l="23048" t="20423" r="15907" b="34314"/>
          <a:stretch/>
        </p:blipFill>
        <p:spPr>
          <a:xfrm>
            <a:off x="919618" y="3369185"/>
            <a:ext cx="3028239" cy="1496911"/>
          </a:xfrm>
          <a:prstGeom prst="rect">
            <a:avLst/>
          </a:prstGeom>
        </p:spPr>
      </p:pic>
      <p:pic>
        <p:nvPicPr>
          <p:cNvPr id="26" name="图片 25"/>
          <p:cNvPicPr/>
          <p:nvPr/>
        </p:nvPicPr>
        <p:blipFill rotWithShape="1">
          <a:blip r:embed="rId8"/>
          <a:srcRect l="60950" t="51938" r="28848" b="29664"/>
          <a:stretch/>
        </p:blipFill>
        <p:spPr>
          <a:xfrm>
            <a:off x="1893737" y="2215323"/>
            <a:ext cx="1080000" cy="108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p:spPr>
      </p:pic>
      <p:pic>
        <p:nvPicPr>
          <p:cNvPr id="27" name="图片 26"/>
          <p:cNvPicPr>
            <a:picLocks noChangeAspect="1"/>
          </p:cNvPicPr>
          <p:nvPr/>
        </p:nvPicPr>
        <p:blipFill rotWithShape="1">
          <a:blip r:embed="rId9" cstate="print">
            <a:extLst>
              <a:ext uri="{28A0092B-C50C-407E-A947-70E740481C1C}">
                <a14:useLocalDpi xmlns:a14="http://schemas.microsoft.com/office/drawing/2010/main" val="0"/>
              </a:ext>
            </a:extLst>
          </a:blip>
          <a:srcRect l="27640" t="7878" r="18169" b="2439"/>
          <a:stretch/>
        </p:blipFill>
        <p:spPr>
          <a:xfrm>
            <a:off x="5029570" y="4294304"/>
            <a:ext cx="1094862" cy="108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p:spPr>
      </p:pic>
      <p:sp>
        <p:nvSpPr>
          <p:cNvPr id="29" name="文本框 28">
            <a:extLst>
              <a:ext uri="{FF2B5EF4-FFF2-40B4-BE49-F238E27FC236}">
                <a16:creationId xmlns:a16="http://schemas.microsoft.com/office/drawing/2014/main" id="{5F18C015-A840-405F-AA83-B521EFDE5A5E}"/>
              </a:ext>
            </a:extLst>
          </p:cNvPr>
          <p:cNvSpPr txBox="1"/>
          <p:nvPr/>
        </p:nvSpPr>
        <p:spPr>
          <a:xfrm>
            <a:off x="773272" y="5127649"/>
            <a:ext cx="3320932" cy="2462213"/>
          </a:xfrm>
          <a:prstGeom prst="rect">
            <a:avLst/>
          </a:prstGeom>
          <a:noFill/>
        </p:spPr>
        <p:txBody>
          <a:bodyPr wrap="square">
            <a:spAutoFit/>
          </a:bodyPr>
          <a:lstStyle/>
          <a:p>
            <a:pPr algn="just"/>
            <a:r>
              <a:rPr lang="en-US" altLang="zh-CN" sz="1100" kern="100" dirty="0" smtClean="0">
                <a:latin typeface="+mn-ea"/>
                <a:cs typeface="Times New Roman" panose="02020603050405020304" pitchFamily="18" charset="0"/>
              </a:rPr>
              <a:t>By </a:t>
            </a:r>
            <a:r>
              <a:rPr lang="en-US" altLang="zh-CN" sz="1100" kern="100" dirty="0">
                <a:latin typeface="+mn-ea"/>
                <a:cs typeface="Times New Roman" panose="02020603050405020304" pitchFamily="18" charset="0"/>
              </a:rPr>
              <a:t>sharing the knowledge about the development flow and the running of practices of Nature-based Solutions, Maria Claudia </a:t>
            </a:r>
            <a:r>
              <a:rPr lang="en-US" altLang="zh-CN" sz="1100" kern="100" dirty="0" err="1">
                <a:latin typeface="+mn-ea"/>
                <a:cs typeface="Times New Roman" panose="02020603050405020304" pitchFamily="18" charset="0"/>
              </a:rPr>
              <a:t>Diazgranados</a:t>
            </a:r>
            <a:r>
              <a:rPr lang="en-US" altLang="zh-CN" sz="1100" kern="100" dirty="0">
                <a:latin typeface="+mn-ea"/>
                <a:cs typeface="Times New Roman" panose="02020603050405020304" pitchFamily="18" charset="0"/>
              </a:rPr>
              <a:t> </a:t>
            </a:r>
            <a:r>
              <a:rPr lang="en-US" altLang="zh-CN" sz="1100" kern="100" dirty="0" err="1">
                <a:latin typeface="+mn-ea"/>
                <a:cs typeface="Times New Roman" panose="02020603050405020304" pitchFamily="18" charset="0"/>
              </a:rPr>
              <a:t>Cadelo</a:t>
            </a:r>
            <a:r>
              <a:rPr lang="en-US" altLang="zh-CN" sz="1100" kern="100" dirty="0">
                <a:latin typeface="+mn-ea"/>
                <a:cs typeface="Times New Roman" panose="02020603050405020304" pitchFamily="18" charset="0"/>
              </a:rPr>
              <a:t>, an expert from Colombia, highlighted how to employ international standard methodology to optimize monitoring and certification for smooth program implementation, get more environmental and social sustainability certifications, improve climate benefits the program delivers and raise the price of carbon credits. She also discussed in depth with the participants the significance of the support from community residents to the sustainable operation of the program.</a:t>
            </a:r>
            <a:endParaRPr lang="zh-CN" altLang="zh-CN" sz="1100" kern="100" dirty="0">
              <a:latin typeface="+mn-ea"/>
              <a:cs typeface="Times New Roman" panose="02020603050405020304" pitchFamily="18" charset="0"/>
            </a:endParaRPr>
          </a:p>
          <a:p>
            <a:pPr algn="just"/>
            <a:endParaRPr lang="zh-CN" altLang="zh-CN" sz="1100" kern="100" dirty="0">
              <a:latin typeface="+mn-ea"/>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TotalTime>
  <Words>615</Words>
  <Application>Microsoft Office PowerPoint</Application>
  <PresentationFormat>自定义</PresentationFormat>
  <Paragraphs>25</Paragraphs>
  <Slides>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等线</vt:lpstr>
      <vt:lpstr>等线 Light</vt:lpstr>
      <vt:lpstr>黑体</vt:lpstr>
      <vt:lpstr>黑体-简</vt:lpstr>
      <vt:lpstr>Arial</vt:lpstr>
      <vt:lpstr>Arial</vt:lpstr>
      <vt:lpstr>Calibri</vt:lpstr>
      <vt:lpstr>Calibri Light</vt:lpstr>
      <vt:lpstr>Times New Roman</vt:lpstr>
      <vt:lpstr>Office 主题​​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土妞儿</cp:lastModifiedBy>
  <cp:revision>138</cp:revision>
  <cp:lastPrinted>2020-03-28T16:22:00Z</cp:lastPrinted>
  <dcterms:created xsi:type="dcterms:W3CDTF">2020-03-28T14:48:00Z</dcterms:created>
  <dcterms:modified xsi:type="dcterms:W3CDTF">2021-04-20T03:02:13Z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