
<file path=[Content_Types].xml><?xml version="1.0" encoding="utf-8"?>
<Types xmlns="http://schemas.openxmlformats.org/package/2006/content-types">
  <Default Extension="jpeg" ContentType="image/jpeg"/>
  <Default Extension="php"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2" r:id="rId2"/>
    <p:sldId id="263" r:id="rId3"/>
  </p:sldIdLst>
  <p:sldSz cx="7559675" cy="1069181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476"/>
    <a:srgbClr val="1EA4BF"/>
    <a:srgbClr val="0077BB"/>
    <a:srgbClr val="C8DD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p:restoredTop sz="94676"/>
  </p:normalViewPr>
  <p:slideViewPr>
    <p:cSldViewPr snapToGrid="0">
      <p:cViewPr varScale="1">
        <p:scale>
          <a:sx n="65" d="100"/>
          <a:sy n="65" d="100"/>
        </p:scale>
        <p:origin x="364" y="60"/>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2021/1/26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707382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9E75B1-6741-48F9-BA65-271FBF55C914}" type="datetimeFigureOut">
              <a:rPr lang="zh-CN" altLang="en-US" smtClean="0"/>
              <a:t>2021/1/26</a:t>
            </a:fld>
            <a:endParaRPr lang="zh-CN" altLang="en-US"/>
          </a:p>
        </p:txBody>
      </p:sp>
      <p:sp>
        <p:nvSpPr>
          <p:cNvPr id="4" name="幻灯片图像占位符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6CE59-415D-42A7-8FFF-950443C37307}" type="slidenum">
              <a:rPr lang="zh-CN" altLang="en-US" smtClean="0"/>
              <a:t>‹#›</a:t>
            </a:fld>
            <a:endParaRPr lang="zh-CN" altLang="en-US"/>
          </a:p>
        </p:txBody>
      </p:sp>
    </p:spTree>
    <p:extLst>
      <p:ext uri="{BB962C8B-B14F-4D97-AF65-F5344CB8AC3E}">
        <p14:creationId xmlns:p14="http://schemas.microsoft.com/office/powerpoint/2010/main" val="3754605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2256CE59-415D-42A7-8FFF-950443C37307}" type="slidenum">
              <a:rPr kumimoji="0" lang="zh-CN" altLang="en-US" sz="1200" b="0" i="0" u="none" strike="noStrike" kern="1200" cap="none" spc="0" normalizeH="0" baseline="0" noProof="0" smtClean="0">
                <a:ln>
                  <a:noFill/>
                </a:ln>
                <a:solidFill>
                  <a:prstClr val="black"/>
                </a:solidFill>
                <a:effectLst/>
                <a:uLnTx/>
                <a:uFillTx/>
                <a:latin typeface="等线" panose="02010600030101010101" pitchFamily="2" charset="-122"/>
                <a:ea typeface="等线" panose="02010600030101010101" pitchFamily="2" charset="-122"/>
                <a:cs typeface="+mn-cs"/>
              </a:rPr>
              <a:t>2</a:t>
            </a:fld>
            <a:endParaRPr kumimoji="0" lang="zh-CN" altLang="en-US" sz="1200" b="0" i="0" u="none" strike="noStrike" kern="1200" cap="none" spc="0" normalizeH="0" baseline="0" noProof="0">
              <a:ln>
                <a:noFill/>
              </a:ln>
              <a:solidFill>
                <a:prstClr val="black"/>
              </a:solidFill>
              <a:effectLst/>
              <a:uLnTx/>
              <a:uFillTx/>
              <a:latin typeface="等线" panose="02010600030101010101" pitchFamily="2" charset="-122"/>
              <a:ea typeface="等线" panose="02010600030101010101" pitchFamily="2" charset="-122"/>
              <a:cs typeface="+mn-cs"/>
            </a:endParaRPr>
          </a:p>
        </p:txBody>
      </p:sp>
    </p:spTree>
    <p:extLst>
      <p:ext uri="{BB962C8B-B14F-4D97-AF65-F5344CB8AC3E}">
        <p14:creationId xmlns:p14="http://schemas.microsoft.com/office/powerpoint/2010/main" val="3292762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944960" y="5615678"/>
            <a:ext cx="5669756" cy="2581379"/>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519728" y="569240"/>
            <a:ext cx="4795669" cy="906081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15791" y="7155103"/>
            <a:ext cx="6520220" cy="2338833"/>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519728" y="2846200"/>
            <a:ext cx="3212862" cy="678385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3827085" y="2846200"/>
            <a:ext cx="3212862" cy="678385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20713" y="2620980"/>
            <a:ext cx="3198096"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4" name="Content Placeholder 3"/>
          <p:cNvSpPr>
            <a:spLocks noGrp="1"/>
          </p:cNvSpPr>
          <p:nvPr>
            <p:ph sz="half" idx="2" hasCustomPrompt="1"/>
          </p:nvPr>
        </p:nvSpPr>
        <p:spPr>
          <a:xfrm>
            <a:off x="520713" y="3905482"/>
            <a:ext cx="3198096" cy="57443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3827086" y="2620980"/>
            <a:ext cx="3213847" cy="1284502"/>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6" name="Content Placeholder 5"/>
          <p:cNvSpPr>
            <a:spLocks noGrp="1"/>
          </p:cNvSpPr>
          <p:nvPr>
            <p:ph sz="quarter" idx="4" hasCustomPrompt="1"/>
          </p:nvPr>
        </p:nvSpPr>
        <p:spPr>
          <a:xfrm>
            <a:off x="3827086" y="3905482"/>
            <a:ext cx="3213847" cy="574437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213847" y="1539425"/>
            <a:ext cx="3827085" cy="7598117"/>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520712" y="3207544"/>
            <a:ext cx="2438192" cy="5942372"/>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8CEE5F2B-10B6-4D6A-92A3-CD29F9B549EF}" type="datetimeFigureOut">
              <a:rPr lang="zh-CN" altLang="en-US" smtClean="0"/>
              <a:t>2021/1/26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6D98EFF-9A60-41E1-9A75-6E3579776960}"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0">
                <a:solidFill>
                  <a:schemeClr val="tx1">
                    <a:tint val="75000"/>
                  </a:schemeClr>
                </a:solidFill>
              </a:defRPr>
            </a:lvl1pPr>
          </a:lstStyle>
          <a:p>
            <a:fld id="{8CEE5F2B-10B6-4D6A-92A3-CD29F9B549EF}" type="datetimeFigureOut">
              <a:rPr lang="zh-CN" altLang="en-US" smtClean="0"/>
              <a:t>2021/1/26</a:t>
            </a:fld>
            <a:endParaRPr lang="zh-CN"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0">
                <a:solidFill>
                  <a:schemeClr val="tx1">
                    <a:tint val="75000"/>
                  </a:schemeClr>
                </a:solidFill>
              </a:defRPr>
            </a:lvl1pPr>
          </a:lstStyle>
          <a:p>
            <a:fld id="{F6D98EFF-9A60-41E1-9A75-6E357977696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hp"/><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descr="湖边有山&#10;&#10;描述已自动生成"/>
          <p:cNvPicPr>
            <a:picLocks noChangeAspect="1"/>
          </p:cNvPicPr>
          <p:nvPr/>
        </p:nvPicPr>
        <p:blipFill rotWithShape="1">
          <a:blip r:embed="rId2">
            <a:extLst>
              <a:ext uri="{28A0092B-C50C-407E-A947-70E740481C1C}">
                <a14:useLocalDpi xmlns:a14="http://schemas.microsoft.com/office/drawing/2010/main" val="0"/>
              </a:ext>
            </a:extLst>
          </a:blip>
          <a:srcRect t="-340" b="15895"/>
          <a:stretch>
            <a:fillRect/>
          </a:stretch>
        </p:blipFill>
        <p:spPr>
          <a:xfrm>
            <a:off x="1905" y="-10148"/>
            <a:ext cx="7582535" cy="3043233"/>
          </a:xfrm>
          <a:prstGeom prst="rect">
            <a:avLst/>
          </a:prstGeom>
        </p:spPr>
      </p:pic>
      <p:sp>
        <p:nvSpPr>
          <p:cNvPr id="3" name="矩形 2"/>
          <p:cNvSpPr/>
          <p:nvPr/>
        </p:nvSpPr>
        <p:spPr>
          <a:xfrm>
            <a:off x="0" y="2743200"/>
            <a:ext cx="7559675" cy="318977"/>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200" b="1" dirty="0">
                <a:latin typeface="Arial" pitchFamily="34" charset="0"/>
                <a:cs typeface="Arial" pitchFamily="34" charset="0"/>
              </a:rPr>
              <a:t>                 Issue 2, 2021</a:t>
            </a:r>
            <a:r>
              <a:rPr lang="zh-CN" altLang="en-US" sz="1200" b="1" dirty="0">
                <a:latin typeface="Arial" pitchFamily="34" charset="0"/>
                <a:cs typeface="Arial" pitchFamily="34" charset="0"/>
              </a:rPr>
              <a:t>                                                                                                          </a:t>
            </a:r>
            <a:r>
              <a:rPr lang="en-US" altLang="zh-CN" sz="1200" b="1" dirty="0">
                <a:latin typeface="Arial" pitchFamily="34" charset="0"/>
                <a:cs typeface="Arial" pitchFamily="34" charset="0"/>
              </a:rPr>
              <a:t>Jan. 24, 2021</a:t>
            </a:r>
            <a:endParaRPr lang="zh-CN" altLang="en-US" sz="1200" b="1" dirty="0">
              <a:latin typeface="Arial" pitchFamily="34" charset="0"/>
              <a:cs typeface="Arial" pitchFamily="34" charset="0"/>
            </a:endParaRPr>
          </a:p>
        </p:txBody>
      </p:sp>
      <p:sp>
        <p:nvSpPr>
          <p:cNvPr id="5" name="文本框 4"/>
          <p:cNvSpPr txBox="1"/>
          <p:nvPr/>
        </p:nvSpPr>
        <p:spPr>
          <a:xfrm>
            <a:off x="2021215" y="4747429"/>
            <a:ext cx="5042525" cy="2146998"/>
          </a:xfrm>
          <a:prstGeom prst="rect">
            <a:avLst/>
          </a:prstGeom>
          <a:noFill/>
        </p:spPr>
        <p:txBody>
          <a:bodyPr wrap="square" rtlCol="0">
            <a:spAutoFit/>
          </a:bodyPr>
          <a:lstStyle/>
          <a:p>
            <a:pPr algn="just">
              <a:lnSpc>
                <a:spcPct val="150000"/>
              </a:lnSpc>
              <a:spcBef>
                <a:spcPts val="600"/>
              </a:spcBef>
              <a:spcAft>
                <a:spcPts val="1200"/>
              </a:spcAft>
            </a:pPr>
            <a:r>
              <a:rPr lang="en-US" altLang="zh-CN" sz="800" dirty="0">
                <a:latin typeface="Arial" pitchFamily="34" charset="0"/>
                <a:cs typeface="Arial" pitchFamily="34" charset="0"/>
              </a:rPr>
              <a:t>The Cambodian Low-carbon Demonstration Zone Project of South-South Cooperation on Climate Change is one of the activities of the Green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Initiative, a flagship project launched by the Foreign Economic Cooperation Center (FECO) of the Ministry of Ecology and Environment (MEE) / the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Environmental Cooperation Center to improve the environmental governance capacity of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countries and jointly promote green and sustainable development in the </a:t>
            </a:r>
            <a:r>
              <a:rPr lang="en-US" altLang="zh-CN" sz="800" dirty="0" err="1">
                <a:latin typeface="Arial" pitchFamily="34" charset="0"/>
                <a:cs typeface="Arial" pitchFamily="34" charset="0"/>
              </a:rPr>
              <a:t>Lancang</a:t>
            </a:r>
            <a:r>
              <a:rPr lang="en-US" altLang="zh-CN" sz="800" dirty="0">
                <a:latin typeface="Arial" pitchFamily="34" charset="0"/>
                <a:cs typeface="Arial" pitchFamily="34" charset="0"/>
              </a:rPr>
              <a:t>-Mekong region. </a:t>
            </a:r>
            <a:endParaRPr lang="zh-CN" altLang="zh-CN" sz="800" dirty="0">
              <a:latin typeface="Arial" pitchFamily="34" charset="0"/>
              <a:cs typeface="Arial" pitchFamily="34" charset="0"/>
            </a:endParaRPr>
          </a:p>
          <a:p>
            <a:pPr algn="just">
              <a:lnSpc>
                <a:spcPct val="150000"/>
              </a:lnSpc>
              <a:spcBef>
                <a:spcPts val="600"/>
              </a:spcBef>
              <a:spcAft>
                <a:spcPts val="1200"/>
              </a:spcAft>
            </a:pPr>
            <a:r>
              <a:rPr lang="en-US" altLang="zh-CN" sz="800" dirty="0">
                <a:latin typeface="Arial" pitchFamily="34" charset="0"/>
                <a:cs typeface="Arial" pitchFamily="34" charset="0"/>
              </a:rPr>
              <a:t>On December 21, 2020, the Ceremony of Delivery of First Batch of Materials to the Project was held in Cambodia. The Chinese Ambassador to Cambodia Mr. Wang </a:t>
            </a:r>
            <a:r>
              <a:rPr lang="en-US" altLang="zh-CN" sz="800" dirty="0" err="1">
                <a:latin typeface="Arial" pitchFamily="34" charset="0"/>
                <a:cs typeface="Arial" pitchFamily="34" charset="0"/>
              </a:rPr>
              <a:t>Wentian</a:t>
            </a:r>
            <a:r>
              <a:rPr lang="en-US" altLang="zh-CN" sz="800" dirty="0">
                <a:latin typeface="Arial" pitchFamily="34" charset="0"/>
                <a:cs typeface="Arial" pitchFamily="34" charset="0"/>
              </a:rPr>
              <a:t> and the Cambodian Minister of Environment Mr. Say Sam Ai attended and addressed the ceremony. The first batch of aid materials that has arrived in Cambodia to combat climate change includes solar street lights, photovoltaic power generation systems, and electric motorcycles.</a:t>
            </a:r>
            <a:endParaRPr lang="zh-CN" altLang="zh-CN" sz="800" dirty="0">
              <a:latin typeface="Arial" pitchFamily="34" charset="0"/>
              <a:cs typeface="Arial" pitchFamily="34" charset="0"/>
            </a:endParaRPr>
          </a:p>
        </p:txBody>
      </p:sp>
      <p:sp>
        <p:nvSpPr>
          <p:cNvPr id="4" name="矩形 3"/>
          <p:cNvSpPr/>
          <p:nvPr/>
        </p:nvSpPr>
        <p:spPr>
          <a:xfrm>
            <a:off x="2061106" y="3164450"/>
            <a:ext cx="4962742" cy="1600438"/>
          </a:xfrm>
          <a:prstGeom prst="rect">
            <a:avLst/>
          </a:prstGeom>
        </p:spPr>
        <p:txBody>
          <a:bodyPr wrap="square">
            <a:spAutoFit/>
          </a:bodyPr>
          <a:lstStyle/>
          <a:p>
            <a:r>
              <a:rPr lang="en-US" altLang="zh-CN" b="1" dirty="0">
                <a:solidFill>
                  <a:srgbClr val="2A7476"/>
                </a:solidFill>
                <a:latin typeface="Arial" pitchFamily="34" charset="0"/>
                <a:ea typeface="黑体" panose="02010609060101010101" charset="-122"/>
                <a:cs typeface="Arial" pitchFamily="34" charset="0"/>
              </a:rPr>
              <a:t>Ceremony of Delivery of First Batch of Materials to the Cambodian Low-carbon Demonstration Zone Project of South-South Cooperation on Climate Change Held in Cambodia</a:t>
            </a:r>
            <a:endParaRPr lang="zh-CN" altLang="zh-CN" b="1" dirty="0">
              <a:solidFill>
                <a:srgbClr val="2A7476"/>
              </a:solidFill>
              <a:latin typeface="Arial" pitchFamily="34" charset="0"/>
              <a:ea typeface="黑体" panose="02010609060101010101" charset="-122"/>
              <a:cs typeface="Arial" pitchFamily="34" charset="0"/>
            </a:endParaRPr>
          </a:p>
          <a:p>
            <a:endParaRPr lang="zh-CN" altLang="zh-CN" sz="800" dirty="0">
              <a:latin typeface="Arial" pitchFamily="34" charset="0"/>
              <a:cs typeface="Arial" pitchFamily="34" charset="0"/>
            </a:endParaRPr>
          </a:p>
        </p:txBody>
      </p:sp>
      <p:sp>
        <p:nvSpPr>
          <p:cNvPr id="6" name="AutoShape 2" descr="http://www.chinaaseanenv.org/lmzx/xwhhd/lmzxxw/201903/W020190325698307412342.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3" name="矩形 12"/>
          <p:cNvSpPr/>
          <p:nvPr/>
        </p:nvSpPr>
        <p:spPr>
          <a:xfrm>
            <a:off x="-635" y="1270"/>
            <a:ext cx="2411095" cy="2743200"/>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8255" y="160655"/>
            <a:ext cx="7582535" cy="198755"/>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a:buClrTx/>
              <a:buSzTx/>
              <a:buFontTx/>
            </a:pPr>
            <a:endParaRPr lang="zh-CN" altLang="en-US" sz="1200" b="1">
              <a:sym typeface="+mn-ea"/>
            </a:endParaRPr>
          </a:p>
        </p:txBody>
      </p:sp>
      <p:sp>
        <p:nvSpPr>
          <p:cNvPr id="16" name="矩形 15"/>
          <p:cNvSpPr/>
          <p:nvPr/>
        </p:nvSpPr>
        <p:spPr>
          <a:xfrm>
            <a:off x="2373321" y="845424"/>
            <a:ext cx="5230495" cy="1200329"/>
          </a:xfrm>
          <a:prstGeom prst="rect">
            <a:avLst/>
          </a:prstGeom>
          <a:noFill/>
          <a:ln>
            <a:noFill/>
          </a:ln>
        </p:spPr>
        <p:txBody>
          <a:bodyPr wrap="square" rtlCol="0" anchor="t">
            <a:spAutoFit/>
          </a:bodyPr>
          <a:lstStyle/>
          <a:p>
            <a:pPr algn="ctr"/>
            <a:r>
              <a:rPr lang="en-US"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rPr>
              <a:t>N</a:t>
            </a:r>
            <a:r>
              <a:rPr lang="en-US" altLang="zh-CN"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rPr>
              <a:t>ewsletter</a:t>
            </a:r>
            <a:endParaRPr lang="en-US" sz="7200" b="1" i="1" dirty="0">
              <a:ln w="9525" cmpd="sng">
                <a:solidFill>
                  <a:schemeClr val="accent1">
                    <a:lumMod val="60000"/>
                    <a:lumOff val="40000"/>
                  </a:schemeClr>
                </a:solidFill>
                <a:prstDash val="solid"/>
              </a:ln>
              <a:solidFill>
                <a:srgbClr val="70AD47">
                  <a:tint val="1000"/>
                </a:srgbClr>
              </a:solidFill>
              <a:effectLst>
                <a:outerShdw blurRad="38100" dist="38100" dir="2700000" algn="tl">
                  <a:srgbClr val="000000">
                    <a:alpha val="43137"/>
                  </a:srgbClr>
                </a:outerShdw>
              </a:effectLst>
              <a:latin typeface="Arial" pitchFamily="34" charset="0"/>
              <a:ea typeface="Arial Unicode MS" pitchFamily="34" charset="-122"/>
              <a:cs typeface="Arial" pitchFamily="34" charset="0"/>
            </a:endParaRPr>
          </a:p>
        </p:txBody>
      </p:sp>
      <p:sp>
        <p:nvSpPr>
          <p:cNvPr id="20" name="矩形 19"/>
          <p:cNvSpPr/>
          <p:nvPr/>
        </p:nvSpPr>
        <p:spPr>
          <a:xfrm>
            <a:off x="0" y="154940"/>
            <a:ext cx="2416810" cy="213360"/>
          </a:xfrm>
          <a:prstGeom prst="rect">
            <a:avLst/>
          </a:prstGeom>
          <a:solidFill>
            <a:srgbClr val="C8DD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7" name="图片 26"/>
          <p:cNvPicPr>
            <a:picLocks noChangeAspect="1"/>
          </p:cNvPicPr>
          <p:nvPr/>
        </p:nvPicPr>
        <p:blipFill rotWithShape="1">
          <a:blip r:embed="rId3"/>
          <a:srcRect t="60815"/>
          <a:stretch>
            <a:fillRect/>
          </a:stretch>
        </p:blipFill>
        <p:spPr>
          <a:xfrm>
            <a:off x="-64559" y="1625163"/>
            <a:ext cx="2569407" cy="487843"/>
          </a:xfrm>
          <a:prstGeom prst="rect">
            <a:avLst/>
          </a:prstGeom>
        </p:spPr>
      </p:pic>
      <p:cxnSp>
        <p:nvCxnSpPr>
          <p:cNvPr id="18" name="直接连接符 17"/>
          <p:cNvCxnSpPr>
            <a:cxnSpLocks/>
          </p:cNvCxnSpPr>
          <p:nvPr/>
        </p:nvCxnSpPr>
        <p:spPr>
          <a:xfrm>
            <a:off x="2119245" y="4629710"/>
            <a:ext cx="4904603" cy="0"/>
          </a:xfrm>
          <a:prstGeom prst="line">
            <a:avLst/>
          </a:prstGeom>
          <a:ln w="28575" cmpd="sng">
            <a:solidFill>
              <a:srgbClr val="1EA4BF"/>
            </a:solidFill>
            <a:prstDash val="solid"/>
          </a:ln>
        </p:spPr>
        <p:style>
          <a:lnRef idx="3">
            <a:schemeClr val="accent5"/>
          </a:lnRef>
          <a:fillRef idx="0">
            <a:schemeClr val="accent5"/>
          </a:fillRef>
          <a:effectRef idx="2">
            <a:schemeClr val="accent5"/>
          </a:effectRef>
          <a:fontRef idx="minor">
            <a:schemeClr val="tx1"/>
          </a:fontRef>
        </p:style>
      </p:cxnSp>
      <p:sp>
        <p:nvSpPr>
          <p:cNvPr id="14" name="椭圆 13"/>
          <p:cNvSpPr/>
          <p:nvPr/>
        </p:nvSpPr>
        <p:spPr>
          <a:xfrm>
            <a:off x="970762" y="1050892"/>
            <a:ext cx="498764" cy="4987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3" name="图片 22" descr="澜湄Log"/>
          <p:cNvPicPr>
            <a:picLocks noChangeAspect="1"/>
          </p:cNvPicPr>
          <p:nvPr/>
        </p:nvPicPr>
        <p:blipFill rotWithShape="1">
          <a:blip r:embed="rId4"/>
          <a:srcRect t="9480" b="37546"/>
          <a:stretch>
            <a:fillRect/>
          </a:stretch>
        </p:blipFill>
        <p:spPr>
          <a:xfrm>
            <a:off x="30220" y="970597"/>
            <a:ext cx="2368550" cy="605790"/>
          </a:xfrm>
          <a:prstGeom prst="rect">
            <a:avLst/>
          </a:prstGeom>
        </p:spPr>
      </p:pic>
      <p:pic>
        <p:nvPicPr>
          <p:cNvPr id="19" name="图片 18">
            <a:extLst>
              <a:ext uri="{FF2B5EF4-FFF2-40B4-BE49-F238E27FC236}">
                <a16:creationId xmlns:a16="http://schemas.microsoft.com/office/drawing/2014/main" id="{8ED3E0CC-429C-437D-87F4-61106947DB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975" y="4852595"/>
            <a:ext cx="1556245" cy="1860199"/>
          </a:xfrm>
          <a:prstGeom prst="rect">
            <a:avLst/>
          </a:prstGeom>
        </p:spPr>
      </p:pic>
      <p:pic>
        <p:nvPicPr>
          <p:cNvPr id="17" name="图片 16">
            <a:extLst>
              <a:ext uri="{FF2B5EF4-FFF2-40B4-BE49-F238E27FC236}">
                <a16:creationId xmlns:a16="http://schemas.microsoft.com/office/drawing/2014/main" id="{FA1CCFE3-A204-4A51-88D1-455668D4E5EF}"/>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469524" y="7012145"/>
            <a:ext cx="5393391" cy="3341223"/>
          </a:xfrm>
          <a:prstGeom prst="rect">
            <a:avLst/>
          </a:prstGeom>
          <a:noFill/>
          <a:ln>
            <a:noFill/>
          </a:ln>
        </p:spPr>
      </p:pic>
    </p:spTree>
    <p:extLst>
      <p:ext uri="{BB962C8B-B14F-4D97-AF65-F5344CB8AC3E}">
        <p14:creationId xmlns:p14="http://schemas.microsoft.com/office/powerpoint/2010/main" val="2651654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接连接符 7"/>
          <p:cNvCxnSpPr/>
          <p:nvPr/>
        </p:nvCxnSpPr>
        <p:spPr>
          <a:xfrm>
            <a:off x="1209675" y="8744162"/>
            <a:ext cx="5844419" cy="0"/>
          </a:xfrm>
          <a:prstGeom prst="line">
            <a:avLst/>
          </a:prstGeom>
          <a:ln>
            <a:solidFill>
              <a:srgbClr val="00A0E9"/>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558100" y="8638701"/>
            <a:ext cx="2292350" cy="1938992"/>
          </a:xfrm>
          <a:prstGeom prst="rect">
            <a:avLst/>
          </a:prstGeom>
          <a:noFill/>
        </p:spPr>
        <p:txBody>
          <a:bodyPr wrap="square" rtlCol="0">
            <a:spAutoFit/>
          </a:bodyPr>
          <a:lstStyle/>
          <a:p>
            <a:r>
              <a:rPr lang="en-US" altLang="zh-CN" sz="800" b="1" dirty="0">
                <a:solidFill>
                  <a:srgbClr val="00A0E9"/>
                </a:solidFill>
                <a:latin typeface="Arial" pitchFamily="34" charset="0"/>
                <a:ea typeface="等线" panose="02010600030101010101" pitchFamily="2" charset="-122"/>
                <a:cs typeface="Arial" pitchFamily="34" charset="0"/>
              </a:rPr>
              <a:t>Contact Us</a:t>
            </a:r>
          </a:p>
          <a:p>
            <a:endParaRPr lang="en-US" altLang="zh-CN" sz="800" dirty="0">
              <a:latin typeface="Arial" pitchFamily="34" charset="0"/>
              <a:ea typeface="等线" panose="02010600030101010101" pitchFamily="2" charset="-122"/>
              <a:cs typeface="Arial" pitchFamily="34" charset="0"/>
            </a:endParaRPr>
          </a:p>
          <a:p>
            <a:r>
              <a:rPr lang="en-US" altLang="zh-CN" sz="800" b="1" dirty="0">
                <a:latin typeface="Arial" pitchFamily="34" charset="0"/>
                <a:ea typeface="等线" panose="02010600030101010101" pitchFamily="2" charset="-122"/>
                <a:cs typeface="Arial" pitchFamily="34" charset="0"/>
              </a:rPr>
              <a:t>Lancang-Mekong Environmental Cooperation Center</a:t>
            </a:r>
            <a:endParaRPr lang="zh-CN" altLang="en-US" sz="800" b="1" dirty="0">
              <a:latin typeface="Arial" pitchFamily="34" charset="0"/>
              <a:ea typeface="等线" panose="02010600030101010101" pitchFamily="2" charset="-122"/>
              <a:cs typeface="Arial" pitchFamily="34" charset="0"/>
            </a:endParaRPr>
          </a:p>
          <a:p>
            <a:r>
              <a:rPr lang="en-US" altLang="zh-CN" sz="800" b="1" dirty="0">
                <a:latin typeface="Arial" pitchFamily="34" charset="0"/>
                <a:ea typeface="等线" panose="02010600030101010101" pitchFamily="2" charset="-122"/>
                <a:cs typeface="Arial" pitchFamily="34" charset="0"/>
              </a:rPr>
              <a:t>Foreign </a:t>
            </a:r>
            <a:r>
              <a:rPr lang="en-US" altLang="zh-CN" sz="800" b="1" dirty="0">
                <a:latin typeface="Arial" pitchFamily="34" charset="0"/>
                <a:cs typeface="Arial" pitchFamily="34" charset="0"/>
              </a:rPr>
              <a:t>Environmental Cooperation Center, Ministry of Ecology and Environment</a:t>
            </a:r>
            <a:endParaRPr lang="en-US" altLang="zh-CN" sz="800" b="1" dirty="0">
              <a:latin typeface="Arial" pitchFamily="34" charset="0"/>
              <a:ea typeface="等线" panose="02010600030101010101" pitchFamily="2" charset="-122"/>
              <a:cs typeface="Arial" pitchFamily="34" charset="0"/>
            </a:endParaRPr>
          </a:p>
          <a:p>
            <a:r>
              <a:rPr lang="en-US" altLang="zh-CN" sz="800" dirty="0">
                <a:latin typeface="Arial" pitchFamily="34" charset="0"/>
                <a:cs typeface="Arial" pitchFamily="34" charset="0"/>
              </a:rPr>
              <a:t>5 </a:t>
            </a:r>
            <a:r>
              <a:rPr lang="en-US" altLang="zh-CN" sz="800" dirty="0" err="1">
                <a:latin typeface="Arial" pitchFamily="34" charset="0"/>
                <a:cs typeface="Arial" pitchFamily="34" charset="0"/>
              </a:rPr>
              <a:t>Houyingfang</a:t>
            </a:r>
            <a:r>
              <a:rPr lang="en-US" altLang="zh-CN" sz="800" dirty="0">
                <a:latin typeface="Arial" pitchFamily="34" charset="0"/>
                <a:cs typeface="Arial" pitchFamily="34" charset="0"/>
              </a:rPr>
              <a:t> Hutong, </a:t>
            </a:r>
            <a:r>
              <a:rPr lang="en-US" altLang="zh-CN" sz="800" dirty="0" err="1">
                <a:latin typeface="Arial" pitchFamily="34" charset="0"/>
                <a:cs typeface="Arial" pitchFamily="34" charset="0"/>
              </a:rPr>
              <a:t>Xicheng</a:t>
            </a:r>
            <a:r>
              <a:rPr lang="en-US" altLang="zh-CN" sz="800" dirty="0">
                <a:latin typeface="Arial" pitchFamily="34" charset="0"/>
                <a:cs typeface="Arial" pitchFamily="34" charset="0"/>
              </a:rPr>
              <a:t> District, Beijing</a:t>
            </a:r>
          </a:p>
          <a:p>
            <a:r>
              <a:rPr lang="en-US" altLang="zh-CN" sz="800" dirty="0">
                <a:latin typeface="Arial" pitchFamily="34" charset="0"/>
                <a:cs typeface="Arial" pitchFamily="34" charset="0"/>
              </a:rPr>
              <a:t>Postal Code:</a:t>
            </a:r>
            <a:r>
              <a:rPr lang="zh-CN" altLang="en-US" sz="800" dirty="0">
                <a:latin typeface="Arial" pitchFamily="34" charset="0"/>
                <a:cs typeface="Arial" pitchFamily="34" charset="0"/>
              </a:rPr>
              <a:t> </a:t>
            </a:r>
            <a:r>
              <a:rPr lang="en-US" altLang="zh-CN" sz="800" dirty="0">
                <a:latin typeface="Arial" pitchFamily="34" charset="0"/>
                <a:ea typeface="等线" panose="02010600030101010101" pitchFamily="2" charset="-122"/>
                <a:cs typeface="Arial" pitchFamily="34" charset="0"/>
              </a:rPr>
              <a:t>100035</a:t>
            </a:r>
          </a:p>
          <a:p>
            <a:pPr algn="l"/>
            <a:r>
              <a:rPr lang="en-US" altLang="zh-CN" sz="800" dirty="0">
                <a:latin typeface="Arial" pitchFamily="34" charset="0"/>
                <a:ea typeface="等线" panose="02010600030101010101" pitchFamily="2" charset="-122"/>
                <a:cs typeface="Arial" pitchFamily="34" charset="0"/>
              </a:rPr>
              <a:t>Tel: </a:t>
            </a:r>
            <a:r>
              <a:rPr lang="en-US" altLang="zh-CN" sz="800" dirty="0">
                <a:solidFill>
                  <a:srgbClr val="231815"/>
                </a:solidFill>
                <a:latin typeface="Arial" pitchFamily="34" charset="0"/>
                <a:cs typeface="Arial" pitchFamily="34" charset="0"/>
              </a:rPr>
              <a:t>+86-10-82268277/8221</a:t>
            </a:r>
          </a:p>
          <a:p>
            <a:r>
              <a:rPr lang="en-US" altLang="zh-CN" sz="800" dirty="0">
                <a:solidFill>
                  <a:srgbClr val="231815"/>
                </a:solidFill>
                <a:latin typeface="Arial" pitchFamily="34" charset="0"/>
                <a:cs typeface="Arial" pitchFamily="34" charset="0"/>
              </a:rPr>
              <a:t>Fax: +86-10-82200579</a:t>
            </a:r>
          </a:p>
          <a:p>
            <a:pPr algn="l"/>
            <a:r>
              <a:rPr lang="en-US" altLang="zh-CN" sz="800" dirty="0">
                <a:solidFill>
                  <a:srgbClr val="231815"/>
                </a:solidFill>
                <a:latin typeface="Arial" pitchFamily="34" charset="0"/>
                <a:cs typeface="Arial" pitchFamily="34" charset="0"/>
              </a:rPr>
              <a:t>E-mail:</a:t>
            </a:r>
            <a:r>
              <a:rPr lang="zh-CN" altLang="en-US" sz="800" dirty="0">
                <a:solidFill>
                  <a:srgbClr val="231815"/>
                </a:solidFill>
                <a:latin typeface="Arial" pitchFamily="34" charset="0"/>
                <a:cs typeface="Arial" pitchFamily="34" charset="0"/>
              </a:rPr>
              <a:t> </a:t>
            </a:r>
            <a:r>
              <a:rPr lang="en-US" altLang="zh-CN" sz="800" dirty="0">
                <a:solidFill>
                  <a:srgbClr val="231815"/>
                </a:solidFill>
                <a:latin typeface="Arial" pitchFamily="34" charset="0"/>
                <a:cs typeface="Arial" pitchFamily="34" charset="0"/>
              </a:rPr>
              <a:t>tang.huaqing@fecomee.org.cn</a:t>
            </a:r>
          </a:p>
          <a:p>
            <a:pPr algn="l"/>
            <a:r>
              <a:rPr lang="en-US" altLang="zh-CN" sz="800" dirty="0">
                <a:solidFill>
                  <a:srgbClr val="231815"/>
                </a:solidFill>
                <a:latin typeface="Arial" pitchFamily="34" charset="0"/>
                <a:cs typeface="Arial" pitchFamily="34" charset="0"/>
              </a:rPr>
              <a:t>             li.xia@fecomee.org.cn</a:t>
            </a:r>
          </a:p>
          <a:p>
            <a:pPr algn="l"/>
            <a:r>
              <a:rPr lang="en-US" altLang="zh-CN" sz="800" dirty="0">
                <a:solidFill>
                  <a:srgbClr val="231815"/>
                </a:solidFill>
                <a:latin typeface="Arial" pitchFamily="34" charset="0"/>
                <a:cs typeface="Arial" pitchFamily="34" charset="0"/>
              </a:rPr>
              <a:t>Website: http://www.mepfeco.org.cn</a:t>
            </a:r>
          </a:p>
          <a:p>
            <a:pPr algn="l"/>
            <a:r>
              <a:rPr lang="en-US" altLang="zh-CN" sz="800" dirty="0">
                <a:solidFill>
                  <a:srgbClr val="231815"/>
                </a:solidFill>
                <a:latin typeface="Arial" pitchFamily="34" charset="0"/>
                <a:cs typeface="Arial" pitchFamily="34" charset="0"/>
              </a:rPr>
              <a:t>WeChat Official Account: </a:t>
            </a:r>
            <a:r>
              <a:rPr lang="en-US" altLang="zh-CN" sz="800" dirty="0" err="1">
                <a:solidFill>
                  <a:srgbClr val="231815"/>
                </a:solidFill>
                <a:latin typeface="Arial" pitchFamily="34" charset="0"/>
                <a:cs typeface="Arial" pitchFamily="34" charset="0"/>
              </a:rPr>
              <a:t>lancang-mekongec</a:t>
            </a:r>
            <a:endParaRPr lang="zh-CN" altLang="en-US" sz="800" dirty="0">
              <a:latin typeface="Arial" pitchFamily="34" charset="0"/>
              <a:ea typeface="等线" panose="02010600030101010101" pitchFamily="2" charset="-122"/>
              <a:cs typeface="Arial" pitchFamily="34" charset="0"/>
            </a:endParaRPr>
          </a:p>
        </p:txBody>
      </p:sp>
      <p:sp>
        <p:nvSpPr>
          <p:cNvPr id="11" name="文本框 10"/>
          <p:cNvSpPr txBox="1"/>
          <p:nvPr/>
        </p:nvSpPr>
        <p:spPr>
          <a:xfrm>
            <a:off x="2926265" y="9942483"/>
            <a:ext cx="4014686" cy="523220"/>
          </a:xfrm>
          <a:prstGeom prst="rect">
            <a:avLst/>
          </a:prstGeom>
          <a:noFill/>
        </p:spPr>
        <p:txBody>
          <a:bodyPr wrap="square">
            <a:spAutoFit/>
          </a:bodyPr>
          <a:lstStyle/>
          <a:p>
            <a:pPr algn="ctr"/>
            <a:r>
              <a:rPr lang="en-US" altLang="zh-CN" sz="700" b="1" i="0" u="none" strike="noStrike" baseline="0" dirty="0">
                <a:solidFill>
                  <a:srgbClr val="231815"/>
                </a:solidFill>
                <a:latin typeface="Times New Roman" panose="02020603050405020304" pitchFamily="18" charset="0"/>
                <a:cs typeface="Times New Roman" panose="02020603050405020304" pitchFamily="18" charset="0"/>
              </a:rPr>
              <a:t>About LMEC</a:t>
            </a:r>
            <a:r>
              <a:rPr lang="en-US" altLang="zh-CN" sz="700" b="0" i="0" u="none" strike="noStrike" baseline="0" dirty="0">
                <a:solidFill>
                  <a:srgbClr val="231815"/>
                </a:solidFill>
                <a:latin typeface="Times New Roman" panose="02020603050405020304" pitchFamily="18" charset="0"/>
                <a:cs typeface="Times New Roman" panose="02020603050405020304" pitchFamily="18" charset="0"/>
              </a:rPr>
              <a:t>: </a:t>
            </a:r>
            <a:r>
              <a:rPr lang="en-US" altLang="zh-CN" sz="700" dirty="0" err="1">
                <a:latin typeface="Times New Roman" panose="02020603050405020304" pitchFamily="18" charset="0"/>
                <a:ea typeface="等线" panose="02010600030101010101" pitchFamily="2" charset="-122"/>
                <a:cs typeface="Times New Roman" panose="02020603050405020304" pitchFamily="18" charset="0"/>
              </a:rPr>
              <a:t>Lancang</a:t>
            </a:r>
            <a:r>
              <a:rPr lang="en-US" altLang="zh-CN" sz="700" dirty="0">
                <a:latin typeface="Times New Roman" panose="02020603050405020304" pitchFamily="18" charset="0"/>
                <a:ea typeface="等线" panose="02010600030101010101" pitchFamily="2" charset="-122"/>
                <a:cs typeface="Times New Roman" panose="02020603050405020304" pitchFamily="18" charset="0"/>
              </a:rPr>
              <a:t>-Mekong Environmental Cooperation(LMEC), established in 2017 in Beijing, China, aims to boost the capacity of environmental governance of each country and achieve regional sustainable development through the promotion of environmental cooperation among the </a:t>
            </a:r>
            <a:r>
              <a:rPr lang="en-US" altLang="zh-CN" sz="700" dirty="0" err="1">
                <a:latin typeface="Times New Roman" panose="02020603050405020304" pitchFamily="18" charset="0"/>
                <a:ea typeface="等线" panose="02010600030101010101" pitchFamily="2" charset="-122"/>
                <a:cs typeface="Times New Roman" panose="02020603050405020304" pitchFamily="18" charset="0"/>
              </a:rPr>
              <a:t>Lancang</a:t>
            </a:r>
            <a:r>
              <a:rPr lang="en-US" altLang="zh-CN" sz="700" dirty="0">
                <a:latin typeface="Times New Roman" panose="02020603050405020304" pitchFamily="18" charset="0"/>
                <a:ea typeface="等线" panose="02010600030101010101" pitchFamily="2" charset="-122"/>
                <a:cs typeface="Times New Roman" panose="02020603050405020304" pitchFamily="18" charset="0"/>
              </a:rPr>
              <a:t>-Mekong Countries.</a:t>
            </a:r>
            <a:endParaRPr lang="zh-CN" altLang="en-US" sz="700" dirty="0">
              <a:latin typeface="Times New Roman" panose="02020603050405020304" pitchFamily="18" charset="0"/>
              <a:ea typeface="等线" panose="02010600030101010101" pitchFamily="2" charset="-122"/>
              <a:cs typeface="Times New Roman" panose="02020603050405020304" pitchFamily="18" charset="0"/>
            </a:endParaRPr>
          </a:p>
        </p:txBody>
      </p:sp>
      <p:cxnSp>
        <p:nvCxnSpPr>
          <p:cNvPr id="13" name="直接连接符 12"/>
          <p:cNvCxnSpPr/>
          <p:nvPr/>
        </p:nvCxnSpPr>
        <p:spPr>
          <a:xfrm>
            <a:off x="3030990" y="9872653"/>
            <a:ext cx="3805237" cy="0"/>
          </a:xfrm>
          <a:prstGeom prst="line">
            <a:avLst/>
          </a:prstGeom>
        </p:spPr>
        <p:style>
          <a:lnRef idx="1">
            <a:schemeClr val="dk1"/>
          </a:lnRef>
          <a:fillRef idx="0">
            <a:schemeClr val="dk1"/>
          </a:fillRef>
          <a:effectRef idx="0">
            <a:schemeClr val="dk1"/>
          </a:effectRef>
          <a:fontRef idx="minor">
            <a:schemeClr val="tx1"/>
          </a:fontRef>
        </p:style>
      </p:cxnSp>
      <p:cxnSp>
        <p:nvCxnSpPr>
          <p:cNvPr id="25" name="直接连接符 24"/>
          <p:cNvCxnSpPr/>
          <p:nvPr/>
        </p:nvCxnSpPr>
        <p:spPr>
          <a:xfrm>
            <a:off x="3019115" y="10503540"/>
            <a:ext cx="3805237" cy="0"/>
          </a:xfrm>
          <a:prstGeom prst="line">
            <a:avLst/>
          </a:prstGeom>
        </p:spPr>
        <p:style>
          <a:lnRef idx="1">
            <a:schemeClr val="dk1"/>
          </a:lnRef>
          <a:fillRef idx="0">
            <a:schemeClr val="dk1"/>
          </a:fillRef>
          <a:effectRef idx="0">
            <a:schemeClr val="dk1"/>
          </a:effectRef>
          <a:fontRef idx="minor">
            <a:schemeClr val="tx1"/>
          </a:fontRef>
        </p:style>
      </p:cxnSp>
      <p:sp>
        <p:nvSpPr>
          <p:cNvPr id="3" name="矩形 2"/>
          <p:cNvSpPr/>
          <p:nvPr/>
        </p:nvSpPr>
        <p:spPr>
          <a:xfrm>
            <a:off x="-25719" y="304409"/>
            <a:ext cx="7611111" cy="206274"/>
          </a:xfrm>
          <a:prstGeom prst="rect">
            <a:avLst/>
          </a:prstGeom>
          <a:solidFill>
            <a:srgbClr val="1EA4BF"/>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l">
              <a:buClrTx/>
              <a:buSzTx/>
              <a:buFontTx/>
            </a:pPr>
            <a:r>
              <a:rPr lang="zh-CN" altLang="en-US" sz="1000" b="1" dirty="0">
                <a:latin typeface="宋体" pitchFamily="2" charset="-122"/>
                <a:ea typeface="宋体" pitchFamily="2" charset="-122"/>
                <a:sym typeface="+mn-ea"/>
              </a:rPr>
              <a:t>       澜湄环境合作简报</a:t>
            </a:r>
          </a:p>
        </p:txBody>
      </p:sp>
      <p:pic>
        <p:nvPicPr>
          <p:cNvPr id="14" name="图片 13" descr="澜湄Log"/>
          <p:cNvPicPr>
            <a:picLocks noChangeAspect="1"/>
          </p:cNvPicPr>
          <p:nvPr/>
        </p:nvPicPr>
        <p:blipFill rotWithShape="1">
          <a:blip r:embed="rId3"/>
          <a:srcRect l="39558" t="9480" r="38601" b="37546"/>
          <a:stretch>
            <a:fillRect/>
          </a:stretch>
        </p:blipFill>
        <p:spPr>
          <a:xfrm>
            <a:off x="3895754" y="8960569"/>
            <a:ext cx="668036" cy="782284"/>
          </a:xfrm>
          <a:prstGeom prst="rect">
            <a:avLst/>
          </a:prstGeom>
        </p:spPr>
      </p:pic>
      <p:pic>
        <p:nvPicPr>
          <p:cNvPr id="15" name="图片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140" y="9047141"/>
            <a:ext cx="668036" cy="668036"/>
          </a:xfrm>
          <a:prstGeom prst="rect">
            <a:avLst/>
          </a:prstGeom>
        </p:spPr>
      </p:pic>
      <p:pic>
        <p:nvPicPr>
          <p:cNvPr id="16" name="图片 15">
            <a:extLst>
              <a:ext uri="{FF2B5EF4-FFF2-40B4-BE49-F238E27FC236}">
                <a16:creationId xmlns:a16="http://schemas.microsoft.com/office/drawing/2014/main" id="{2F4C11A7-0557-4F84-8C23-50FE9895261D}"/>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87212" y="976636"/>
            <a:ext cx="5185249" cy="3250906"/>
          </a:xfrm>
          <a:prstGeom prst="rect">
            <a:avLst/>
          </a:prstGeom>
          <a:noFill/>
          <a:ln>
            <a:noFill/>
          </a:ln>
        </p:spPr>
      </p:pic>
      <p:sp>
        <p:nvSpPr>
          <p:cNvPr id="17" name="文本框 16">
            <a:extLst>
              <a:ext uri="{FF2B5EF4-FFF2-40B4-BE49-F238E27FC236}">
                <a16:creationId xmlns:a16="http://schemas.microsoft.com/office/drawing/2014/main" id="{78BB4932-7580-45AF-9138-1975E6ED480D}"/>
              </a:ext>
            </a:extLst>
          </p:cNvPr>
          <p:cNvSpPr txBox="1"/>
          <p:nvPr/>
        </p:nvSpPr>
        <p:spPr>
          <a:xfrm>
            <a:off x="857626" y="4443948"/>
            <a:ext cx="5844419" cy="3352456"/>
          </a:xfrm>
          <a:prstGeom prst="rect">
            <a:avLst/>
          </a:prstGeom>
          <a:noFill/>
        </p:spPr>
        <p:txBody>
          <a:bodyPr wrap="square">
            <a:spAutoFit/>
          </a:bodyPr>
          <a:lstStyle/>
          <a:p>
            <a:pPr algn="just">
              <a:lnSpc>
                <a:spcPct val="150000"/>
              </a:lnSpc>
              <a:spcBef>
                <a:spcPts val="780"/>
              </a:spcBef>
              <a:spcAft>
                <a:spcPts val="1200"/>
              </a:spcAft>
            </a:pPr>
            <a:r>
              <a:rPr lang="en-US" altLang="zh-CN" sz="800" dirty="0">
                <a:latin typeface="Arial" pitchFamily="34" charset="0"/>
                <a:cs typeface="Arial" pitchFamily="34" charset="0"/>
              </a:rPr>
              <a:t>MEE signed with its Cambodian counterpart the Memorandum of Understanding between the Ministry of Ecology and Environment of the People's Republic of China and the Ministry of Environment of the Kingdom of Cambodia on Cooperation to Build a Low-carbon Demonstration Zone in November 2019. China will help Cambodia improve its capability to respond to climate change by providing equipment and materials including solar street lights, photovoltaic power generation systems, electric motorcycles and environmental monitoring equipment, offering capacity-building training, and jointly developing the plan for building a low-carbon demonstration zone.</a:t>
            </a:r>
            <a:endParaRPr lang="zh-CN" altLang="zh-CN" sz="800" dirty="0">
              <a:latin typeface="Arial" pitchFamily="34" charset="0"/>
              <a:cs typeface="Arial" pitchFamily="34" charset="0"/>
            </a:endParaRPr>
          </a:p>
          <a:p>
            <a:pPr algn="just">
              <a:lnSpc>
                <a:spcPct val="150000"/>
              </a:lnSpc>
              <a:spcBef>
                <a:spcPts val="780"/>
              </a:spcBef>
              <a:spcAft>
                <a:spcPts val="1200"/>
              </a:spcAft>
            </a:pPr>
            <a:r>
              <a:rPr lang="en-US" altLang="zh-CN" sz="800" dirty="0">
                <a:latin typeface="Arial" pitchFamily="34" charset="0"/>
                <a:cs typeface="Arial" pitchFamily="34" charset="0"/>
              </a:rPr>
              <a:t>The Chinese side stated that China has actively implemented the national strategy for addressing climate change, promoted international cooperation on climate change, and provided support for other developing countries to improve their capability to address climate change by implementing a series of South-South climate cooperation projects. The Cambodian Low-carbon Demonstration Zone is the first low-carbon demonstration zone project constructed with China's involvement.</a:t>
            </a:r>
            <a:endParaRPr lang="zh-CN" altLang="zh-CN" sz="800" dirty="0">
              <a:latin typeface="Arial" pitchFamily="34" charset="0"/>
              <a:cs typeface="Arial" pitchFamily="34" charset="0"/>
            </a:endParaRPr>
          </a:p>
          <a:p>
            <a:pPr algn="just">
              <a:lnSpc>
                <a:spcPct val="150000"/>
              </a:lnSpc>
              <a:spcBef>
                <a:spcPts val="780"/>
              </a:spcBef>
              <a:spcAft>
                <a:spcPts val="1200"/>
              </a:spcAft>
            </a:pPr>
            <a:r>
              <a:rPr lang="en-US" altLang="zh-CN" sz="800" dirty="0">
                <a:latin typeface="Arial" pitchFamily="34" charset="0"/>
                <a:cs typeface="Arial" pitchFamily="34" charset="0"/>
              </a:rPr>
              <a:t>The Cambodian side spoke highly of China's efforts and contributions in developing South-South climate cooperation. These equipment and materials provided by China will be put into use in Sihanoukville Port, which is of great significance for driving local green, low-carbon and sustainable development and enhancing Cambodia's capacity in tackling climate change. In the future, Cambodia will continue to work hand in hand with China and make new progress in cooperation in the field of environment and climate change.</a:t>
            </a:r>
            <a:endParaRPr lang="zh-CN" altLang="zh-CN" sz="800" dirty="0">
              <a:latin typeface="Arial" pitchFamily="34" charset="0"/>
              <a:cs typeface="Arial" pitchFamily="34" charset="0"/>
            </a:endParaRPr>
          </a:p>
        </p:txBody>
      </p:sp>
    </p:spTree>
    <p:extLst>
      <p:ext uri="{BB962C8B-B14F-4D97-AF65-F5344CB8AC3E}">
        <p14:creationId xmlns:p14="http://schemas.microsoft.com/office/powerpoint/2010/main" val="835252312"/>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TotalTime>
  <Words>555</Words>
  <Application>Microsoft Office PowerPoint</Application>
  <PresentationFormat>自定义</PresentationFormat>
  <Paragraphs>23</Paragraphs>
  <Slides>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vt:i4>
      </vt:variant>
    </vt:vector>
  </HeadingPairs>
  <TitlesOfParts>
    <vt:vector size="9" baseType="lpstr">
      <vt:lpstr>等线</vt:lpstr>
      <vt:lpstr>宋体</vt:lpstr>
      <vt:lpstr>Arial</vt:lpstr>
      <vt:lpstr>Calibri</vt:lpstr>
      <vt:lpstr>Calibri Light</vt:lpstr>
      <vt:lpstr>Times New Roman</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chentyhk@gmail.com</cp:lastModifiedBy>
  <cp:revision>171</cp:revision>
  <cp:lastPrinted>2020-03-28T16:22:00Z</cp:lastPrinted>
  <dcterms:created xsi:type="dcterms:W3CDTF">2020-03-28T14:48:00Z</dcterms:created>
  <dcterms:modified xsi:type="dcterms:W3CDTF">2021-01-26T09:05:39Z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