
<file path=[Content_Types].xml><?xml version="1.0" encoding="utf-8"?>
<Types xmlns="http://schemas.openxmlformats.org/package/2006/content-types">
  <Default Extension="jpeg" ContentType="image/jpeg"/>
  <Default Extension="jpg" ContentType="image/jpeg"/>
  <Default Extension="php"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0" r:id="rId2"/>
    <p:sldId id="261" r:id="rId3"/>
  </p:sldIdLst>
  <p:sldSz cx="7559675" cy="1069181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476"/>
    <a:srgbClr val="1EA4BF"/>
    <a:srgbClr val="0077BB"/>
    <a:srgbClr val="C8DD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76"/>
  </p:normalViewPr>
  <p:slideViewPr>
    <p:cSldViewPr snapToGrid="0">
      <p:cViewPr varScale="1">
        <p:scale>
          <a:sx n="65" d="100"/>
          <a:sy n="65" d="100"/>
        </p:scale>
        <p:origin x="364" y="60"/>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2021/1/26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70738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9E75B1-6741-48F9-BA65-271FBF55C914}" type="datetimeFigureOut">
              <a:rPr lang="zh-CN" altLang="en-US" smtClean="0"/>
              <a:t>2021/1/26</a:t>
            </a:fld>
            <a:endParaRPr lang="zh-CN" altLang="en-US"/>
          </a:p>
        </p:txBody>
      </p:sp>
      <p:sp>
        <p:nvSpPr>
          <p:cNvPr id="4" name="幻灯片图像占位符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6CE59-415D-42A7-8FFF-950443C37307}" type="slidenum">
              <a:rPr lang="zh-CN" altLang="en-US" smtClean="0"/>
              <a:t>‹#›</a:t>
            </a:fld>
            <a:endParaRPr lang="zh-CN" altLang="en-US"/>
          </a:p>
        </p:txBody>
      </p:sp>
    </p:spTree>
    <p:extLst>
      <p:ext uri="{BB962C8B-B14F-4D97-AF65-F5344CB8AC3E}">
        <p14:creationId xmlns:p14="http://schemas.microsoft.com/office/powerpoint/2010/main" val="3754605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256CE59-415D-42A7-8FFF-950443C3730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t>2</a:t>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extLst>
      <p:ext uri="{BB962C8B-B14F-4D97-AF65-F5344CB8AC3E}">
        <p14:creationId xmlns:p14="http://schemas.microsoft.com/office/powerpoint/2010/main" val="1055183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4" name="Content Placeholder 3"/>
          <p:cNvSpPr>
            <a:spLocks noGrp="1"/>
          </p:cNvSpPr>
          <p:nvPr>
            <p:ph sz="half" idx="2" hasCustomPrompt="1"/>
          </p:nvPr>
        </p:nvSpPr>
        <p:spPr>
          <a:xfrm>
            <a:off x="520713" y="3905482"/>
            <a:ext cx="3198096" cy="57443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0">
                <a:solidFill>
                  <a:schemeClr val="tx1">
                    <a:tint val="75000"/>
                  </a:schemeClr>
                </a:solidFill>
              </a:defRPr>
            </a:lvl1p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0">
                <a:solidFill>
                  <a:schemeClr val="tx1">
                    <a:tint val="75000"/>
                  </a:schemeClr>
                </a:solidFill>
              </a:defRPr>
            </a:lvl1pPr>
          </a:lstStyle>
          <a:p>
            <a:fld id="{F6D98EFF-9A60-41E1-9A75-6E357977696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h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descr="湖边有山&#10;&#10;描述已自动生成"/>
          <p:cNvPicPr>
            <a:picLocks noChangeAspect="1"/>
          </p:cNvPicPr>
          <p:nvPr/>
        </p:nvPicPr>
        <p:blipFill rotWithShape="1">
          <a:blip r:embed="rId2">
            <a:extLst>
              <a:ext uri="{28A0092B-C50C-407E-A947-70E740481C1C}">
                <a14:useLocalDpi xmlns:a14="http://schemas.microsoft.com/office/drawing/2010/main" val="0"/>
              </a:ext>
            </a:extLst>
          </a:blip>
          <a:srcRect t="-340" b="15895"/>
          <a:stretch>
            <a:fillRect/>
          </a:stretch>
        </p:blipFill>
        <p:spPr>
          <a:xfrm>
            <a:off x="1905" y="-10148"/>
            <a:ext cx="7582535" cy="3043233"/>
          </a:xfrm>
          <a:prstGeom prst="rect">
            <a:avLst/>
          </a:prstGeom>
        </p:spPr>
      </p:pic>
      <p:sp>
        <p:nvSpPr>
          <p:cNvPr id="3" name="矩形 2"/>
          <p:cNvSpPr/>
          <p:nvPr/>
        </p:nvSpPr>
        <p:spPr>
          <a:xfrm>
            <a:off x="0" y="2743200"/>
            <a:ext cx="7559675" cy="318977"/>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b="1" dirty="0">
                <a:latin typeface="Arial" pitchFamily="34" charset="0"/>
                <a:cs typeface="Arial" pitchFamily="34" charset="0"/>
              </a:rPr>
              <a:t>                 Issue 1, 2021</a:t>
            </a:r>
            <a:r>
              <a:rPr lang="zh-CN" altLang="en-US" sz="1200" b="1" dirty="0">
                <a:latin typeface="Arial" pitchFamily="34" charset="0"/>
                <a:cs typeface="Arial" pitchFamily="34" charset="0"/>
              </a:rPr>
              <a:t>                                                                                                          </a:t>
            </a:r>
            <a:r>
              <a:rPr lang="en-US" altLang="zh-CN" sz="1200" b="1" dirty="0">
                <a:latin typeface="Arial" pitchFamily="34" charset="0"/>
                <a:cs typeface="Arial" pitchFamily="34" charset="0"/>
              </a:rPr>
              <a:t>Jan. 7, 2021</a:t>
            </a:r>
            <a:endParaRPr lang="zh-CN" altLang="en-US" sz="1200" b="1" dirty="0">
              <a:latin typeface="Arial" pitchFamily="34" charset="0"/>
              <a:cs typeface="Arial" pitchFamily="34" charset="0"/>
            </a:endParaRPr>
          </a:p>
        </p:txBody>
      </p:sp>
      <p:sp>
        <p:nvSpPr>
          <p:cNvPr id="5" name="文本框 4"/>
          <p:cNvSpPr txBox="1"/>
          <p:nvPr/>
        </p:nvSpPr>
        <p:spPr>
          <a:xfrm>
            <a:off x="2336171" y="4794758"/>
            <a:ext cx="4653279" cy="2070054"/>
          </a:xfrm>
          <a:prstGeom prst="rect">
            <a:avLst/>
          </a:prstGeom>
          <a:noFill/>
        </p:spPr>
        <p:txBody>
          <a:bodyPr wrap="square" rtlCol="0">
            <a:spAutoFit/>
          </a:bodyPr>
          <a:lstStyle/>
          <a:p>
            <a:pPr algn="just">
              <a:lnSpc>
                <a:spcPct val="150000"/>
              </a:lnSpc>
              <a:spcAft>
                <a:spcPts val="1200"/>
              </a:spcAft>
            </a:pPr>
            <a:r>
              <a:rPr lang="en-US" altLang="zh-CN" sz="800" dirty="0">
                <a:latin typeface="Arial" pitchFamily="34" charset="0"/>
                <a:cs typeface="Arial" pitchFamily="34" charset="0"/>
              </a:rPr>
              <a:t>The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Environmental Cooperation Center (LMEC) is actively implementing the Green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Initiative, with a bid to improve the environmental governance capabilities of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countries and jointly promote green and sustainable development of the region. The China-Laos automatic atmospheric environmental monitoring demonstration project is a part of the “Green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Initiative”.</a:t>
            </a:r>
          </a:p>
          <a:p>
            <a:pPr algn="just">
              <a:lnSpc>
                <a:spcPct val="150000"/>
              </a:lnSpc>
              <a:spcAft>
                <a:spcPts val="1200"/>
              </a:spcAft>
            </a:pPr>
            <a:r>
              <a:rPr lang="en-US" altLang="zh-CN" sz="800" dirty="0">
                <a:latin typeface="Arial" pitchFamily="34" charset="0"/>
                <a:cs typeface="Arial" pitchFamily="34" charset="0"/>
              </a:rPr>
              <a:t>Recently, with the support from the special fund for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Cooperation (LMC) and funds from enterprises concerned, the equipment for continuous automatic monitoring of air quality supplied by the LMEC to the Ministry of Natural Resources and Environment of Laos has arrived Vientiane. The equipment will be housed in the Laos National Convention Center, according to a plan.</a:t>
            </a:r>
          </a:p>
        </p:txBody>
      </p:sp>
      <p:sp>
        <p:nvSpPr>
          <p:cNvPr id="4" name="矩形 3"/>
          <p:cNvSpPr/>
          <p:nvPr/>
        </p:nvSpPr>
        <p:spPr>
          <a:xfrm>
            <a:off x="2345143" y="3442525"/>
            <a:ext cx="4962742" cy="1477328"/>
          </a:xfrm>
          <a:prstGeom prst="rect">
            <a:avLst/>
          </a:prstGeom>
        </p:spPr>
        <p:txBody>
          <a:bodyPr wrap="square">
            <a:spAutoFit/>
          </a:bodyPr>
          <a:lstStyle/>
          <a:p>
            <a:r>
              <a:rPr lang="en-US" altLang="zh-CN" b="1" dirty="0">
                <a:solidFill>
                  <a:srgbClr val="2A7476"/>
                </a:solidFill>
                <a:latin typeface="Arial" pitchFamily="34" charset="0"/>
                <a:ea typeface="黑体" panose="02010609060101010101" charset="-122"/>
                <a:cs typeface="Arial" pitchFamily="34" charset="0"/>
              </a:rPr>
              <a:t>Green </a:t>
            </a:r>
            <a:r>
              <a:rPr lang="en-US" altLang="zh-CN" b="1" dirty="0" err="1">
                <a:solidFill>
                  <a:srgbClr val="2A7476"/>
                </a:solidFill>
                <a:latin typeface="Arial" pitchFamily="34" charset="0"/>
                <a:ea typeface="黑体" panose="02010609060101010101" charset="-122"/>
                <a:cs typeface="Arial" pitchFamily="34" charset="0"/>
              </a:rPr>
              <a:t>Lancang</a:t>
            </a:r>
            <a:r>
              <a:rPr lang="en-US" altLang="zh-CN" b="1" dirty="0">
                <a:solidFill>
                  <a:srgbClr val="2A7476"/>
                </a:solidFill>
                <a:latin typeface="Arial" pitchFamily="34" charset="0"/>
                <a:ea typeface="黑体" panose="02010609060101010101" charset="-122"/>
                <a:cs typeface="Arial" pitchFamily="34" charset="0"/>
              </a:rPr>
              <a:t>-Mekong Initiative: </a:t>
            </a:r>
          </a:p>
          <a:p>
            <a:r>
              <a:rPr lang="en-US" altLang="zh-CN" b="1" dirty="0">
                <a:solidFill>
                  <a:srgbClr val="2A7476"/>
                </a:solidFill>
                <a:latin typeface="Arial" pitchFamily="34" charset="0"/>
                <a:ea typeface="黑体" panose="02010609060101010101" charset="-122"/>
                <a:cs typeface="Arial" pitchFamily="34" charset="0"/>
              </a:rPr>
              <a:t>China-Laos Automatic Atmospheric Environmental Monitoring Demonstration Equipment Arrives Vientiane</a:t>
            </a:r>
            <a:endParaRPr lang="zh-CN" altLang="zh-CN" b="1" dirty="0">
              <a:solidFill>
                <a:srgbClr val="2A7476"/>
              </a:solidFill>
              <a:latin typeface="Arial" pitchFamily="34" charset="0"/>
              <a:ea typeface="黑体" panose="02010609060101010101" charset="-122"/>
              <a:cs typeface="Arial" pitchFamily="34" charset="0"/>
            </a:endParaRPr>
          </a:p>
          <a:p>
            <a:endParaRPr lang="zh-CN" altLang="zh-CN" b="1" dirty="0">
              <a:solidFill>
                <a:srgbClr val="2A7476"/>
              </a:solidFill>
              <a:latin typeface="Arial" pitchFamily="34" charset="0"/>
              <a:ea typeface="黑体" panose="02010609060101010101" charset="-122"/>
              <a:cs typeface="Arial" pitchFamily="34" charset="0"/>
            </a:endParaRPr>
          </a:p>
        </p:txBody>
      </p:sp>
      <p:sp>
        <p:nvSpPr>
          <p:cNvPr id="6" name="AutoShape 2" descr="http://www.chinaaseanenv.org/lmzx/xwhhd/lmzxxw/201903/W02019032569830741234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3" name="矩形 12"/>
          <p:cNvSpPr/>
          <p:nvPr/>
        </p:nvSpPr>
        <p:spPr>
          <a:xfrm>
            <a:off x="-635" y="1270"/>
            <a:ext cx="2411095" cy="2743200"/>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8255" y="160655"/>
            <a:ext cx="7582535" cy="198755"/>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a:buClrTx/>
              <a:buSzTx/>
              <a:buFontTx/>
            </a:pPr>
            <a:endParaRPr lang="zh-CN" altLang="en-US" sz="1200" b="1">
              <a:sym typeface="+mn-ea"/>
            </a:endParaRPr>
          </a:p>
        </p:txBody>
      </p:sp>
      <p:sp>
        <p:nvSpPr>
          <p:cNvPr id="16" name="矩形 15"/>
          <p:cNvSpPr/>
          <p:nvPr/>
        </p:nvSpPr>
        <p:spPr>
          <a:xfrm>
            <a:off x="2373321" y="845424"/>
            <a:ext cx="5230495" cy="1200329"/>
          </a:xfrm>
          <a:prstGeom prst="rect">
            <a:avLst/>
          </a:prstGeom>
          <a:noFill/>
          <a:ln>
            <a:noFill/>
          </a:ln>
        </p:spPr>
        <p:txBody>
          <a:bodyPr wrap="square" rtlCol="0" anchor="t">
            <a:spAutoFit/>
          </a:bodyPr>
          <a:lstStyle/>
          <a:p>
            <a:pPr algn="ctr"/>
            <a:r>
              <a:rPr lang="en-US"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rPr>
              <a:t>N</a:t>
            </a:r>
            <a:r>
              <a:rPr lang="en-US" altLang="zh-CN"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rPr>
              <a:t>ewsletter</a:t>
            </a:r>
            <a:endParaRPr lang="en-US"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endParaRPr>
          </a:p>
        </p:txBody>
      </p:sp>
      <p:sp>
        <p:nvSpPr>
          <p:cNvPr id="20" name="矩形 19"/>
          <p:cNvSpPr/>
          <p:nvPr/>
        </p:nvSpPr>
        <p:spPr>
          <a:xfrm>
            <a:off x="0" y="154940"/>
            <a:ext cx="2416810" cy="213360"/>
          </a:xfrm>
          <a:prstGeom prst="rect">
            <a:avLst/>
          </a:prstGeom>
          <a:solidFill>
            <a:srgbClr val="C8DD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7" name="图片 26"/>
          <p:cNvPicPr>
            <a:picLocks noChangeAspect="1"/>
          </p:cNvPicPr>
          <p:nvPr/>
        </p:nvPicPr>
        <p:blipFill rotWithShape="1">
          <a:blip r:embed="rId3"/>
          <a:srcRect t="60815"/>
          <a:stretch>
            <a:fillRect/>
          </a:stretch>
        </p:blipFill>
        <p:spPr>
          <a:xfrm>
            <a:off x="-64559" y="1625163"/>
            <a:ext cx="2569407" cy="487843"/>
          </a:xfrm>
          <a:prstGeom prst="rect">
            <a:avLst/>
          </a:prstGeom>
        </p:spPr>
      </p:pic>
      <p:cxnSp>
        <p:nvCxnSpPr>
          <p:cNvPr id="18" name="直接连接符 17"/>
          <p:cNvCxnSpPr/>
          <p:nvPr/>
        </p:nvCxnSpPr>
        <p:spPr>
          <a:xfrm>
            <a:off x="2410460" y="4645752"/>
            <a:ext cx="4653280" cy="0"/>
          </a:xfrm>
          <a:prstGeom prst="line">
            <a:avLst/>
          </a:prstGeom>
          <a:ln w="28575" cmpd="sng">
            <a:solidFill>
              <a:srgbClr val="1EA4BF"/>
            </a:solidFill>
            <a:prstDash val="solid"/>
          </a:ln>
        </p:spPr>
        <p:style>
          <a:lnRef idx="3">
            <a:schemeClr val="accent5"/>
          </a:lnRef>
          <a:fillRef idx="0">
            <a:schemeClr val="accent5"/>
          </a:fillRef>
          <a:effectRef idx="2">
            <a:schemeClr val="accent5"/>
          </a:effectRef>
          <a:fontRef idx="minor">
            <a:schemeClr val="tx1"/>
          </a:fontRef>
        </p:style>
      </p:cxnSp>
      <p:sp>
        <p:nvSpPr>
          <p:cNvPr id="14" name="椭圆 13"/>
          <p:cNvSpPr/>
          <p:nvPr/>
        </p:nvSpPr>
        <p:spPr>
          <a:xfrm>
            <a:off x="970762" y="1050892"/>
            <a:ext cx="498764" cy="4987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descr="澜湄Log"/>
          <p:cNvPicPr>
            <a:picLocks noChangeAspect="1"/>
          </p:cNvPicPr>
          <p:nvPr/>
        </p:nvPicPr>
        <p:blipFill rotWithShape="1">
          <a:blip r:embed="rId4"/>
          <a:srcRect t="9480" b="37546"/>
          <a:stretch>
            <a:fillRect/>
          </a:stretch>
        </p:blipFill>
        <p:spPr>
          <a:xfrm>
            <a:off x="30220" y="970597"/>
            <a:ext cx="2368550" cy="605790"/>
          </a:xfrm>
          <a:prstGeom prst="rect">
            <a:avLst/>
          </a:prstGeom>
        </p:spPr>
      </p:pic>
      <p:sp>
        <p:nvSpPr>
          <p:cNvPr id="2" name="文本框 1"/>
          <p:cNvSpPr txBox="1"/>
          <p:nvPr/>
        </p:nvSpPr>
        <p:spPr>
          <a:xfrm>
            <a:off x="2610259" y="10089241"/>
            <a:ext cx="2339153" cy="215444"/>
          </a:xfrm>
          <a:prstGeom prst="rect">
            <a:avLst/>
          </a:prstGeom>
          <a:noFill/>
        </p:spPr>
        <p:txBody>
          <a:bodyPr wrap="square" rtlCol="0">
            <a:spAutoFit/>
          </a:bodyPr>
          <a:lstStyle/>
          <a:p>
            <a:pPr algn="ctr"/>
            <a:r>
              <a:rPr lang="en-US" altLang="zh-CN" sz="800" dirty="0">
                <a:latin typeface="Arial" pitchFamily="34" charset="0"/>
                <a:cs typeface="Arial" pitchFamily="34" charset="0"/>
              </a:rPr>
              <a:t>Photo: scene of the workshop at LMEC</a:t>
            </a:r>
            <a:endParaRPr lang="zh-CN" altLang="en-US" sz="800" dirty="0">
              <a:latin typeface="Arial" pitchFamily="34" charset="0"/>
              <a:cs typeface="Arial" pitchFamily="34" charset="0"/>
            </a:endParaRPr>
          </a:p>
        </p:txBody>
      </p:sp>
      <p:pic>
        <p:nvPicPr>
          <p:cNvPr id="24" name="图片 23">
            <a:extLst>
              <a:ext uri="{FF2B5EF4-FFF2-40B4-BE49-F238E27FC236}">
                <a16:creationId xmlns:a16="http://schemas.microsoft.com/office/drawing/2014/main" id="{C7600FE1-DEDE-4551-A5E5-2D7632074B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234" y="5018605"/>
            <a:ext cx="1604072" cy="1604072"/>
          </a:xfrm>
          <a:prstGeom prst="rect">
            <a:avLst/>
          </a:prstGeom>
        </p:spPr>
      </p:pic>
      <p:pic>
        <p:nvPicPr>
          <p:cNvPr id="22" name="图片 21">
            <a:extLst>
              <a:ext uri="{FF2B5EF4-FFF2-40B4-BE49-F238E27FC236}">
                <a16:creationId xmlns:a16="http://schemas.microsoft.com/office/drawing/2014/main" id="{C3DC08EC-2333-4D41-A6E3-A6F42CB174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97084" y="7105545"/>
            <a:ext cx="5165505" cy="2983696"/>
          </a:xfrm>
          <a:prstGeom prst="rect">
            <a:avLst/>
          </a:prstGeom>
        </p:spPr>
      </p:pic>
    </p:spTree>
    <p:extLst>
      <p:ext uri="{BB962C8B-B14F-4D97-AF65-F5344CB8AC3E}">
        <p14:creationId xmlns:p14="http://schemas.microsoft.com/office/powerpoint/2010/main" val="1943957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a:xfrm>
            <a:off x="1209675" y="8744162"/>
            <a:ext cx="5844419" cy="0"/>
          </a:xfrm>
          <a:prstGeom prst="line">
            <a:avLst/>
          </a:prstGeom>
          <a:ln>
            <a:solidFill>
              <a:srgbClr val="00A0E9"/>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558100" y="8638701"/>
            <a:ext cx="2292350" cy="1938992"/>
          </a:xfrm>
          <a:prstGeom prst="rect">
            <a:avLst/>
          </a:prstGeom>
          <a:noFill/>
        </p:spPr>
        <p:txBody>
          <a:bodyPr wrap="square" rtlCol="0">
            <a:spAutoFit/>
          </a:bodyPr>
          <a:lstStyle/>
          <a:p>
            <a:r>
              <a:rPr lang="en-US" altLang="zh-CN" sz="800" b="1" dirty="0">
                <a:solidFill>
                  <a:srgbClr val="00A0E9"/>
                </a:solidFill>
                <a:latin typeface="Arial" pitchFamily="34" charset="0"/>
                <a:ea typeface="等线" panose="02010600030101010101" pitchFamily="2" charset="-122"/>
                <a:cs typeface="Arial" pitchFamily="34" charset="0"/>
              </a:rPr>
              <a:t>Contact Us</a:t>
            </a:r>
          </a:p>
          <a:p>
            <a:endParaRPr lang="en-US" altLang="zh-CN" sz="800" dirty="0">
              <a:latin typeface="Arial" pitchFamily="34" charset="0"/>
              <a:ea typeface="等线" panose="02010600030101010101" pitchFamily="2" charset="-122"/>
              <a:cs typeface="Arial" pitchFamily="34" charset="0"/>
            </a:endParaRPr>
          </a:p>
          <a:p>
            <a:r>
              <a:rPr lang="en-US" altLang="zh-CN" sz="800" b="1" dirty="0">
                <a:latin typeface="Arial" pitchFamily="34" charset="0"/>
                <a:ea typeface="等线" panose="02010600030101010101" pitchFamily="2" charset="-122"/>
                <a:cs typeface="Arial" pitchFamily="34" charset="0"/>
              </a:rPr>
              <a:t>Lancang-Mekong Environmental Cooperation Center</a:t>
            </a:r>
            <a:endParaRPr lang="zh-CN" altLang="en-US" sz="800" b="1" dirty="0">
              <a:latin typeface="Arial" pitchFamily="34" charset="0"/>
              <a:ea typeface="等线" panose="02010600030101010101" pitchFamily="2" charset="-122"/>
              <a:cs typeface="Arial" pitchFamily="34" charset="0"/>
            </a:endParaRPr>
          </a:p>
          <a:p>
            <a:r>
              <a:rPr lang="en-US" altLang="zh-CN" sz="800" b="1" dirty="0">
                <a:latin typeface="Arial" pitchFamily="34" charset="0"/>
                <a:ea typeface="等线" panose="02010600030101010101" pitchFamily="2" charset="-122"/>
                <a:cs typeface="Arial" pitchFamily="34" charset="0"/>
              </a:rPr>
              <a:t>Foreign </a:t>
            </a:r>
            <a:r>
              <a:rPr lang="en-US" altLang="zh-CN" sz="800" b="1" dirty="0">
                <a:latin typeface="Arial" pitchFamily="34" charset="0"/>
                <a:cs typeface="Arial" pitchFamily="34" charset="0"/>
              </a:rPr>
              <a:t>Environmental Cooperation Center, Ministry of Ecology and Environment</a:t>
            </a:r>
            <a:endParaRPr lang="en-US" altLang="zh-CN" sz="800" b="1" dirty="0">
              <a:latin typeface="Arial" pitchFamily="34" charset="0"/>
              <a:ea typeface="等线" panose="02010600030101010101" pitchFamily="2" charset="-122"/>
              <a:cs typeface="Arial" pitchFamily="34" charset="0"/>
            </a:endParaRPr>
          </a:p>
          <a:p>
            <a:r>
              <a:rPr lang="en-US" altLang="zh-CN" sz="800" dirty="0">
                <a:latin typeface="Arial" pitchFamily="34" charset="0"/>
                <a:cs typeface="Arial" pitchFamily="34" charset="0"/>
              </a:rPr>
              <a:t>5 </a:t>
            </a:r>
            <a:r>
              <a:rPr lang="en-US" altLang="zh-CN" sz="800" dirty="0" err="1">
                <a:latin typeface="Arial" pitchFamily="34" charset="0"/>
                <a:cs typeface="Arial" pitchFamily="34" charset="0"/>
              </a:rPr>
              <a:t>Houyingfang</a:t>
            </a:r>
            <a:r>
              <a:rPr lang="en-US" altLang="zh-CN" sz="800" dirty="0">
                <a:latin typeface="Arial" pitchFamily="34" charset="0"/>
                <a:cs typeface="Arial" pitchFamily="34" charset="0"/>
              </a:rPr>
              <a:t> Hutong, </a:t>
            </a:r>
            <a:r>
              <a:rPr lang="en-US" altLang="zh-CN" sz="800" dirty="0" err="1">
                <a:latin typeface="Arial" pitchFamily="34" charset="0"/>
                <a:cs typeface="Arial" pitchFamily="34" charset="0"/>
              </a:rPr>
              <a:t>Xicheng</a:t>
            </a:r>
            <a:r>
              <a:rPr lang="en-US" altLang="zh-CN" sz="800" dirty="0">
                <a:latin typeface="Arial" pitchFamily="34" charset="0"/>
                <a:cs typeface="Arial" pitchFamily="34" charset="0"/>
              </a:rPr>
              <a:t> District, Beijing</a:t>
            </a:r>
          </a:p>
          <a:p>
            <a:r>
              <a:rPr lang="en-US" altLang="zh-CN" sz="800" dirty="0">
                <a:latin typeface="Arial" pitchFamily="34" charset="0"/>
                <a:cs typeface="Arial" pitchFamily="34" charset="0"/>
              </a:rPr>
              <a:t>Postal Code:</a:t>
            </a:r>
            <a:r>
              <a:rPr lang="zh-CN" altLang="en-US" sz="800" dirty="0">
                <a:latin typeface="Arial" pitchFamily="34" charset="0"/>
                <a:cs typeface="Arial" pitchFamily="34" charset="0"/>
              </a:rPr>
              <a:t> </a:t>
            </a:r>
            <a:r>
              <a:rPr lang="en-US" altLang="zh-CN" sz="800" dirty="0">
                <a:latin typeface="Arial" pitchFamily="34" charset="0"/>
                <a:ea typeface="等线" panose="02010600030101010101" pitchFamily="2" charset="-122"/>
                <a:cs typeface="Arial" pitchFamily="34" charset="0"/>
              </a:rPr>
              <a:t>100035</a:t>
            </a:r>
          </a:p>
          <a:p>
            <a:pPr algn="l"/>
            <a:r>
              <a:rPr lang="en-US" altLang="zh-CN" sz="800" dirty="0">
                <a:latin typeface="Arial" pitchFamily="34" charset="0"/>
                <a:ea typeface="等线" panose="02010600030101010101" pitchFamily="2" charset="-122"/>
                <a:cs typeface="Arial" pitchFamily="34" charset="0"/>
              </a:rPr>
              <a:t>Tel: </a:t>
            </a:r>
            <a:r>
              <a:rPr lang="en-US" altLang="zh-CN" sz="800" dirty="0">
                <a:solidFill>
                  <a:srgbClr val="231815"/>
                </a:solidFill>
                <a:latin typeface="Arial" pitchFamily="34" charset="0"/>
                <a:cs typeface="Arial" pitchFamily="34" charset="0"/>
              </a:rPr>
              <a:t>+86-10-82268277/8221</a:t>
            </a:r>
          </a:p>
          <a:p>
            <a:r>
              <a:rPr lang="en-US" altLang="zh-CN" sz="800" dirty="0">
                <a:solidFill>
                  <a:srgbClr val="231815"/>
                </a:solidFill>
                <a:latin typeface="Arial" pitchFamily="34" charset="0"/>
                <a:cs typeface="Arial" pitchFamily="34" charset="0"/>
              </a:rPr>
              <a:t>Fax: +86-10-82200579</a:t>
            </a:r>
          </a:p>
          <a:p>
            <a:pPr algn="l"/>
            <a:r>
              <a:rPr lang="en-US" altLang="zh-CN" sz="800" dirty="0">
                <a:solidFill>
                  <a:srgbClr val="231815"/>
                </a:solidFill>
                <a:latin typeface="Arial" pitchFamily="34" charset="0"/>
                <a:cs typeface="Arial" pitchFamily="34" charset="0"/>
              </a:rPr>
              <a:t>E-mail:</a:t>
            </a:r>
            <a:r>
              <a:rPr lang="zh-CN" altLang="en-US" sz="800" dirty="0">
                <a:solidFill>
                  <a:srgbClr val="231815"/>
                </a:solidFill>
                <a:latin typeface="Arial" pitchFamily="34" charset="0"/>
                <a:cs typeface="Arial" pitchFamily="34" charset="0"/>
              </a:rPr>
              <a:t> </a:t>
            </a:r>
            <a:r>
              <a:rPr lang="en-US" altLang="zh-CN" sz="800" dirty="0">
                <a:solidFill>
                  <a:srgbClr val="231815"/>
                </a:solidFill>
                <a:latin typeface="Arial" pitchFamily="34" charset="0"/>
                <a:cs typeface="Arial" pitchFamily="34" charset="0"/>
              </a:rPr>
              <a:t>tang.huaqing@fecomee.org.cn</a:t>
            </a:r>
          </a:p>
          <a:p>
            <a:pPr algn="l"/>
            <a:r>
              <a:rPr lang="en-US" altLang="zh-CN" sz="800" dirty="0">
                <a:solidFill>
                  <a:srgbClr val="231815"/>
                </a:solidFill>
                <a:latin typeface="Arial" pitchFamily="34" charset="0"/>
                <a:cs typeface="Arial" pitchFamily="34" charset="0"/>
              </a:rPr>
              <a:t>             li.xia@fecomee.org.cn</a:t>
            </a:r>
          </a:p>
          <a:p>
            <a:pPr algn="l"/>
            <a:r>
              <a:rPr lang="en-US" altLang="zh-CN" sz="800" dirty="0">
                <a:solidFill>
                  <a:srgbClr val="231815"/>
                </a:solidFill>
                <a:latin typeface="Arial" pitchFamily="34" charset="0"/>
                <a:cs typeface="Arial" pitchFamily="34" charset="0"/>
              </a:rPr>
              <a:t>Website: http://www.mepfeco.org.cn</a:t>
            </a:r>
          </a:p>
          <a:p>
            <a:pPr algn="l"/>
            <a:r>
              <a:rPr lang="en-US" altLang="zh-CN" sz="800" dirty="0">
                <a:solidFill>
                  <a:srgbClr val="231815"/>
                </a:solidFill>
                <a:latin typeface="Arial" pitchFamily="34" charset="0"/>
                <a:cs typeface="Arial" pitchFamily="34" charset="0"/>
              </a:rPr>
              <a:t>WeChat Official Account: </a:t>
            </a:r>
            <a:r>
              <a:rPr lang="en-US" altLang="zh-CN" sz="800" dirty="0" err="1">
                <a:solidFill>
                  <a:srgbClr val="231815"/>
                </a:solidFill>
                <a:latin typeface="Arial" pitchFamily="34" charset="0"/>
                <a:cs typeface="Arial" pitchFamily="34" charset="0"/>
              </a:rPr>
              <a:t>lancang-mekongec</a:t>
            </a:r>
            <a:endParaRPr lang="zh-CN" altLang="en-US" sz="800" dirty="0">
              <a:latin typeface="Arial" pitchFamily="34" charset="0"/>
              <a:ea typeface="等线" panose="02010600030101010101" pitchFamily="2" charset="-122"/>
              <a:cs typeface="Arial" pitchFamily="34" charset="0"/>
            </a:endParaRPr>
          </a:p>
        </p:txBody>
      </p:sp>
      <p:sp>
        <p:nvSpPr>
          <p:cNvPr id="11" name="文本框 10"/>
          <p:cNvSpPr txBox="1"/>
          <p:nvPr/>
        </p:nvSpPr>
        <p:spPr>
          <a:xfrm>
            <a:off x="2926265" y="9942483"/>
            <a:ext cx="4014686" cy="523220"/>
          </a:xfrm>
          <a:prstGeom prst="rect">
            <a:avLst/>
          </a:prstGeom>
          <a:noFill/>
        </p:spPr>
        <p:txBody>
          <a:bodyPr wrap="square">
            <a:spAutoFit/>
          </a:bodyPr>
          <a:lstStyle/>
          <a:p>
            <a:pPr algn="ctr"/>
            <a:r>
              <a:rPr lang="en-US" altLang="zh-CN" sz="700" b="1" i="0" u="none" strike="noStrike" baseline="0" dirty="0">
                <a:solidFill>
                  <a:srgbClr val="231815"/>
                </a:solidFill>
                <a:latin typeface="Times New Roman" panose="02020603050405020304" pitchFamily="18" charset="0"/>
                <a:cs typeface="Times New Roman" panose="02020603050405020304" pitchFamily="18" charset="0"/>
              </a:rPr>
              <a:t>About LMEC</a:t>
            </a:r>
            <a:r>
              <a:rPr lang="en-US" altLang="zh-CN" sz="700" b="0" i="0" u="none" strike="noStrike" baseline="0" dirty="0">
                <a:solidFill>
                  <a:srgbClr val="231815"/>
                </a:solidFill>
                <a:latin typeface="Times New Roman" panose="02020603050405020304" pitchFamily="18" charset="0"/>
                <a:cs typeface="Times New Roman" panose="02020603050405020304" pitchFamily="18" charset="0"/>
              </a:rPr>
              <a:t>: </a:t>
            </a:r>
            <a:r>
              <a:rPr lang="en-US" altLang="zh-CN" sz="700" dirty="0" err="1">
                <a:latin typeface="Times New Roman" panose="02020603050405020304" pitchFamily="18" charset="0"/>
                <a:ea typeface="等线" panose="02010600030101010101" pitchFamily="2" charset="-122"/>
                <a:cs typeface="Times New Roman" panose="02020603050405020304" pitchFamily="18" charset="0"/>
              </a:rPr>
              <a:t>Lancang</a:t>
            </a:r>
            <a:r>
              <a:rPr lang="en-US" altLang="zh-CN" sz="700" dirty="0">
                <a:latin typeface="Times New Roman" panose="02020603050405020304" pitchFamily="18" charset="0"/>
                <a:ea typeface="等线" panose="02010600030101010101" pitchFamily="2" charset="-122"/>
                <a:cs typeface="Times New Roman" panose="02020603050405020304" pitchFamily="18" charset="0"/>
              </a:rPr>
              <a:t>-Mekong Environmental Cooperation(LMEC), established in 2017 in Beijing, China, aims to boost the capacity of environmental governance of each country and achieve regional sustainable development through the promotion of environmental cooperation among the </a:t>
            </a:r>
            <a:r>
              <a:rPr lang="en-US" altLang="zh-CN" sz="700" dirty="0" err="1">
                <a:latin typeface="Times New Roman" panose="02020603050405020304" pitchFamily="18" charset="0"/>
                <a:ea typeface="等线" panose="02010600030101010101" pitchFamily="2" charset="-122"/>
                <a:cs typeface="Times New Roman" panose="02020603050405020304" pitchFamily="18" charset="0"/>
              </a:rPr>
              <a:t>Lancang</a:t>
            </a:r>
            <a:r>
              <a:rPr lang="en-US" altLang="zh-CN" sz="700" dirty="0">
                <a:latin typeface="Times New Roman" panose="02020603050405020304" pitchFamily="18" charset="0"/>
                <a:ea typeface="等线" panose="02010600030101010101" pitchFamily="2" charset="-122"/>
                <a:cs typeface="Times New Roman" panose="02020603050405020304" pitchFamily="18" charset="0"/>
              </a:rPr>
              <a:t>-Mekong Countries.</a:t>
            </a:r>
            <a:endParaRPr lang="zh-CN" altLang="en-US" sz="700" dirty="0">
              <a:latin typeface="Times New Roman" panose="02020603050405020304" pitchFamily="18" charset="0"/>
              <a:ea typeface="等线" panose="02010600030101010101" pitchFamily="2" charset="-122"/>
              <a:cs typeface="Times New Roman" panose="02020603050405020304" pitchFamily="18" charset="0"/>
            </a:endParaRPr>
          </a:p>
        </p:txBody>
      </p:sp>
      <p:cxnSp>
        <p:nvCxnSpPr>
          <p:cNvPr id="13" name="直接连接符 12"/>
          <p:cNvCxnSpPr/>
          <p:nvPr/>
        </p:nvCxnSpPr>
        <p:spPr>
          <a:xfrm>
            <a:off x="3030990" y="9872653"/>
            <a:ext cx="3805237" cy="0"/>
          </a:xfrm>
          <a:prstGeom prst="line">
            <a:avLst/>
          </a:prstGeom>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a:off x="3019115" y="10503540"/>
            <a:ext cx="3805237" cy="0"/>
          </a:xfrm>
          <a:prstGeom prst="line">
            <a:avLst/>
          </a:prstGeom>
        </p:spPr>
        <p:style>
          <a:lnRef idx="1">
            <a:schemeClr val="dk1"/>
          </a:lnRef>
          <a:fillRef idx="0">
            <a:schemeClr val="dk1"/>
          </a:fillRef>
          <a:effectRef idx="0">
            <a:schemeClr val="dk1"/>
          </a:effectRef>
          <a:fontRef idx="minor">
            <a:schemeClr val="tx1"/>
          </a:fontRef>
        </p:style>
      </p:cxnSp>
      <p:sp>
        <p:nvSpPr>
          <p:cNvPr id="18" name="文本框 17"/>
          <p:cNvSpPr txBox="1"/>
          <p:nvPr/>
        </p:nvSpPr>
        <p:spPr>
          <a:xfrm>
            <a:off x="730665" y="4483950"/>
            <a:ext cx="6093687" cy="808170"/>
          </a:xfrm>
          <a:prstGeom prst="rect">
            <a:avLst/>
          </a:prstGeom>
          <a:noFill/>
        </p:spPr>
        <p:txBody>
          <a:bodyPr wrap="square" rtlCol="0">
            <a:spAutoFit/>
          </a:bodyPr>
          <a:lstStyle/>
          <a:p>
            <a:pPr algn="just">
              <a:lnSpc>
                <a:spcPct val="150000"/>
              </a:lnSpc>
              <a:spcBef>
                <a:spcPts val="780"/>
              </a:spcBef>
              <a:spcAft>
                <a:spcPts val="1200"/>
              </a:spcAft>
            </a:pPr>
            <a:r>
              <a:rPr lang="en-US" altLang="zh-CN" sz="800" dirty="0">
                <a:latin typeface="Arial" pitchFamily="34" charset="0"/>
                <a:cs typeface="Arial" pitchFamily="34" charset="0"/>
              </a:rPr>
              <a:t>The project will involve the launch of a pilot project on automatic air quality monitoring and professional training for personnel engaged in automatic atmospheric environmental monitoring in Laos, thus setting an example for atmospheric environmental monitoring in Laos, enhancing the atmospheric monitoring and management capabilities of Laos and improving urban ambient air quality there.</a:t>
            </a:r>
            <a:endParaRPr lang="zh-CN" altLang="zh-CN" sz="800" dirty="0">
              <a:latin typeface="Arial" pitchFamily="34" charset="0"/>
              <a:cs typeface="Arial" pitchFamily="34" charset="0"/>
            </a:endParaRPr>
          </a:p>
        </p:txBody>
      </p:sp>
      <p:sp>
        <p:nvSpPr>
          <p:cNvPr id="3" name="矩形 2"/>
          <p:cNvSpPr/>
          <p:nvPr/>
        </p:nvSpPr>
        <p:spPr>
          <a:xfrm>
            <a:off x="-25719" y="304409"/>
            <a:ext cx="7611111" cy="206274"/>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a:buClrTx/>
              <a:buSzTx/>
              <a:buFontTx/>
            </a:pPr>
            <a:r>
              <a:rPr lang="zh-CN" altLang="en-US" sz="1000" b="1" dirty="0">
                <a:latin typeface="宋体" pitchFamily="2" charset="-122"/>
                <a:ea typeface="宋体" pitchFamily="2" charset="-122"/>
                <a:sym typeface="+mn-ea"/>
              </a:rPr>
              <a:t>       澜湄环境合作简报</a:t>
            </a:r>
          </a:p>
        </p:txBody>
      </p:sp>
      <p:pic>
        <p:nvPicPr>
          <p:cNvPr id="14" name="图片 13" descr="澜湄Log"/>
          <p:cNvPicPr>
            <a:picLocks noChangeAspect="1"/>
          </p:cNvPicPr>
          <p:nvPr/>
        </p:nvPicPr>
        <p:blipFill rotWithShape="1">
          <a:blip r:embed="rId3"/>
          <a:srcRect l="39558" t="9480" r="38601" b="37546"/>
          <a:stretch>
            <a:fillRect/>
          </a:stretch>
        </p:blipFill>
        <p:spPr>
          <a:xfrm>
            <a:off x="3895754" y="8960569"/>
            <a:ext cx="668036" cy="782284"/>
          </a:xfrm>
          <a:prstGeom prst="rect">
            <a:avLst/>
          </a:prstGeom>
        </p:spPr>
      </p:pic>
      <p:pic>
        <p:nvPicPr>
          <p:cNvPr id="15" name="图片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140" y="9047141"/>
            <a:ext cx="668036" cy="668036"/>
          </a:xfrm>
          <a:prstGeom prst="rect">
            <a:avLst/>
          </a:prstGeom>
        </p:spPr>
      </p:pic>
      <p:pic>
        <p:nvPicPr>
          <p:cNvPr id="24" name="图片 23">
            <a:extLst>
              <a:ext uri="{FF2B5EF4-FFF2-40B4-BE49-F238E27FC236}">
                <a16:creationId xmlns:a16="http://schemas.microsoft.com/office/drawing/2014/main" id="{A545134D-ABBE-4E7D-97B8-C742C325CE2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9742" y="5594815"/>
            <a:ext cx="3575513" cy="2383675"/>
          </a:xfrm>
          <a:prstGeom prst="rect">
            <a:avLst/>
          </a:prstGeom>
        </p:spPr>
      </p:pic>
      <p:sp>
        <p:nvSpPr>
          <p:cNvPr id="2" name="文本框 1">
            <a:extLst>
              <a:ext uri="{FF2B5EF4-FFF2-40B4-BE49-F238E27FC236}">
                <a16:creationId xmlns:a16="http://schemas.microsoft.com/office/drawing/2014/main" id="{6B17D72A-AC8C-4F8C-A3DB-A1C38EE64438}"/>
              </a:ext>
            </a:extLst>
          </p:cNvPr>
          <p:cNvSpPr txBox="1"/>
          <p:nvPr/>
        </p:nvSpPr>
        <p:spPr>
          <a:xfrm>
            <a:off x="730665" y="5463707"/>
            <a:ext cx="2160982" cy="3024161"/>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780"/>
              </a:spcBef>
              <a:spcAft>
                <a:spcPts val="1200"/>
              </a:spcAft>
              <a:buClrTx/>
              <a:buSzTx/>
              <a:buFontTx/>
              <a:buNone/>
              <a:tabLst/>
              <a:defRPr/>
            </a:pPr>
            <a:r>
              <a:rPr kumimoji="0" lang="en-US" altLang="zh-CN" sz="800" b="0" i="0" u="none" strike="noStrike" kern="1200" cap="none" spc="0" normalizeH="0" baseline="0" noProof="0" dirty="0">
                <a:ln>
                  <a:noFill/>
                </a:ln>
                <a:solidFill>
                  <a:prstClr val="black"/>
                </a:solidFill>
                <a:effectLst/>
                <a:uLnTx/>
                <a:uFillTx/>
                <a:latin typeface="Arial" pitchFamily="34" charset="0"/>
                <a:ea typeface="等线" panose="02010600030101010101" pitchFamily="2" charset="-122"/>
                <a:cs typeface="Arial" pitchFamily="34" charset="0"/>
              </a:rPr>
              <a:t>Looking forward, the LMEC will continue to implement the “Green </a:t>
            </a:r>
            <a:r>
              <a:rPr kumimoji="0" lang="en-US" altLang="zh-CN" sz="800" b="0" i="0" u="none" strike="noStrike" kern="1200" cap="none" spc="0" normalizeH="0" baseline="0" noProof="0" dirty="0" err="1">
                <a:ln>
                  <a:noFill/>
                </a:ln>
                <a:solidFill>
                  <a:prstClr val="black"/>
                </a:solidFill>
                <a:effectLst/>
                <a:uLnTx/>
                <a:uFillTx/>
                <a:latin typeface="Arial" pitchFamily="34" charset="0"/>
                <a:ea typeface="等线" panose="02010600030101010101" pitchFamily="2" charset="-122"/>
                <a:cs typeface="Arial" pitchFamily="34" charset="0"/>
              </a:rPr>
              <a:t>Lancang</a:t>
            </a:r>
            <a:r>
              <a:rPr kumimoji="0" lang="en-US" altLang="zh-CN" sz="800" b="0" i="0" u="none" strike="noStrike" kern="1200" cap="none" spc="0" normalizeH="0" baseline="0" noProof="0" dirty="0">
                <a:ln>
                  <a:noFill/>
                </a:ln>
                <a:solidFill>
                  <a:prstClr val="black"/>
                </a:solidFill>
                <a:effectLst/>
                <a:uLnTx/>
                <a:uFillTx/>
                <a:latin typeface="Arial" pitchFamily="34" charset="0"/>
                <a:ea typeface="等线" panose="02010600030101010101" pitchFamily="2" charset="-122"/>
                <a:cs typeface="Arial" pitchFamily="34" charset="0"/>
              </a:rPr>
              <a:t>-Mekong Initiative” and, through key projects such as regional response to climate change, clean air and clean water, drive </a:t>
            </a:r>
            <a:r>
              <a:rPr kumimoji="0" lang="en-US" altLang="zh-CN" sz="800" b="0" i="0" u="none" strike="noStrike" kern="1200" cap="none" spc="0" normalizeH="0" baseline="0" noProof="0" dirty="0" err="1">
                <a:ln>
                  <a:noFill/>
                </a:ln>
                <a:solidFill>
                  <a:prstClr val="black"/>
                </a:solidFill>
                <a:effectLst/>
                <a:uLnTx/>
                <a:uFillTx/>
                <a:latin typeface="Arial" pitchFamily="34" charset="0"/>
                <a:ea typeface="等线" panose="02010600030101010101" pitchFamily="2" charset="-122"/>
                <a:cs typeface="Arial" pitchFamily="34" charset="0"/>
              </a:rPr>
              <a:t>Lancang</a:t>
            </a:r>
            <a:r>
              <a:rPr kumimoji="0" lang="en-US" altLang="zh-CN" sz="800" b="0" i="0" u="none" strike="noStrike" kern="1200" cap="none" spc="0" normalizeH="0" baseline="0" noProof="0" dirty="0">
                <a:ln>
                  <a:noFill/>
                </a:ln>
                <a:solidFill>
                  <a:prstClr val="black"/>
                </a:solidFill>
                <a:effectLst/>
                <a:uLnTx/>
                <a:uFillTx/>
                <a:latin typeface="Arial" pitchFamily="34" charset="0"/>
                <a:ea typeface="等线" panose="02010600030101010101" pitchFamily="2" charset="-122"/>
                <a:cs typeface="Arial" pitchFamily="34" charset="0"/>
              </a:rPr>
              <a:t>-Mekong countries to improve their governance capabilities in coordinating addressing climate change and air quality improvement, managing sustainable infrastructure and ecosystems, and ensuring sustainable management of the water environment. By doing so, the LMEC will promote regional sustainable development and continue the profound friendship featuring “Shared River, Shared Future” among </a:t>
            </a:r>
            <a:r>
              <a:rPr kumimoji="0" lang="en-US" altLang="zh-CN" sz="800" b="0" i="0" u="none" strike="noStrike" kern="1200" cap="none" spc="0" normalizeH="0" baseline="0" noProof="0" dirty="0" err="1">
                <a:ln>
                  <a:noFill/>
                </a:ln>
                <a:solidFill>
                  <a:prstClr val="black"/>
                </a:solidFill>
                <a:effectLst/>
                <a:uLnTx/>
                <a:uFillTx/>
                <a:latin typeface="Arial" pitchFamily="34" charset="0"/>
                <a:ea typeface="等线" panose="02010600030101010101" pitchFamily="2" charset="-122"/>
                <a:cs typeface="Arial" pitchFamily="34" charset="0"/>
              </a:rPr>
              <a:t>Lancang</a:t>
            </a:r>
            <a:r>
              <a:rPr kumimoji="0" lang="en-US" altLang="zh-CN" sz="800" b="0" i="0" u="none" strike="noStrike" kern="1200" cap="none" spc="0" normalizeH="0" baseline="0" noProof="0" dirty="0">
                <a:ln>
                  <a:noFill/>
                </a:ln>
                <a:solidFill>
                  <a:prstClr val="black"/>
                </a:solidFill>
                <a:effectLst/>
                <a:uLnTx/>
                <a:uFillTx/>
                <a:latin typeface="Arial" pitchFamily="34" charset="0"/>
                <a:ea typeface="等线" panose="02010600030101010101" pitchFamily="2" charset="-122"/>
                <a:cs typeface="Arial" pitchFamily="34" charset="0"/>
              </a:rPr>
              <a:t>-Mekong countries.</a:t>
            </a:r>
            <a:endParaRPr kumimoji="0" lang="zh-CN" altLang="zh-CN" sz="800" b="0" i="0" u="none" strike="noStrike" kern="1200" cap="none" spc="0" normalizeH="0" baseline="0" noProof="0" dirty="0">
              <a:ln>
                <a:noFill/>
              </a:ln>
              <a:solidFill>
                <a:prstClr val="black"/>
              </a:solidFill>
              <a:effectLst/>
              <a:uLnTx/>
              <a:uFillTx/>
              <a:latin typeface="Arial" pitchFamily="34" charset="0"/>
              <a:ea typeface="等线" panose="02010600030101010101" pitchFamily="2" charset="-122"/>
              <a:cs typeface="Arial" pitchFamily="34" charset="0"/>
            </a:endParaRPr>
          </a:p>
        </p:txBody>
      </p:sp>
      <p:pic>
        <p:nvPicPr>
          <p:cNvPr id="16" name="图片 15">
            <a:extLst>
              <a:ext uri="{FF2B5EF4-FFF2-40B4-BE49-F238E27FC236}">
                <a16:creationId xmlns:a16="http://schemas.microsoft.com/office/drawing/2014/main" id="{195B8619-6040-4805-A0A3-2875CA13D7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27102" y="797046"/>
            <a:ext cx="5100811" cy="3400540"/>
          </a:xfrm>
          <a:prstGeom prst="rect">
            <a:avLst/>
          </a:prstGeom>
        </p:spPr>
      </p:pic>
    </p:spTree>
    <p:extLst>
      <p:ext uri="{BB962C8B-B14F-4D97-AF65-F5344CB8AC3E}">
        <p14:creationId xmlns:p14="http://schemas.microsoft.com/office/powerpoint/2010/main" val="49566644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TotalTime>
  <Words>430</Words>
  <Application>Microsoft Office PowerPoint</Application>
  <PresentationFormat>自定义</PresentationFormat>
  <Paragraphs>24</Paragraphs>
  <Slides>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vt:i4>
      </vt:variant>
    </vt:vector>
  </HeadingPairs>
  <TitlesOfParts>
    <vt:vector size="9" baseType="lpstr">
      <vt:lpstr>等线</vt:lpstr>
      <vt:lpstr>宋体</vt:lpstr>
      <vt:lpstr>Arial</vt:lpstr>
      <vt:lpstr>Calibri</vt:lpstr>
      <vt:lpstr>Calibri Light</vt:lpstr>
      <vt:lpstr>Times New Roman</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chentyhk@gmail.com</cp:lastModifiedBy>
  <cp:revision>170</cp:revision>
  <cp:lastPrinted>2020-03-28T16:22:00Z</cp:lastPrinted>
  <dcterms:created xsi:type="dcterms:W3CDTF">2020-03-28T14:48:00Z</dcterms:created>
  <dcterms:modified xsi:type="dcterms:W3CDTF">2021-01-26T09:01:22Z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